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7.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tags/tag8.xml" ContentType="application/vnd.openxmlformats-officedocument.presentationml.tags+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charts/chart5.xml" ContentType="application/vnd.openxmlformats-officedocument.drawingml.chart+xml"/>
  <Override PartName="/ppt/theme/themeOverride4.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charts/chart7.xml" ContentType="application/vnd.openxmlformats-officedocument.drawingml.chart+xml"/>
  <Override PartName="/ppt/theme/themeOverride6.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17.xml" ContentType="application/vnd.openxmlformats-officedocument.presentationml.tags+xml"/>
  <Override PartName="/ppt/charts/chart15.xml" ContentType="application/vnd.openxmlformats-officedocument.drawingml.chart+xml"/>
  <Override PartName="/ppt/theme/themeOverride8.xml" ContentType="application/vnd.openxmlformats-officedocument.themeOverride+xml"/>
  <Override PartName="/ppt/tags/tag18.xml" ContentType="application/vnd.openxmlformats-officedocument.presentationml.tags+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theme/themeOverride11.xml" ContentType="application/vnd.openxmlformats-officedocument.themeOverride+xml"/>
  <Override PartName="/ppt/tags/tag19.xml" ContentType="application/vnd.openxmlformats-officedocument.presentationml.tags+xml"/>
  <Override PartName="/ppt/charts/chart19.xml" ContentType="application/vnd.openxmlformats-officedocument.drawingml.chart+xml"/>
  <Override PartName="/ppt/theme/themeOverride12.xml" ContentType="application/vnd.openxmlformats-officedocument.themeOverride+xml"/>
  <Override PartName="/ppt/tags/tag20.xml" ContentType="application/vnd.openxmlformats-officedocument.presentationml.tags+xml"/>
  <Override PartName="/ppt/charts/chart20.xml" ContentType="application/vnd.openxmlformats-officedocument.drawingml.chart+xml"/>
  <Override PartName="/ppt/theme/themeOverride13.xml" ContentType="application/vnd.openxmlformats-officedocument.themeOverride+xml"/>
  <Override PartName="/ppt/tags/tag21.xml" ContentType="application/vnd.openxmlformats-officedocument.presentationml.tags+xml"/>
  <Override PartName="/ppt/charts/chart21.xml" ContentType="application/vnd.openxmlformats-officedocument.drawingml.chart+xml"/>
  <Override PartName="/ppt/theme/themeOverride14.xml" ContentType="application/vnd.openxmlformats-officedocument.themeOverride+xml"/>
  <Override PartName="/ppt/tags/tag22.xml" ContentType="application/vnd.openxmlformats-officedocument.presentationml.tags+xml"/>
  <Override PartName="/ppt/charts/chart22.xml" ContentType="application/vnd.openxmlformats-officedocument.drawingml.chart+xml"/>
  <Override PartName="/ppt/theme/themeOverride15.xml" ContentType="application/vnd.openxmlformats-officedocument.themeOverride+xml"/>
  <Override PartName="/ppt/charts/chart23.xml" ContentType="application/vnd.openxmlformats-officedocument.drawingml.chart+xml"/>
  <Override PartName="/ppt/theme/themeOverride16.xml" ContentType="application/vnd.openxmlformats-officedocument.themeOverride+xml"/>
  <Override PartName="/ppt/tags/tag23.xml" ContentType="application/vnd.openxmlformats-officedocument.presentationml.tags+xml"/>
  <Override PartName="/ppt/charts/chart24.xml" ContentType="application/vnd.openxmlformats-officedocument.drawingml.chart+xml"/>
  <Override PartName="/ppt/notesSlides/notesSlide5.xml" ContentType="application/vnd.openxmlformats-officedocument.presentationml.notesSlide+xml"/>
  <Override PartName="/ppt/charts/chart25.xml" ContentType="application/vnd.openxmlformats-officedocument.drawingml.chart+xml"/>
  <Override PartName="/ppt/theme/themeOverride17.xml" ContentType="application/vnd.openxmlformats-officedocument.themeOverride+xml"/>
  <Override PartName="/ppt/tags/tag24.xml" ContentType="application/vnd.openxmlformats-officedocument.presentationml.tags+xml"/>
  <Override PartName="/ppt/charts/chart26.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3" r:id="rId4"/>
  </p:sldMasterIdLst>
  <p:notesMasterIdLst>
    <p:notesMasterId r:id="rId30"/>
  </p:notesMasterIdLst>
  <p:handoutMasterIdLst>
    <p:handoutMasterId r:id="rId31"/>
  </p:handoutMasterIdLst>
  <p:sldIdLst>
    <p:sldId id="5502" r:id="rId5"/>
    <p:sldId id="5470" r:id="rId6"/>
    <p:sldId id="4957" r:id="rId7"/>
    <p:sldId id="4955" r:id="rId8"/>
    <p:sldId id="4959" r:id="rId9"/>
    <p:sldId id="4958" r:id="rId10"/>
    <p:sldId id="4960" r:id="rId11"/>
    <p:sldId id="4962" r:id="rId12"/>
    <p:sldId id="4225" r:id="rId13"/>
    <p:sldId id="4963" r:id="rId14"/>
    <p:sldId id="5486" r:id="rId15"/>
    <p:sldId id="5500" r:id="rId16"/>
    <p:sldId id="5492" r:id="rId17"/>
    <p:sldId id="5494" r:id="rId18"/>
    <p:sldId id="5491" r:id="rId19"/>
    <p:sldId id="4954" r:id="rId20"/>
    <p:sldId id="5487" r:id="rId21"/>
    <p:sldId id="5142" r:id="rId22"/>
    <p:sldId id="5503" r:id="rId23"/>
    <p:sldId id="4938" r:id="rId24"/>
    <p:sldId id="4964" r:id="rId25"/>
    <p:sldId id="5488" r:id="rId26"/>
    <p:sldId id="5141" r:id="rId27"/>
    <p:sldId id="5498" r:id="rId28"/>
    <p:sldId id="5149" r:id="rId29"/>
  </p:sldIdLst>
  <p:sldSz cx="9906000" cy="6858000" type="A4"/>
  <p:notesSz cx="6858000" cy="994568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51930907-849B-42F6-9F9A-E8197DE089DD}">
          <p14:sldIdLst>
            <p14:sldId id="5502"/>
            <p14:sldId id="5470"/>
            <p14:sldId id="4957"/>
            <p14:sldId id="4955"/>
            <p14:sldId id="4959"/>
            <p14:sldId id="4958"/>
            <p14:sldId id="4960"/>
            <p14:sldId id="4962"/>
            <p14:sldId id="4225"/>
            <p14:sldId id="4963"/>
            <p14:sldId id="5486"/>
            <p14:sldId id="5500"/>
            <p14:sldId id="5492"/>
            <p14:sldId id="5494"/>
            <p14:sldId id="5491"/>
            <p14:sldId id="4954"/>
            <p14:sldId id="5487"/>
            <p14:sldId id="5142"/>
            <p14:sldId id="5503"/>
            <p14:sldId id="4938"/>
            <p14:sldId id="4964"/>
            <p14:sldId id="5488"/>
            <p14:sldId id="5141"/>
            <p14:sldId id="5498"/>
            <p14:sldId id="5149"/>
          </p14:sldIdLst>
        </p14:section>
        <p14:section name="Untitled Section" id="{503D9A49-4AA7-4B08-BEFE-F90BD60F6C4D}">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a Paula Sampaio " initials="AP" lastIdx="10" clrIdx="6">
    <p:extLst>
      <p:ext uri="{19B8F6BF-5375-455C-9EA6-DF929625EA0E}">
        <p15:presenceInfo xmlns:p15="http://schemas.microsoft.com/office/powerpoint/2012/main" userId="Ana Paula Sampaio " providerId="None"/>
      </p:ext>
    </p:extLst>
  </p:cmAuthor>
  <p:cmAuthor id="1" name="Marcos Ampezzan" initials="MA" lastIdx="2" clrIdx="0">
    <p:extLst>
      <p:ext uri="{19B8F6BF-5375-455C-9EA6-DF929625EA0E}">
        <p15:presenceInfo xmlns:p15="http://schemas.microsoft.com/office/powerpoint/2012/main" userId="a5dfabf2-f5b0-4d48-905b-71a525bc82f9" providerId="Windows Live"/>
      </p:ext>
    </p:extLst>
  </p:cmAuthor>
  <p:cmAuthor id="8" name="Anita Mullan" initials="AM" lastIdx="51" clrIdx="7">
    <p:extLst>
      <p:ext uri="{19B8F6BF-5375-455C-9EA6-DF929625EA0E}">
        <p15:presenceInfo xmlns:p15="http://schemas.microsoft.com/office/powerpoint/2012/main" userId="S::anita@banda.ie::43f5f49f-fab0-412f-a423-1dd7acbd7a9a" providerId="AD"/>
      </p:ext>
    </p:extLst>
  </p:cmAuthor>
  <p:cmAuthor id="2" name="Ana Paula" initials="AP" lastIdx="74" clrIdx="1">
    <p:extLst>
      <p:ext uri="{19B8F6BF-5375-455C-9EA6-DF929625EA0E}">
        <p15:presenceInfo xmlns:p15="http://schemas.microsoft.com/office/powerpoint/2012/main" userId="Ana Paula" providerId="None"/>
      </p:ext>
    </p:extLst>
  </p:cmAuthor>
  <p:cmAuthor id="3" name="Marcos Ampezzan" initials="MA [2]" lastIdx="4" clrIdx="2">
    <p:extLst>
      <p:ext uri="{19B8F6BF-5375-455C-9EA6-DF929625EA0E}">
        <p15:presenceInfo xmlns:p15="http://schemas.microsoft.com/office/powerpoint/2012/main" userId="Marcos Ampezzan" providerId="None"/>
      </p:ext>
    </p:extLst>
  </p:cmAuthor>
  <p:cmAuthor id="4" name="Ana Paula Sampaio" initials="APS" lastIdx="6" clrIdx="3">
    <p:extLst>
      <p:ext uri="{19B8F6BF-5375-455C-9EA6-DF929625EA0E}">
        <p15:presenceInfo xmlns:p15="http://schemas.microsoft.com/office/powerpoint/2012/main" userId="Ana Paula Sampaio" providerId="None"/>
      </p:ext>
    </p:extLst>
  </p:cmAuthor>
  <p:cmAuthor id="5" name="bina" initials="b" lastIdx="17" clrIdx="4">
    <p:extLst>
      <p:ext uri="{19B8F6BF-5375-455C-9EA6-DF929625EA0E}">
        <p15:presenceInfo xmlns:p15="http://schemas.microsoft.com/office/powerpoint/2012/main" userId="bina" providerId="None"/>
      </p:ext>
    </p:extLst>
  </p:cmAuthor>
  <p:cmAuthor id="6" name="Microsoft Office User" initials="MOU" lastIdx="5"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2F2F2"/>
    <a:srgbClr val="7DFFD4"/>
    <a:srgbClr val="FFB3B5"/>
    <a:srgbClr val="999999"/>
    <a:srgbClr val="98E3E2"/>
    <a:srgbClr val="D2EB15"/>
    <a:srgbClr val="32CD32"/>
    <a:srgbClr val="E2A6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5226" autoAdjust="0"/>
  </p:normalViewPr>
  <p:slideViewPr>
    <p:cSldViewPr snapToGrid="0">
      <p:cViewPr varScale="1">
        <p:scale>
          <a:sx n="119" d="100"/>
          <a:sy n="119" d="100"/>
        </p:scale>
        <p:origin x="1080" y="96"/>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1193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Sheet1!$A$2</c:f>
              <c:strCache>
                <c:ptCount val="1"/>
                <c:pt idx="0">
                  <c:v>18-24</c:v>
                </c:pt>
              </c:strCache>
            </c:strRef>
          </c:tx>
          <c:spPr>
            <a:solidFill>
              <a:srgbClr val="FED402"/>
            </a:solidFill>
            <a:ln>
              <a:solidFill>
                <a:schemeClr val="bg1"/>
              </a:solidFill>
            </a:ln>
          </c:spPr>
          <c:invertIfNegative val="0"/>
          <c:dLbls>
            <c:spPr>
              <a:noFill/>
              <a:ln>
                <a:noFill/>
              </a:ln>
              <a:effectLst/>
            </c:spPr>
            <c:txPr>
              <a:bodyPr wrap="square" lIns="38100" tIns="19050" rIns="38100" bIns="19050" anchor="ctr">
                <a:spAutoFit/>
              </a:bodyPr>
              <a:lstStyle/>
              <a:p>
                <a:pPr>
                  <a:defRPr sz="900">
                    <a:solidFill>
                      <a:schemeClr val="bg2">
                        <a:lumMod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14</c:v>
                </c:pt>
              </c:numCache>
            </c:numRef>
          </c:val>
          <c:extLst>
            <c:ext xmlns:c16="http://schemas.microsoft.com/office/drawing/2014/chart" uri="{C3380CC4-5D6E-409C-BE32-E72D297353CC}">
              <c16:uniqueId val="{00000000-FAFE-47A4-A292-F0D2BB8CBE71}"/>
            </c:ext>
          </c:extLst>
        </c:ser>
        <c:ser>
          <c:idx val="1"/>
          <c:order val="1"/>
          <c:tx>
            <c:strRef>
              <c:f>Sheet1!$A$3</c:f>
              <c:strCache>
                <c:ptCount val="1"/>
                <c:pt idx="0">
                  <c:v>25-34</c:v>
                </c:pt>
              </c:strCache>
            </c:strRef>
          </c:tx>
          <c:spPr>
            <a:solidFill>
              <a:srgbClr val="000F9F"/>
            </a:solidFill>
            <a:ln>
              <a:solidFill>
                <a:schemeClr val="bg1"/>
              </a:solidFill>
            </a:ln>
          </c:spPr>
          <c:invertIfNegative val="0"/>
          <c:dLbls>
            <c:spPr>
              <a:noFill/>
              <a:ln>
                <a:noFill/>
              </a:ln>
              <a:effectLst/>
            </c:spPr>
            <c:txPr>
              <a:bodyPr/>
              <a:lstStyle/>
              <a:p>
                <a:pPr algn="ct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16</c:v>
                </c:pt>
              </c:numCache>
            </c:numRef>
          </c:val>
          <c:extLst>
            <c:ext xmlns:c16="http://schemas.microsoft.com/office/drawing/2014/chart" uri="{C3380CC4-5D6E-409C-BE32-E72D297353CC}">
              <c16:uniqueId val="{00000001-FAFE-47A4-A292-F0D2BB8CBE71}"/>
            </c:ext>
          </c:extLst>
        </c:ser>
        <c:ser>
          <c:idx val="2"/>
          <c:order val="2"/>
          <c:tx>
            <c:strRef>
              <c:f>Sheet1!$A$4</c:f>
              <c:strCache>
                <c:ptCount val="1"/>
                <c:pt idx="0">
                  <c:v>35-49</c:v>
                </c:pt>
              </c:strCache>
            </c:strRef>
          </c:tx>
          <c:spPr>
            <a:solidFill>
              <a:srgbClr val="54565A"/>
            </a:solidFill>
            <a:ln>
              <a:solidFill>
                <a:schemeClr val="bg1"/>
              </a:solidFill>
            </a:ln>
          </c:spPr>
          <c:invertIfNegative val="0"/>
          <c:dLbls>
            <c:spPr>
              <a:noFill/>
              <a:ln>
                <a:noFill/>
              </a:ln>
              <a:effectLst/>
            </c:spPr>
            <c:txPr>
              <a:bodyPr anchorCtr="0"/>
              <a:lstStyle/>
              <a:p>
                <a:pPr algn="ctr">
                  <a:defRPr lang="en-US"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28</c:v>
                </c:pt>
              </c:numCache>
            </c:numRef>
          </c:val>
          <c:extLst>
            <c:ext xmlns:c16="http://schemas.microsoft.com/office/drawing/2014/chart" uri="{C3380CC4-5D6E-409C-BE32-E72D297353CC}">
              <c16:uniqueId val="{00000002-FAFE-47A4-A292-F0D2BB8CBE71}"/>
            </c:ext>
          </c:extLst>
        </c:ser>
        <c:ser>
          <c:idx val="3"/>
          <c:order val="3"/>
          <c:tx>
            <c:strRef>
              <c:f>Sheet1!$A$5</c:f>
              <c:strCache>
                <c:ptCount val="1"/>
                <c:pt idx="0">
                  <c:v>50-64</c:v>
                </c:pt>
              </c:strCache>
            </c:strRef>
          </c:tx>
          <c:spPr>
            <a:solidFill>
              <a:srgbClr val="54C0E8"/>
            </a:solidFill>
            <a:ln>
              <a:solidFill>
                <a:schemeClr val="bg1"/>
              </a:solidFill>
            </a:ln>
          </c:spPr>
          <c:invertIfNegative val="0"/>
          <c:dLbls>
            <c:spPr>
              <a:noFill/>
              <a:ln>
                <a:noFill/>
              </a:ln>
              <a:effectLst/>
            </c:spPr>
            <c:txPr>
              <a:bodyPr anchorCtr="0"/>
              <a:lstStyle/>
              <a:p>
                <a:pPr algn="ctr">
                  <a:defRPr lang="en-US"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23</c:v>
                </c:pt>
              </c:numCache>
            </c:numRef>
          </c:val>
          <c:extLst>
            <c:ext xmlns:c16="http://schemas.microsoft.com/office/drawing/2014/chart" uri="{C3380CC4-5D6E-409C-BE32-E72D297353CC}">
              <c16:uniqueId val="{00000003-FAFE-47A4-A292-F0D2BB8CBE71}"/>
            </c:ext>
          </c:extLst>
        </c:ser>
        <c:ser>
          <c:idx val="4"/>
          <c:order val="4"/>
          <c:tx>
            <c:strRef>
              <c:f>Sheet1!$A$6</c:f>
              <c:strCache>
                <c:ptCount val="1"/>
                <c:pt idx="0">
                  <c:v>65+</c:v>
                </c:pt>
              </c:strCache>
            </c:strRef>
          </c:tx>
          <c:spPr>
            <a:solidFill>
              <a:srgbClr val="CB126B"/>
            </a:solidFill>
            <a:ln>
              <a:solidFill>
                <a:schemeClr val="bg1"/>
              </a:solidFill>
            </a:ln>
          </c:spPr>
          <c:invertIfNegative val="0"/>
          <c:dLbls>
            <c:spPr>
              <a:noFill/>
              <a:ln>
                <a:noFill/>
              </a:ln>
              <a:effectLst/>
            </c:spPr>
            <c:txPr>
              <a:bodyPr anchorCtr="0"/>
              <a:lstStyle/>
              <a:p>
                <a:pPr algn="ctr">
                  <a:defRPr lang="en-US"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0</c:formatCode>
                <c:ptCount val="1"/>
                <c:pt idx="0">
                  <c:v>18</c:v>
                </c:pt>
              </c:numCache>
            </c:numRef>
          </c:val>
          <c:extLst>
            <c:ext xmlns:c16="http://schemas.microsoft.com/office/drawing/2014/chart" uri="{C3380CC4-5D6E-409C-BE32-E72D297353CC}">
              <c16:uniqueId val="{00000004-FAFE-47A4-A292-F0D2BB8CBE71}"/>
            </c:ext>
          </c:extLst>
        </c:ser>
        <c:dLbls>
          <c:showLegendKey val="0"/>
          <c:showVal val="0"/>
          <c:showCatName val="0"/>
          <c:showSerName val="0"/>
          <c:showPercent val="0"/>
          <c:showBubbleSize val="0"/>
        </c:dLbls>
        <c:gapWidth val="50"/>
        <c:overlap val="100"/>
        <c:axId val="356772640"/>
        <c:axId val="219490072"/>
      </c:barChart>
      <c:catAx>
        <c:axId val="356772640"/>
        <c:scaling>
          <c:orientation val="minMax"/>
        </c:scaling>
        <c:delete val="1"/>
        <c:axPos val="t"/>
        <c:numFmt formatCode="General" sourceLinked="1"/>
        <c:majorTickMark val="out"/>
        <c:minorTickMark val="none"/>
        <c:tickLblPos val="nextTo"/>
        <c:crossAx val="219490072"/>
        <c:crosses val="autoZero"/>
        <c:auto val="1"/>
        <c:lblAlgn val="ctr"/>
        <c:lblOffset val="100"/>
        <c:noMultiLvlLbl val="0"/>
      </c:catAx>
      <c:valAx>
        <c:axId val="219490072"/>
        <c:scaling>
          <c:orientation val="maxMin"/>
        </c:scaling>
        <c:delete val="1"/>
        <c:axPos val="l"/>
        <c:numFmt formatCode="0%" sourceLinked="1"/>
        <c:majorTickMark val="out"/>
        <c:minorTickMark val="none"/>
        <c:tickLblPos val="nextTo"/>
        <c:crossAx val="356772640"/>
        <c:crosses val="autoZero"/>
        <c:crossBetween val="between"/>
      </c:valAx>
    </c:plotArea>
    <c:plotVisOnly val="1"/>
    <c:dispBlanksAs val="gap"/>
    <c:showDLblsOverMax val="0"/>
  </c:chart>
  <c:txPr>
    <a:bodyPr/>
    <a:lstStyle/>
    <a:p>
      <a:pPr>
        <a:defRPr sz="1200" b="1">
          <a:solidFill>
            <a:schemeClr val="bg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57281228594043E-2"/>
          <c:y val="6.7382745337794814E-2"/>
          <c:w val="0.76255964225346096"/>
          <c:h val="0.74306021202104955"/>
        </c:manualLayout>
      </c:layout>
      <c:barChart>
        <c:barDir val="col"/>
        <c:grouping val="clustered"/>
        <c:varyColors val="0"/>
        <c:ser>
          <c:idx val="0"/>
          <c:order val="0"/>
          <c:spPr>
            <a:solidFill>
              <a:srgbClr val="FED402"/>
            </a:solidFill>
          </c:spPr>
          <c:invertIfNegative val="0"/>
          <c:dLbls>
            <c:dLbl>
              <c:idx val="0"/>
              <c:layout>
                <c:manualLayout>
                  <c:x val="2.2979792109216721E-2"/>
                  <c:y val="-2.92108065552718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0594583913310064"/>
                      <c:h val="0.1127611627256199"/>
                    </c:manualLayout>
                  </c15:layout>
                </c:ext>
                <c:ext xmlns:c16="http://schemas.microsoft.com/office/drawing/2014/chart" uri="{C3380CC4-5D6E-409C-BE32-E72D297353CC}">
                  <c16:uniqueId val="{00000000-C24C-4FBE-81FE-D4C125774156}"/>
                </c:ext>
              </c:extLst>
            </c:dLbl>
            <c:numFmt formatCode="0%" sourceLinked="0"/>
            <c:spPr>
              <a:noFill/>
              <a:ln>
                <a:noFill/>
              </a:ln>
              <a:effectLst/>
            </c:spPr>
            <c:txPr>
              <a:bodyPr/>
              <a:lstStyle/>
              <a:p>
                <a:pPr>
                  <a:defRPr sz="1200" b="1">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Jun-20</c:v>
                </c:pt>
              </c:strCache>
            </c:strRef>
          </c:cat>
          <c:val>
            <c:numRef>
              <c:f>Sheet1!$B$2:$B$2</c:f>
              <c:numCache>
                <c:formatCode>0.00</c:formatCode>
                <c:ptCount val="1"/>
                <c:pt idx="0">
                  <c:v>0.77</c:v>
                </c:pt>
              </c:numCache>
            </c:numRef>
          </c:val>
          <c:extLst>
            <c:ext xmlns:c16="http://schemas.microsoft.com/office/drawing/2014/chart" uri="{C3380CC4-5D6E-409C-BE32-E72D297353CC}">
              <c16:uniqueId val="{00000001-C24C-4FBE-81FE-D4C125774156}"/>
            </c:ext>
          </c:extLst>
        </c:ser>
        <c:dLbls>
          <c:showLegendKey val="0"/>
          <c:showVal val="0"/>
          <c:showCatName val="0"/>
          <c:showSerName val="0"/>
          <c:showPercent val="0"/>
          <c:showBubbleSize val="0"/>
        </c:dLbls>
        <c:gapWidth val="91"/>
        <c:axId val="675511408"/>
        <c:axId val="675512584"/>
      </c:barChart>
      <c:catAx>
        <c:axId val="675511408"/>
        <c:scaling>
          <c:orientation val="minMax"/>
        </c:scaling>
        <c:delete val="0"/>
        <c:axPos val="b"/>
        <c:numFmt formatCode="General" sourceLinked="0"/>
        <c:majorTickMark val="out"/>
        <c:minorTickMark val="none"/>
        <c:tickLblPos val="nextTo"/>
        <c:spPr>
          <a:ln>
            <a:noFill/>
          </a:ln>
        </c:spPr>
        <c:txPr>
          <a:bodyPr/>
          <a:lstStyle/>
          <a:p>
            <a:pPr>
              <a:defRPr sz="1200" b="1" i="1">
                <a:solidFill>
                  <a:schemeClr val="bg1">
                    <a:lumMod val="50000"/>
                  </a:schemeClr>
                </a:solidFill>
              </a:defRPr>
            </a:pPr>
            <a:endParaRPr lang="en-US"/>
          </a:p>
        </c:txPr>
        <c:crossAx val="675512584"/>
        <c:crosses val="autoZero"/>
        <c:auto val="1"/>
        <c:lblAlgn val="ctr"/>
        <c:lblOffset val="100"/>
        <c:noMultiLvlLbl val="0"/>
      </c:catAx>
      <c:valAx>
        <c:axId val="675512584"/>
        <c:scaling>
          <c:orientation val="minMax"/>
          <c:max val="1"/>
        </c:scaling>
        <c:delete val="1"/>
        <c:axPos val="l"/>
        <c:numFmt formatCode="0.00" sourceLinked="1"/>
        <c:majorTickMark val="out"/>
        <c:minorTickMark val="none"/>
        <c:tickLblPos val="nextTo"/>
        <c:crossAx val="67551140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57281228594043E-2"/>
          <c:y val="6.7382745337794814E-2"/>
          <c:w val="0.76255964225346096"/>
          <c:h val="0.74306021202104955"/>
        </c:manualLayout>
      </c:layout>
      <c:barChart>
        <c:barDir val="col"/>
        <c:grouping val="clustered"/>
        <c:varyColors val="0"/>
        <c:ser>
          <c:idx val="0"/>
          <c:order val="0"/>
          <c:spPr>
            <a:solidFill>
              <a:schemeClr val="accent5"/>
            </a:solidFill>
          </c:spPr>
          <c:invertIfNegative val="0"/>
          <c:dLbls>
            <c:dLbl>
              <c:idx val="0"/>
              <c:layout>
                <c:manualLayout>
                  <c:x val="9.1402638010246329E-3"/>
                  <c:y val="-2.921080655527168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7053030457133057"/>
                      <c:h val="0.1127611627256199"/>
                    </c:manualLayout>
                  </c15:layout>
                </c:ext>
                <c:ext xmlns:c16="http://schemas.microsoft.com/office/drawing/2014/chart" uri="{C3380CC4-5D6E-409C-BE32-E72D297353CC}">
                  <c16:uniqueId val="{00000000-C24C-4FBE-81FE-D4C125774156}"/>
                </c:ext>
              </c:extLst>
            </c:dLbl>
            <c:numFmt formatCode="0%" sourceLinked="0"/>
            <c:spPr>
              <a:noFill/>
              <a:ln>
                <a:noFill/>
              </a:ln>
              <a:effectLst/>
            </c:spPr>
            <c:txPr>
              <a:bodyPr/>
              <a:lstStyle/>
              <a:p>
                <a:pPr>
                  <a:defRPr sz="1200" b="1">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Sep-20</c:v>
                </c:pt>
              </c:strCache>
            </c:strRef>
          </c:cat>
          <c:val>
            <c:numRef>
              <c:f>Sheet1!$B$2:$B$2</c:f>
              <c:numCache>
                <c:formatCode>0.00</c:formatCode>
                <c:ptCount val="1"/>
                <c:pt idx="0">
                  <c:v>0.72</c:v>
                </c:pt>
              </c:numCache>
            </c:numRef>
          </c:val>
          <c:extLst>
            <c:ext xmlns:c16="http://schemas.microsoft.com/office/drawing/2014/chart" uri="{C3380CC4-5D6E-409C-BE32-E72D297353CC}">
              <c16:uniqueId val="{00000001-C24C-4FBE-81FE-D4C125774156}"/>
            </c:ext>
          </c:extLst>
        </c:ser>
        <c:dLbls>
          <c:showLegendKey val="0"/>
          <c:showVal val="0"/>
          <c:showCatName val="0"/>
          <c:showSerName val="0"/>
          <c:showPercent val="0"/>
          <c:showBubbleSize val="0"/>
        </c:dLbls>
        <c:gapWidth val="91"/>
        <c:axId val="675511408"/>
        <c:axId val="675512584"/>
      </c:barChart>
      <c:catAx>
        <c:axId val="675511408"/>
        <c:scaling>
          <c:orientation val="minMax"/>
        </c:scaling>
        <c:delete val="0"/>
        <c:axPos val="b"/>
        <c:numFmt formatCode="General" sourceLinked="0"/>
        <c:majorTickMark val="out"/>
        <c:minorTickMark val="none"/>
        <c:tickLblPos val="nextTo"/>
        <c:spPr>
          <a:ln>
            <a:noFill/>
          </a:ln>
        </c:spPr>
        <c:txPr>
          <a:bodyPr/>
          <a:lstStyle/>
          <a:p>
            <a:pPr>
              <a:defRPr sz="1200" b="1" i="1">
                <a:solidFill>
                  <a:schemeClr val="bg1">
                    <a:lumMod val="50000"/>
                  </a:schemeClr>
                </a:solidFill>
              </a:defRPr>
            </a:pPr>
            <a:endParaRPr lang="en-US"/>
          </a:p>
        </c:txPr>
        <c:crossAx val="675512584"/>
        <c:crosses val="autoZero"/>
        <c:auto val="1"/>
        <c:lblAlgn val="ctr"/>
        <c:lblOffset val="100"/>
        <c:noMultiLvlLbl val="0"/>
      </c:catAx>
      <c:valAx>
        <c:axId val="675512584"/>
        <c:scaling>
          <c:orientation val="minMax"/>
          <c:max val="1"/>
        </c:scaling>
        <c:delete val="1"/>
        <c:axPos val="l"/>
        <c:numFmt formatCode="0.00" sourceLinked="1"/>
        <c:majorTickMark val="out"/>
        <c:minorTickMark val="none"/>
        <c:tickLblPos val="nextTo"/>
        <c:crossAx val="67551140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57281228594043E-2"/>
          <c:y val="6.7382745337794814E-2"/>
          <c:w val="0.76255964225346096"/>
          <c:h val="0.74306021202104955"/>
        </c:manualLayout>
      </c:layout>
      <c:barChart>
        <c:barDir val="col"/>
        <c:grouping val="clustered"/>
        <c:varyColors val="0"/>
        <c:ser>
          <c:idx val="0"/>
          <c:order val="0"/>
          <c:spPr>
            <a:solidFill>
              <a:schemeClr val="accent6"/>
            </a:solidFill>
          </c:spPr>
          <c:invertIfNegative val="0"/>
          <c:dLbls>
            <c:dLbl>
              <c:idx val="0"/>
              <c:layout>
                <c:manualLayout>
                  <c:x val="-8.6088404436827974E-5"/>
                  <c:y val="-2.921080655527168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7826678251671638"/>
                      <c:h val="0.1127611627256199"/>
                    </c:manualLayout>
                  </c15:layout>
                </c:ext>
                <c:ext xmlns:c16="http://schemas.microsoft.com/office/drawing/2014/chart" uri="{C3380CC4-5D6E-409C-BE32-E72D297353CC}">
                  <c16:uniqueId val="{00000000-C24C-4FBE-81FE-D4C125774156}"/>
                </c:ext>
              </c:extLst>
            </c:dLbl>
            <c:numFmt formatCode="0%" sourceLinked="0"/>
            <c:spPr>
              <a:noFill/>
              <a:ln>
                <a:noFill/>
              </a:ln>
              <a:effectLst/>
            </c:spPr>
            <c:txPr>
              <a:bodyPr/>
              <a:lstStyle/>
              <a:p>
                <a:pPr>
                  <a:defRPr sz="1200" b="1">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Nov-20</c:v>
                </c:pt>
              </c:strCache>
            </c:strRef>
          </c:cat>
          <c:val>
            <c:numRef>
              <c:f>Sheet1!$B$2:$B$2</c:f>
              <c:numCache>
                <c:formatCode>0.00</c:formatCode>
                <c:ptCount val="1"/>
                <c:pt idx="0">
                  <c:v>0.76</c:v>
                </c:pt>
              </c:numCache>
            </c:numRef>
          </c:val>
          <c:extLst>
            <c:ext xmlns:c16="http://schemas.microsoft.com/office/drawing/2014/chart" uri="{C3380CC4-5D6E-409C-BE32-E72D297353CC}">
              <c16:uniqueId val="{00000001-C24C-4FBE-81FE-D4C125774156}"/>
            </c:ext>
          </c:extLst>
        </c:ser>
        <c:dLbls>
          <c:showLegendKey val="0"/>
          <c:showVal val="0"/>
          <c:showCatName val="0"/>
          <c:showSerName val="0"/>
          <c:showPercent val="0"/>
          <c:showBubbleSize val="0"/>
        </c:dLbls>
        <c:gapWidth val="91"/>
        <c:axId val="675511408"/>
        <c:axId val="675512584"/>
      </c:barChart>
      <c:catAx>
        <c:axId val="675511408"/>
        <c:scaling>
          <c:orientation val="minMax"/>
        </c:scaling>
        <c:delete val="0"/>
        <c:axPos val="b"/>
        <c:numFmt formatCode="General" sourceLinked="0"/>
        <c:majorTickMark val="out"/>
        <c:minorTickMark val="none"/>
        <c:tickLblPos val="nextTo"/>
        <c:spPr>
          <a:ln>
            <a:noFill/>
          </a:ln>
        </c:spPr>
        <c:txPr>
          <a:bodyPr/>
          <a:lstStyle/>
          <a:p>
            <a:pPr>
              <a:defRPr sz="1200" b="1" i="1">
                <a:solidFill>
                  <a:schemeClr val="bg1">
                    <a:lumMod val="50000"/>
                  </a:schemeClr>
                </a:solidFill>
              </a:defRPr>
            </a:pPr>
            <a:endParaRPr lang="en-US"/>
          </a:p>
        </c:txPr>
        <c:crossAx val="675512584"/>
        <c:crosses val="autoZero"/>
        <c:auto val="1"/>
        <c:lblAlgn val="ctr"/>
        <c:lblOffset val="100"/>
        <c:noMultiLvlLbl val="0"/>
      </c:catAx>
      <c:valAx>
        <c:axId val="675512584"/>
        <c:scaling>
          <c:orientation val="minMax"/>
          <c:max val="1"/>
        </c:scaling>
        <c:delete val="1"/>
        <c:axPos val="l"/>
        <c:numFmt formatCode="0.00" sourceLinked="1"/>
        <c:majorTickMark val="out"/>
        <c:minorTickMark val="none"/>
        <c:tickLblPos val="nextTo"/>
        <c:crossAx val="67551140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57281228594043E-2"/>
          <c:y val="6.7382745337794814E-2"/>
          <c:w val="0.76255964225346096"/>
          <c:h val="0.74306021202104955"/>
        </c:manualLayout>
      </c:layout>
      <c:barChart>
        <c:barDir val="col"/>
        <c:grouping val="clustered"/>
        <c:varyColors val="0"/>
        <c:ser>
          <c:idx val="0"/>
          <c:order val="0"/>
          <c:spPr>
            <a:solidFill>
              <a:schemeClr val="accent3"/>
            </a:solidFill>
          </c:spPr>
          <c:invertIfNegative val="0"/>
          <c:dLbls>
            <c:dLbl>
              <c:idx val="0"/>
              <c:layout>
                <c:manualLayout>
                  <c:x val="4.6045928870174446E-2"/>
                  <c:y val="-2.921036629547666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5981407810579354"/>
                      <c:h val="0.1127611627256199"/>
                    </c:manualLayout>
                  </c15:layout>
                </c:ext>
                <c:ext xmlns:c16="http://schemas.microsoft.com/office/drawing/2014/chart" uri="{C3380CC4-5D6E-409C-BE32-E72D297353CC}">
                  <c16:uniqueId val="{00000000-C24C-4FBE-81FE-D4C125774156}"/>
                </c:ext>
              </c:extLst>
            </c:dLbl>
            <c:numFmt formatCode="0%" sourceLinked="0"/>
            <c:spPr>
              <a:noFill/>
              <a:ln>
                <a:noFill/>
              </a:ln>
              <a:effectLst/>
            </c:spPr>
            <c:txPr>
              <a:bodyPr/>
              <a:lstStyle/>
              <a:p>
                <a:pPr>
                  <a:defRPr sz="1200" b="1">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Apr-21</c:v>
                </c:pt>
              </c:strCache>
            </c:strRef>
          </c:cat>
          <c:val>
            <c:numRef>
              <c:f>Sheet1!$B$2:$B$2</c:f>
              <c:numCache>
                <c:formatCode>0.00</c:formatCode>
                <c:ptCount val="1"/>
                <c:pt idx="0">
                  <c:v>0.81</c:v>
                </c:pt>
              </c:numCache>
            </c:numRef>
          </c:val>
          <c:extLst>
            <c:ext xmlns:c16="http://schemas.microsoft.com/office/drawing/2014/chart" uri="{C3380CC4-5D6E-409C-BE32-E72D297353CC}">
              <c16:uniqueId val="{00000001-C24C-4FBE-81FE-D4C125774156}"/>
            </c:ext>
          </c:extLst>
        </c:ser>
        <c:dLbls>
          <c:showLegendKey val="0"/>
          <c:showVal val="0"/>
          <c:showCatName val="0"/>
          <c:showSerName val="0"/>
          <c:showPercent val="0"/>
          <c:showBubbleSize val="0"/>
        </c:dLbls>
        <c:gapWidth val="91"/>
        <c:axId val="675511408"/>
        <c:axId val="675512584"/>
      </c:barChart>
      <c:catAx>
        <c:axId val="675511408"/>
        <c:scaling>
          <c:orientation val="minMax"/>
        </c:scaling>
        <c:delete val="0"/>
        <c:axPos val="b"/>
        <c:numFmt formatCode="General" sourceLinked="0"/>
        <c:majorTickMark val="out"/>
        <c:minorTickMark val="none"/>
        <c:tickLblPos val="nextTo"/>
        <c:spPr>
          <a:ln>
            <a:noFill/>
          </a:ln>
        </c:spPr>
        <c:txPr>
          <a:bodyPr/>
          <a:lstStyle/>
          <a:p>
            <a:pPr>
              <a:defRPr sz="1200" b="1" i="1">
                <a:solidFill>
                  <a:schemeClr val="bg1">
                    <a:lumMod val="50000"/>
                  </a:schemeClr>
                </a:solidFill>
              </a:defRPr>
            </a:pPr>
            <a:endParaRPr lang="en-US"/>
          </a:p>
        </c:txPr>
        <c:crossAx val="675512584"/>
        <c:crosses val="autoZero"/>
        <c:auto val="1"/>
        <c:lblAlgn val="ctr"/>
        <c:lblOffset val="100"/>
        <c:noMultiLvlLbl val="0"/>
      </c:catAx>
      <c:valAx>
        <c:axId val="675512584"/>
        <c:scaling>
          <c:orientation val="minMax"/>
          <c:max val="1"/>
        </c:scaling>
        <c:delete val="1"/>
        <c:axPos val="l"/>
        <c:numFmt formatCode="0.00" sourceLinked="1"/>
        <c:majorTickMark val="out"/>
        <c:minorTickMark val="none"/>
        <c:tickLblPos val="nextTo"/>
        <c:crossAx val="67551140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57281228594043E-2"/>
          <c:y val="0.15525881190222482"/>
          <c:w val="0.9509202631330218"/>
          <c:h val="0.60611207509875065"/>
        </c:manualLayout>
      </c:layout>
      <c:barChart>
        <c:barDir val="col"/>
        <c:grouping val="clustered"/>
        <c:varyColors val="0"/>
        <c:ser>
          <c:idx val="0"/>
          <c:order val="0"/>
          <c:spPr>
            <a:solidFill>
              <a:schemeClr val="accent4"/>
            </a:solidFill>
            <a:ln>
              <a:solidFill>
                <a:schemeClr val="bg1"/>
              </a:solidFill>
            </a:ln>
          </c:spPr>
          <c:invertIfNegative val="0"/>
          <c:dPt>
            <c:idx val="0"/>
            <c:invertIfNegative val="0"/>
            <c:bubble3D val="0"/>
            <c:spPr>
              <a:solidFill>
                <a:schemeClr val="accent1"/>
              </a:solidFill>
              <a:ln>
                <a:solidFill>
                  <a:schemeClr val="bg1"/>
                </a:solidFill>
              </a:ln>
            </c:spPr>
            <c:extLst>
              <c:ext xmlns:c16="http://schemas.microsoft.com/office/drawing/2014/chart" uri="{C3380CC4-5D6E-409C-BE32-E72D297353CC}">
                <c16:uniqueId val="{00000001-4CED-4081-84A6-67BBD56A9011}"/>
              </c:ext>
            </c:extLst>
          </c:dPt>
          <c:dPt>
            <c:idx val="1"/>
            <c:invertIfNegative val="0"/>
            <c:bubble3D val="0"/>
            <c:extLst>
              <c:ext xmlns:c16="http://schemas.microsoft.com/office/drawing/2014/chart" uri="{C3380CC4-5D6E-409C-BE32-E72D297353CC}">
                <c16:uniqueId val="{00000002-4CED-4081-84A6-67BBD56A9011}"/>
              </c:ext>
            </c:extLst>
          </c:dPt>
          <c:dPt>
            <c:idx val="2"/>
            <c:invertIfNegative val="0"/>
            <c:bubble3D val="0"/>
            <c:spPr>
              <a:solidFill>
                <a:schemeClr val="accent5"/>
              </a:solidFill>
              <a:ln>
                <a:solidFill>
                  <a:schemeClr val="bg1"/>
                </a:solidFill>
              </a:ln>
            </c:spPr>
            <c:extLst>
              <c:ext xmlns:c16="http://schemas.microsoft.com/office/drawing/2014/chart" uri="{C3380CC4-5D6E-409C-BE32-E72D297353CC}">
                <c16:uniqueId val="{00000004-4CED-4081-84A6-67BBD56A9011}"/>
              </c:ext>
            </c:extLst>
          </c:dPt>
          <c:dPt>
            <c:idx val="3"/>
            <c:invertIfNegative val="0"/>
            <c:bubble3D val="0"/>
            <c:spPr>
              <a:solidFill>
                <a:schemeClr val="accent6"/>
              </a:solidFill>
              <a:ln>
                <a:solidFill>
                  <a:schemeClr val="bg1"/>
                </a:solidFill>
              </a:ln>
            </c:spPr>
            <c:extLst>
              <c:ext xmlns:c16="http://schemas.microsoft.com/office/drawing/2014/chart" uri="{C3380CC4-5D6E-409C-BE32-E72D297353CC}">
                <c16:uniqueId val="{00000006-4CED-4081-84A6-67BBD56A9011}"/>
              </c:ext>
            </c:extLst>
          </c:dPt>
          <c:dPt>
            <c:idx val="4"/>
            <c:invertIfNegative val="0"/>
            <c:bubble3D val="0"/>
            <c:spPr>
              <a:solidFill>
                <a:schemeClr val="accent3"/>
              </a:solidFill>
              <a:ln>
                <a:solidFill>
                  <a:schemeClr val="bg1"/>
                </a:solidFill>
              </a:ln>
            </c:spPr>
            <c:extLst>
              <c:ext xmlns:c16="http://schemas.microsoft.com/office/drawing/2014/chart" uri="{C3380CC4-5D6E-409C-BE32-E72D297353CC}">
                <c16:uniqueId val="{00000007-4CED-4081-84A6-67BBD56A9011}"/>
              </c:ext>
            </c:extLst>
          </c:dPt>
          <c:dPt>
            <c:idx val="5"/>
            <c:invertIfNegative val="0"/>
            <c:bubble3D val="0"/>
            <c:spPr>
              <a:solidFill>
                <a:schemeClr val="accent1"/>
              </a:solidFill>
              <a:ln>
                <a:solidFill>
                  <a:schemeClr val="bg1"/>
                </a:solidFill>
              </a:ln>
            </c:spPr>
            <c:extLst>
              <c:ext xmlns:c16="http://schemas.microsoft.com/office/drawing/2014/chart" uri="{C3380CC4-5D6E-409C-BE32-E72D297353CC}">
                <c16:uniqueId val="{00000015-4CED-4081-84A6-67BBD56A9011}"/>
              </c:ext>
            </c:extLst>
          </c:dPt>
          <c:dPt>
            <c:idx val="6"/>
            <c:invertIfNegative val="0"/>
            <c:bubble3D val="0"/>
            <c:spPr>
              <a:solidFill>
                <a:schemeClr val="accent1"/>
              </a:solidFill>
              <a:ln>
                <a:solidFill>
                  <a:schemeClr val="bg1"/>
                </a:solidFill>
              </a:ln>
            </c:spPr>
            <c:extLst>
              <c:ext xmlns:c16="http://schemas.microsoft.com/office/drawing/2014/chart" uri="{C3380CC4-5D6E-409C-BE32-E72D297353CC}">
                <c16:uniqueId val="{00000009-4CED-4081-84A6-67BBD56A9011}"/>
              </c:ext>
            </c:extLst>
          </c:dPt>
          <c:dPt>
            <c:idx val="7"/>
            <c:invertIfNegative val="0"/>
            <c:bubble3D val="0"/>
            <c:extLst>
              <c:ext xmlns:c16="http://schemas.microsoft.com/office/drawing/2014/chart" uri="{C3380CC4-5D6E-409C-BE32-E72D297353CC}">
                <c16:uniqueId val="{00000018-4CED-4081-84A6-67BBD56A9011}"/>
              </c:ext>
            </c:extLst>
          </c:dPt>
          <c:dPt>
            <c:idx val="8"/>
            <c:invertIfNegative val="0"/>
            <c:bubble3D val="0"/>
            <c:spPr>
              <a:solidFill>
                <a:schemeClr val="accent5"/>
              </a:solidFill>
              <a:ln>
                <a:solidFill>
                  <a:schemeClr val="bg1"/>
                </a:solidFill>
              </a:ln>
            </c:spPr>
            <c:extLst>
              <c:ext xmlns:c16="http://schemas.microsoft.com/office/drawing/2014/chart" uri="{C3380CC4-5D6E-409C-BE32-E72D297353CC}">
                <c16:uniqueId val="{0000001B-4CED-4081-84A6-67BBD56A9011}"/>
              </c:ext>
            </c:extLst>
          </c:dPt>
          <c:dPt>
            <c:idx val="9"/>
            <c:invertIfNegative val="0"/>
            <c:bubble3D val="0"/>
            <c:spPr>
              <a:solidFill>
                <a:schemeClr val="accent6"/>
              </a:solidFill>
              <a:ln>
                <a:solidFill>
                  <a:schemeClr val="bg1"/>
                </a:solidFill>
              </a:ln>
            </c:spPr>
            <c:extLst>
              <c:ext xmlns:c16="http://schemas.microsoft.com/office/drawing/2014/chart" uri="{C3380CC4-5D6E-409C-BE32-E72D297353CC}">
                <c16:uniqueId val="{0000000B-4CED-4081-84A6-67BBD56A9011}"/>
              </c:ext>
            </c:extLst>
          </c:dPt>
          <c:dPt>
            <c:idx val="10"/>
            <c:invertIfNegative val="0"/>
            <c:bubble3D val="0"/>
            <c:spPr>
              <a:solidFill>
                <a:schemeClr val="accent3"/>
              </a:solidFill>
              <a:ln>
                <a:solidFill>
                  <a:schemeClr val="bg1"/>
                </a:solidFill>
              </a:ln>
            </c:spPr>
            <c:extLst>
              <c:ext xmlns:c16="http://schemas.microsoft.com/office/drawing/2014/chart" uri="{C3380CC4-5D6E-409C-BE32-E72D297353CC}">
                <c16:uniqueId val="{0000000D-4CED-4081-84A6-67BBD56A9011}"/>
              </c:ext>
            </c:extLst>
          </c:dPt>
          <c:dPt>
            <c:idx val="12"/>
            <c:invertIfNegative val="0"/>
            <c:bubble3D val="0"/>
            <c:spPr>
              <a:solidFill>
                <a:schemeClr val="accent1"/>
              </a:solidFill>
              <a:ln>
                <a:solidFill>
                  <a:schemeClr val="bg1"/>
                </a:solidFill>
              </a:ln>
            </c:spPr>
            <c:extLst>
              <c:ext xmlns:c16="http://schemas.microsoft.com/office/drawing/2014/chart" uri="{C3380CC4-5D6E-409C-BE32-E72D297353CC}">
                <c16:uniqueId val="{0000000F-4CED-4081-84A6-67BBD56A9011}"/>
              </c:ext>
            </c:extLst>
          </c:dPt>
          <c:dPt>
            <c:idx val="13"/>
            <c:invertIfNegative val="0"/>
            <c:bubble3D val="0"/>
            <c:extLst>
              <c:ext xmlns:c16="http://schemas.microsoft.com/office/drawing/2014/chart" uri="{C3380CC4-5D6E-409C-BE32-E72D297353CC}">
                <c16:uniqueId val="{0000001C-4CED-4081-84A6-67BBD56A9011}"/>
              </c:ext>
            </c:extLst>
          </c:dPt>
          <c:dPt>
            <c:idx val="14"/>
            <c:invertIfNegative val="0"/>
            <c:bubble3D val="0"/>
            <c:spPr>
              <a:solidFill>
                <a:schemeClr val="accent5"/>
              </a:solidFill>
              <a:ln>
                <a:solidFill>
                  <a:schemeClr val="bg1"/>
                </a:solidFill>
              </a:ln>
            </c:spPr>
            <c:extLst>
              <c:ext xmlns:c16="http://schemas.microsoft.com/office/drawing/2014/chart" uri="{C3380CC4-5D6E-409C-BE32-E72D297353CC}">
                <c16:uniqueId val="{00000011-4CED-4081-84A6-67BBD56A9011}"/>
              </c:ext>
            </c:extLst>
          </c:dPt>
          <c:dPt>
            <c:idx val="15"/>
            <c:invertIfNegative val="0"/>
            <c:bubble3D val="0"/>
            <c:spPr>
              <a:solidFill>
                <a:schemeClr val="accent6"/>
              </a:solidFill>
              <a:ln>
                <a:solidFill>
                  <a:schemeClr val="bg1"/>
                </a:solidFill>
              </a:ln>
            </c:spPr>
            <c:extLst>
              <c:ext xmlns:c16="http://schemas.microsoft.com/office/drawing/2014/chart" uri="{C3380CC4-5D6E-409C-BE32-E72D297353CC}">
                <c16:uniqueId val="{00000016-4CED-4081-84A6-67BBD56A9011}"/>
              </c:ext>
            </c:extLst>
          </c:dPt>
          <c:dPt>
            <c:idx val="16"/>
            <c:invertIfNegative val="0"/>
            <c:bubble3D val="0"/>
            <c:spPr>
              <a:solidFill>
                <a:schemeClr val="accent3"/>
              </a:solidFill>
              <a:ln>
                <a:solidFill>
                  <a:schemeClr val="bg1"/>
                </a:solidFill>
              </a:ln>
            </c:spPr>
            <c:extLst>
              <c:ext xmlns:c16="http://schemas.microsoft.com/office/drawing/2014/chart" uri="{C3380CC4-5D6E-409C-BE32-E72D297353CC}">
                <c16:uniqueId val="{0000001F-4CED-4081-84A6-67BBD56A9011}"/>
              </c:ext>
            </c:extLst>
          </c:dPt>
          <c:dPt>
            <c:idx val="17"/>
            <c:invertIfNegative val="0"/>
            <c:bubble3D val="0"/>
            <c:spPr>
              <a:solidFill>
                <a:srgbClr val="98E3E2"/>
              </a:solidFill>
              <a:ln>
                <a:solidFill>
                  <a:schemeClr val="bg1"/>
                </a:solidFill>
              </a:ln>
            </c:spPr>
            <c:extLst>
              <c:ext xmlns:c16="http://schemas.microsoft.com/office/drawing/2014/chart" uri="{C3380CC4-5D6E-409C-BE32-E72D297353CC}">
                <c16:uniqueId val="{00000019-4CED-4081-84A6-67BBD56A9011}"/>
              </c:ext>
            </c:extLst>
          </c:dPt>
          <c:dPt>
            <c:idx val="18"/>
            <c:invertIfNegative val="0"/>
            <c:bubble3D val="0"/>
            <c:spPr>
              <a:solidFill>
                <a:schemeClr val="accent1"/>
              </a:solidFill>
              <a:ln>
                <a:solidFill>
                  <a:schemeClr val="bg1"/>
                </a:solidFill>
              </a:ln>
            </c:spPr>
            <c:extLst>
              <c:ext xmlns:c16="http://schemas.microsoft.com/office/drawing/2014/chart" uri="{C3380CC4-5D6E-409C-BE32-E72D297353CC}">
                <c16:uniqueId val="{00000013-4CED-4081-84A6-67BBD56A9011}"/>
              </c:ext>
            </c:extLst>
          </c:dPt>
          <c:dPt>
            <c:idx val="20"/>
            <c:invertIfNegative val="0"/>
            <c:bubble3D val="0"/>
            <c:spPr>
              <a:solidFill>
                <a:schemeClr val="accent5"/>
              </a:solidFill>
              <a:ln>
                <a:solidFill>
                  <a:schemeClr val="bg1"/>
                </a:solidFill>
              </a:ln>
            </c:spPr>
            <c:extLst>
              <c:ext xmlns:c16="http://schemas.microsoft.com/office/drawing/2014/chart" uri="{C3380CC4-5D6E-409C-BE32-E72D297353CC}">
                <c16:uniqueId val="{00000017-4CED-4081-84A6-67BBD56A9011}"/>
              </c:ext>
            </c:extLst>
          </c:dPt>
          <c:dPt>
            <c:idx val="21"/>
            <c:invertIfNegative val="0"/>
            <c:bubble3D val="0"/>
            <c:spPr>
              <a:solidFill>
                <a:schemeClr val="accent6"/>
              </a:solidFill>
              <a:ln>
                <a:solidFill>
                  <a:schemeClr val="bg1"/>
                </a:solidFill>
              </a:ln>
            </c:spPr>
            <c:extLst>
              <c:ext xmlns:c16="http://schemas.microsoft.com/office/drawing/2014/chart" uri="{C3380CC4-5D6E-409C-BE32-E72D297353CC}">
                <c16:uniqueId val="{00000030-874B-46DB-B26E-520AAFB959DB}"/>
              </c:ext>
            </c:extLst>
          </c:dPt>
          <c:dPt>
            <c:idx val="22"/>
            <c:invertIfNegative val="0"/>
            <c:bubble3D val="0"/>
            <c:spPr>
              <a:solidFill>
                <a:schemeClr val="accent3"/>
              </a:solidFill>
              <a:ln>
                <a:solidFill>
                  <a:schemeClr val="bg1"/>
                </a:solidFill>
              </a:ln>
            </c:spPr>
            <c:extLst>
              <c:ext xmlns:c16="http://schemas.microsoft.com/office/drawing/2014/chart" uri="{C3380CC4-5D6E-409C-BE32-E72D297353CC}">
                <c16:uniqueId val="{0000001A-4CED-4081-84A6-67BBD56A9011}"/>
              </c:ext>
            </c:extLst>
          </c:dPt>
          <c:dPt>
            <c:idx val="23"/>
            <c:invertIfNegative val="0"/>
            <c:bubble3D val="0"/>
            <c:spPr>
              <a:solidFill>
                <a:schemeClr val="accent5">
                  <a:lumMod val="20000"/>
                  <a:lumOff val="80000"/>
                </a:schemeClr>
              </a:solidFill>
              <a:ln>
                <a:solidFill>
                  <a:schemeClr val="bg1"/>
                </a:solidFill>
              </a:ln>
            </c:spPr>
            <c:extLst>
              <c:ext xmlns:c16="http://schemas.microsoft.com/office/drawing/2014/chart" uri="{C3380CC4-5D6E-409C-BE32-E72D297353CC}">
                <c16:uniqueId val="{0000001D-4CED-4081-84A6-67BBD56A9011}"/>
              </c:ext>
            </c:extLst>
          </c:dPt>
          <c:dPt>
            <c:idx val="24"/>
            <c:invertIfNegative val="0"/>
            <c:bubble3D val="0"/>
            <c:spPr>
              <a:solidFill>
                <a:schemeClr val="accent1"/>
              </a:solidFill>
              <a:ln>
                <a:solidFill>
                  <a:schemeClr val="bg1"/>
                </a:solidFill>
              </a:ln>
            </c:spPr>
            <c:extLst>
              <c:ext xmlns:c16="http://schemas.microsoft.com/office/drawing/2014/chart" uri="{C3380CC4-5D6E-409C-BE32-E72D297353CC}">
                <c16:uniqueId val="{00000023-4CED-4081-84A6-67BBD56A9011}"/>
              </c:ext>
            </c:extLst>
          </c:dPt>
          <c:dPt>
            <c:idx val="26"/>
            <c:invertIfNegative val="0"/>
            <c:bubble3D val="0"/>
            <c:spPr>
              <a:solidFill>
                <a:schemeClr val="accent5"/>
              </a:solidFill>
              <a:ln>
                <a:solidFill>
                  <a:schemeClr val="bg1"/>
                </a:solidFill>
              </a:ln>
            </c:spPr>
            <c:extLst>
              <c:ext xmlns:c16="http://schemas.microsoft.com/office/drawing/2014/chart" uri="{C3380CC4-5D6E-409C-BE32-E72D297353CC}">
                <c16:uniqueId val="{00000021-4CED-4081-84A6-67BBD56A9011}"/>
              </c:ext>
            </c:extLst>
          </c:dPt>
          <c:dPt>
            <c:idx val="27"/>
            <c:invertIfNegative val="0"/>
            <c:bubble3D val="0"/>
            <c:spPr>
              <a:solidFill>
                <a:schemeClr val="accent6"/>
              </a:solidFill>
              <a:ln>
                <a:solidFill>
                  <a:schemeClr val="bg1"/>
                </a:solidFill>
              </a:ln>
            </c:spPr>
            <c:extLst>
              <c:ext xmlns:c16="http://schemas.microsoft.com/office/drawing/2014/chart" uri="{C3380CC4-5D6E-409C-BE32-E72D297353CC}">
                <c16:uniqueId val="{00000022-4CED-4081-84A6-67BBD56A9011}"/>
              </c:ext>
            </c:extLst>
          </c:dPt>
          <c:dPt>
            <c:idx val="28"/>
            <c:invertIfNegative val="0"/>
            <c:bubble3D val="0"/>
            <c:spPr>
              <a:solidFill>
                <a:schemeClr val="accent3"/>
              </a:solidFill>
              <a:ln>
                <a:solidFill>
                  <a:schemeClr val="bg1"/>
                </a:solidFill>
              </a:ln>
            </c:spPr>
            <c:extLst>
              <c:ext xmlns:c16="http://schemas.microsoft.com/office/drawing/2014/chart" uri="{C3380CC4-5D6E-409C-BE32-E72D297353CC}">
                <c16:uniqueId val="{00000020-4CED-4081-84A6-67BBD56A9011}"/>
              </c:ext>
            </c:extLst>
          </c:dPt>
          <c:dLbls>
            <c:dLbl>
              <c:idx val="0"/>
              <c:layout>
                <c:manualLayout>
                  <c:x val="-8.5832157132629093E-5"/>
                  <c:y val="-2.92117407276299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ED-4081-84A6-67BBD56A9011}"/>
                </c:ext>
              </c:extLst>
            </c:dLbl>
            <c:numFmt formatCode="0%" sourceLinked="0"/>
            <c:spPr>
              <a:noFill/>
              <a:ln>
                <a:noFill/>
              </a:ln>
              <a:effectLst/>
            </c:spPr>
            <c:txPr>
              <a:bodyPr/>
              <a:lstStyle/>
              <a:p>
                <a:pPr>
                  <a:defRPr sz="800" b="1">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Sheet1!$B$1:$AD$1</c:f>
              <c:strCache>
                <c:ptCount val="29"/>
                <c:pt idx="0">
                  <c:v>Apr '20</c:v>
                </c:pt>
                <c:pt idx="1">
                  <c:v>Jun '202</c:v>
                </c:pt>
                <c:pt idx="2">
                  <c:v>Jun '2022</c:v>
                </c:pt>
                <c:pt idx="3">
                  <c:v>Jun '2023</c:v>
                </c:pt>
                <c:pt idx="4">
                  <c:v>Jun '2024</c:v>
                </c:pt>
                <c:pt idx="5">
                  <c:v>Apr '21</c:v>
                </c:pt>
                <c:pt idx="6">
                  <c:v>Apr '204</c:v>
                </c:pt>
                <c:pt idx="7">
                  <c:v>Jun '203</c:v>
                </c:pt>
                <c:pt idx="8">
                  <c:v>Jun '204</c:v>
                </c:pt>
                <c:pt idx="9">
                  <c:v>Jun '2042</c:v>
                </c:pt>
                <c:pt idx="10">
                  <c:v>Jun '2043</c:v>
                </c:pt>
                <c:pt idx="11">
                  <c:v>Apr '205</c:v>
                </c:pt>
                <c:pt idx="12">
                  <c:v>Apr '206</c:v>
                </c:pt>
                <c:pt idx="13">
                  <c:v>Jun '205</c:v>
                </c:pt>
                <c:pt idx="14">
                  <c:v>Jun '206</c:v>
                </c:pt>
                <c:pt idx="15">
                  <c:v>Jun '2062</c:v>
                </c:pt>
                <c:pt idx="16">
                  <c:v>Jun '2063</c:v>
                </c:pt>
                <c:pt idx="17">
                  <c:v>Apr '207</c:v>
                </c:pt>
                <c:pt idx="18">
                  <c:v>Apr '208</c:v>
                </c:pt>
                <c:pt idx="19">
                  <c:v>Jun '207</c:v>
                </c:pt>
                <c:pt idx="20">
                  <c:v>Jun '208</c:v>
                </c:pt>
                <c:pt idx="21">
                  <c:v>Jun '2082</c:v>
                </c:pt>
                <c:pt idx="22">
                  <c:v>Jun '2083</c:v>
                </c:pt>
                <c:pt idx="23">
                  <c:v>Apr '209</c:v>
                </c:pt>
                <c:pt idx="24">
                  <c:v>Apr '202</c:v>
                </c:pt>
                <c:pt idx="25">
                  <c:v>Jun '209</c:v>
                </c:pt>
                <c:pt idx="26">
                  <c:v>Jun '210</c:v>
                </c:pt>
                <c:pt idx="27">
                  <c:v>Jun '211</c:v>
                </c:pt>
                <c:pt idx="28">
                  <c:v>Jun '212</c:v>
                </c:pt>
              </c:strCache>
            </c:strRef>
          </c:cat>
          <c:val>
            <c:numRef>
              <c:f>Sheet1!$B$2:$AD$2</c:f>
              <c:numCache>
                <c:formatCode>0</c:formatCode>
                <c:ptCount val="29"/>
                <c:pt idx="0">
                  <c:v>0.68</c:v>
                </c:pt>
                <c:pt idx="1">
                  <c:v>0.89</c:v>
                </c:pt>
                <c:pt idx="2">
                  <c:v>0.82</c:v>
                </c:pt>
                <c:pt idx="3">
                  <c:v>0.87</c:v>
                </c:pt>
                <c:pt idx="4">
                  <c:v>0.84</c:v>
                </c:pt>
                <c:pt idx="6">
                  <c:v>0.7</c:v>
                </c:pt>
                <c:pt idx="7">
                  <c:v>0.93</c:v>
                </c:pt>
                <c:pt idx="8">
                  <c:v>0.8</c:v>
                </c:pt>
                <c:pt idx="9">
                  <c:v>0.85</c:v>
                </c:pt>
                <c:pt idx="10">
                  <c:v>0.87</c:v>
                </c:pt>
                <c:pt idx="12">
                  <c:v>0.67</c:v>
                </c:pt>
                <c:pt idx="13">
                  <c:v>0.79</c:v>
                </c:pt>
                <c:pt idx="14">
                  <c:v>0.68</c:v>
                </c:pt>
                <c:pt idx="15">
                  <c:v>0.8</c:v>
                </c:pt>
                <c:pt idx="16">
                  <c:v>0.87</c:v>
                </c:pt>
                <c:pt idx="18">
                  <c:v>0.56999999999999995</c:v>
                </c:pt>
                <c:pt idx="19">
                  <c:v>0.71</c:v>
                </c:pt>
                <c:pt idx="20">
                  <c:v>0.72</c:v>
                </c:pt>
                <c:pt idx="21">
                  <c:v>0.75</c:v>
                </c:pt>
                <c:pt idx="22">
                  <c:v>0.78</c:v>
                </c:pt>
                <c:pt idx="24">
                  <c:v>0.45</c:v>
                </c:pt>
                <c:pt idx="25" formatCode="General">
                  <c:v>0.59</c:v>
                </c:pt>
                <c:pt idx="26" formatCode="General">
                  <c:v>0.61</c:v>
                </c:pt>
                <c:pt idx="27" formatCode="General">
                  <c:v>0.56000000000000005</c:v>
                </c:pt>
                <c:pt idx="28" formatCode="General">
                  <c:v>0.66</c:v>
                </c:pt>
              </c:numCache>
            </c:numRef>
          </c:val>
          <c:extLst>
            <c:ext xmlns:c16="http://schemas.microsoft.com/office/drawing/2014/chart" uri="{C3380CC4-5D6E-409C-BE32-E72D297353CC}">
              <c16:uniqueId val="{00000014-4CED-4081-84A6-67BBD56A9011}"/>
            </c:ext>
          </c:extLst>
        </c:ser>
        <c:dLbls>
          <c:showLegendKey val="0"/>
          <c:showVal val="0"/>
          <c:showCatName val="0"/>
          <c:showSerName val="0"/>
          <c:showPercent val="0"/>
          <c:showBubbleSize val="0"/>
        </c:dLbls>
        <c:gapWidth val="32"/>
        <c:overlap val="46"/>
        <c:axId val="675511408"/>
        <c:axId val="675512584"/>
      </c:barChart>
      <c:catAx>
        <c:axId val="675511408"/>
        <c:scaling>
          <c:orientation val="minMax"/>
        </c:scaling>
        <c:delete val="1"/>
        <c:axPos val="b"/>
        <c:numFmt formatCode="General" sourceLinked="0"/>
        <c:majorTickMark val="out"/>
        <c:minorTickMark val="none"/>
        <c:tickLblPos val="nextTo"/>
        <c:crossAx val="675512584"/>
        <c:crosses val="autoZero"/>
        <c:auto val="1"/>
        <c:lblAlgn val="ctr"/>
        <c:lblOffset val="100"/>
        <c:noMultiLvlLbl val="0"/>
      </c:catAx>
      <c:valAx>
        <c:axId val="675512584"/>
        <c:scaling>
          <c:orientation val="minMax"/>
          <c:max val="1"/>
        </c:scaling>
        <c:delete val="1"/>
        <c:axPos val="l"/>
        <c:numFmt formatCode="0" sourceLinked="1"/>
        <c:majorTickMark val="out"/>
        <c:minorTickMark val="none"/>
        <c:tickLblPos val="nextTo"/>
        <c:crossAx val="67551140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5201971704756416"/>
          <c:h val="0.92324093816631125"/>
        </c:manualLayout>
      </c:layout>
      <c:barChart>
        <c:barDir val="col"/>
        <c:grouping val="percentStacked"/>
        <c:varyColors val="0"/>
        <c:ser>
          <c:idx val="0"/>
          <c:order val="0"/>
          <c:tx>
            <c:strRef>
              <c:f>Sheet1!$A$2</c:f>
              <c:strCache>
                <c:ptCount val="1"/>
                <c:pt idx="0">
                  <c:v>Increased</c:v>
                </c:pt>
              </c:strCache>
            </c:strRef>
          </c:tx>
          <c:spPr>
            <a:solidFill>
              <a:srgbClr val="AEC411">
                <a:lumMod val="75000"/>
              </a:srgbClr>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Sheet1!$B$1:$X$1</c:f>
              <c:strCache>
                <c:ptCount val="23"/>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pt idx="16">
                  <c:v>Column21</c:v>
                </c:pt>
                <c:pt idx="17">
                  <c:v>Column22</c:v>
                </c:pt>
                <c:pt idx="18">
                  <c:v>Column23</c:v>
                </c:pt>
                <c:pt idx="19">
                  <c:v>Column24</c:v>
                </c:pt>
                <c:pt idx="20">
                  <c:v>Column25</c:v>
                </c:pt>
                <c:pt idx="21">
                  <c:v>Column26</c:v>
                </c:pt>
                <c:pt idx="22">
                  <c:v>Column27</c:v>
                </c:pt>
              </c:strCache>
            </c:strRef>
          </c:cat>
          <c:val>
            <c:numRef>
              <c:f>Sheet1!$B$2:$X$2</c:f>
              <c:numCache>
                <c:formatCode>General</c:formatCode>
                <c:ptCount val="23"/>
                <c:pt idx="0" formatCode="0">
                  <c:v>81</c:v>
                </c:pt>
                <c:pt idx="2" formatCode="0">
                  <c:v>77</c:v>
                </c:pt>
                <c:pt idx="3" formatCode="0">
                  <c:v>84</c:v>
                </c:pt>
                <c:pt idx="5" formatCode="0">
                  <c:v>84</c:v>
                </c:pt>
                <c:pt idx="6" formatCode="0">
                  <c:v>87</c:v>
                </c:pt>
                <c:pt idx="7" formatCode="0">
                  <c:v>87</c:v>
                </c:pt>
                <c:pt idx="8" formatCode="0">
                  <c:v>78</c:v>
                </c:pt>
                <c:pt idx="9" formatCode="0">
                  <c:v>66</c:v>
                </c:pt>
                <c:pt idx="11" formatCode="0">
                  <c:v>82</c:v>
                </c:pt>
                <c:pt idx="12" formatCode="0">
                  <c:v>80</c:v>
                </c:pt>
                <c:pt idx="14" formatCode="0">
                  <c:v>81</c:v>
                </c:pt>
                <c:pt idx="15" formatCode="0">
                  <c:v>79</c:v>
                </c:pt>
                <c:pt idx="17" formatCode="0">
                  <c:v>75</c:v>
                </c:pt>
                <c:pt idx="18" formatCode="0">
                  <c:v>94</c:v>
                </c:pt>
                <c:pt idx="19" formatCode="0">
                  <c:v>88</c:v>
                </c:pt>
                <c:pt idx="20" formatCode="0">
                  <c:v>89</c:v>
                </c:pt>
                <c:pt idx="21" formatCode="0">
                  <c:v>85</c:v>
                </c:pt>
                <c:pt idx="22" formatCode="0">
                  <c:v>72</c:v>
                </c:pt>
              </c:numCache>
            </c:numRef>
          </c:val>
          <c:extLst>
            <c:ext xmlns:c16="http://schemas.microsoft.com/office/drawing/2014/chart" uri="{C3380CC4-5D6E-409C-BE32-E72D297353CC}">
              <c16:uniqueId val="{00000001-EBA7-4C5F-98B8-B60E5F85D0C2}"/>
            </c:ext>
          </c:extLst>
        </c:ser>
        <c:ser>
          <c:idx val="1"/>
          <c:order val="1"/>
          <c:tx>
            <c:strRef>
              <c:f>Sheet1!$A$3</c:f>
              <c:strCache>
                <c:ptCount val="1"/>
                <c:pt idx="0">
                  <c:v>Decreased</c:v>
                </c:pt>
              </c:strCache>
            </c:strRef>
          </c:tx>
          <c:spPr>
            <a:solidFill>
              <a:srgbClr val="54C0E8"/>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pt idx="16">
                  <c:v>Column21</c:v>
                </c:pt>
                <c:pt idx="17">
                  <c:v>Column22</c:v>
                </c:pt>
                <c:pt idx="18">
                  <c:v>Column23</c:v>
                </c:pt>
                <c:pt idx="19">
                  <c:v>Column24</c:v>
                </c:pt>
                <c:pt idx="20">
                  <c:v>Column25</c:v>
                </c:pt>
                <c:pt idx="21">
                  <c:v>Column26</c:v>
                </c:pt>
                <c:pt idx="22">
                  <c:v>Column27</c:v>
                </c:pt>
              </c:strCache>
            </c:strRef>
          </c:cat>
          <c:val>
            <c:numRef>
              <c:f>Sheet1!$B$3:$X$3</c:f>
              <c:numCache>
                <c:formatCode>General</c:formatCode>
                <c:ptCount val="23"/>
                <c:pt idx="0" formatCode="0">
                  <c:v>1</c:v>
                </c:pt>
                <c:pt idx="2" formatCode="0">
                  <c:v>1</c:v>
                </c:pt>
                <c:pt idx="3" formatCode="0">
                  <c:v>0</c:v>
                </c:pt>
                <c:pt idx="5" formatCode="0">
                  <c:v>0</c:v>
                </c:pt>
                <c:pt idx="6" formatCode="0">
                  <c:v>1</c:v>
                </c:pt>
                <c:pt idx="7" formatCode="0">
                  <c:v>1</c:v>
                </c:pt>
                <c:pt idx="8" formatCode="0">
                  <c:v>1</c:v>
                </c:pt>
                <c:pt idx="9" formatCode="0">
                  <c:v>1</c:v>
                </c:pt>
                <c:pt idx="11" formatCode="0">
                  <c:v>1</c:v>
                </c:pt>
                <c:pt idx="12" formatCode="0">
                  <c:v>1</c:v>
                </c:pt>
                <c:pt idx="14" formatCode="0">
                  <c:v>1</c:v>
                </c:pt>
                <c:pt idx="15" formatCode="0">
                  <c:v>0</c:v>
                </c:pt>
                <c:pt idx="17" formatCode="0">
                  <c:v>0</c:v>
                </c:pt>
                <c:pt idx="18" formatCode="0">
                  <c:v>1</c:v>
                </c:pt>
                <c:pt idx="19" formatCode="0">
                  <c:v>1</c:v>
                </c:pt>
                <c:pt idx="20" formatCode="0">
                  <c:v>1</c:v>
                </c:pt>
                <c:pt idx="21" formatCode="0">
                  <c:v>0</c:v>
                </c:pt>
                <c:pt idx="22" formatCode="0">
                  <c:v>1</c:v>
                </c:pt>
              </c:numCache>
            </c:numRef>
          </c:val>
          <c:extLst>
            <c:ext xmlns:c16="http://schemas.microsoft.com/office/drawing/2014/chart" uri="{C3380CC4-5D6E-409C-BE32-E72D297353CC}">
              <c16:uniqueId val="{00000002-EBA7-4C5F-98B8-B60E5F85D0C2}"/>
            </c:ext>
          </c:extLst>
        </c:ser>
        <c:ser>
          <c:idx val="2"/>
          <c:order val="2"/>
          <c:tx>
            <c:strRef>
              <c:f>Sheet1!$A$4</c:f>
              <c:strCache>
                <c:ptCount val="1"/>
                <c:pt idx="0">
                  <c:v>Remained the same</c:v>
                </c:pt>
              </c:strCache>
            </c:strRef>
          </c:tx>
          <c:spPr>
            <a:solidFill>
              <a:srgbClr val="D61D6E"/>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pt idx="16">
                  <c:v>Column21</c:v>
                </c:pt>
                <c:pt idx="17">
                  <c:v>Column22</c:v>
                </c:pt>
                <c:pt idx="18">
                  <c:v>Column23</c:v>
                </c:pt>
                <c:pt idx="19">
                  <c:v>Column24</c:v>
                </c:pt>
                <c:pt idx="20">
                  <c:v>Column25</c:v>
                </c:pt>
                <c:pt idx="21">
                  <c:v>Column26</c:v>
                </c:pt>
                <c:pt idx="22">
                  <c:v>Column27</c:v>
                </c:pt>
              </c:strCache>
            </c:strRef>
          </c:cat>
          <c:val>
            <c:numRef>
              <c:f>Sheet1!$B$4:$X$4</c:f>
              <c:numCache>
                <c:formatCode>General</c:formatCode>
                <c:ptCount val="23"/>
                <c:pt idx="0" formatCode="0">
                  <c:v>18</c:v>
                </c:pt>
                <c:pt idx="2" formatCode="0">
                  <c:v>21</c:v>
                </c:pt>
                <c:pt idx="3" formatCode="0">
                  <c:v>15</c:v>
                </c:pt>
                <c:pt idx="5" formatCode="0">
                  <c:v>16</c:v>
                </c:pt>
                <c:pt idx="6" formatCode="0">
                  <c:v>12</c:v>
                </c:pt>
                <c:pt idx="7" formatCode="0">
                  <c:v>12</c:v>
                </c:pt>
                <c:pt idx="8" formatCode="0">
                  <c:v>21</c:v>
                </c:pt>
                <c:pt idx="9" formatCode="0">
                  <c:v>33</c:v>
                </c:pt>
                <c:pt idx="11" formatCode="0">
                  <c:v>17</c:v>
                </c:pt>
                <c:pt idx="12" formatCode="0">
                  <c:v>19</c:v>
                </c:pt>
                <c:pt idx="14" formatCode="0">
                  <c:v>18</c:v>
                </c:pt>
                <c:pt idx="15" formatCode="0">
                  <c:v>20</c:v>
                </c:pt>
                <c:pt idx="17" formatCode="0">
                  <c:v>24</c:v>
                </c:pt>
                <c:pt idx="18" formatCode="0">
                  <c:v>5</c:v>
                </c:pt>
                <c:pt idx="19" formatCode="0">
                  <c:v>11</c:v>
                </c:pt>
                <c:pt idx="20" formatCode="0">
                  <c:v>11</c:v>
                </c:pt>
                <c:pt idx="21" formatCode="0">
                  <c:v>13</c:v>
                </c:pt>
                <c:pt idx="22" formatCode="0">
                  <c:v>26</c:v>
                </c:pt>
              </c:numCache>
            </c:numRef>
          </c:val>
          <c:extLst>
            <c:ext xmlns:c16="http://schemas.microsoft.com/office/drawing/2014/chart" uri="{C3380CC4-5D6E-409C-BE32-E72D297353CC}">
              <c16:uniqueId val="{00000003-EBA7-4C5F-98B8-B60E5F85D0C2}"/>
            </c:ext>
          </c:extLst>
        </c:ser>
        <c:ser>
          <c:idx val="3"/>
          <c:order val="3"/>
          <c:tx>
            <c:strRef>
              <c:f>Sheet1!$A$5</c:f>
              <c:strCache>
                <c:ptCount val="1"/>
                <c:pt idx="0">
                  <c:v>Don't know</c:v>
                </c:pt>
              </c:strCache>
            </c:strRef>
          </c:tx>
          <c:spPr>
            <a:solidFill>
              <a:sysClr val="windowText" lastClr="000000">
                <a:lumMod val="50000"/>
                <a:lumOff val="50000"/>
              </a:sysClr>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tx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pt idx="16">
                  <c:v>Column21</c:v>
                </c:pt>
                <c:pt idx="17">
                  <c:v>Column22</c:v>
                </c:pt>
                <c:pt idx="18">
                  <c:v>Column23</c:v>
                </c:pt>
                <c:pt idx="19">
                  <c:v>Column24</c:v>
                </c:pt>
                <c:pt idx="20">
                  <c:v>Column25</c:v>
                </c:pt>
                <c:pt idx="21">
                  <c:v>Column26</c:v>
                </c:pt>
                <c:pt idx="22">
                  <c:v>Column27</c:v>
                </c:pt>
              </c:strCache>
            </c:strRef>
          </c:cat>
          <c:val>
            <c:numRef>
              <c:f>Sheet1!$B$5:$X$5</c:f>
              <c:numCache>
                <c:formatCode>General</c:formatCode>
                <c:ptCount val="23"/>
                <c:pt idx="0" formatCode="0">
                  <c:v>0</c:v>
                </c:pt>
                <c:pt idx="2" formatCode="0">
                  <c:v>0</c:v>
                </c:pt>
                <c:pt idx="3" formatCode="0">
                  <c:v>0</c:v>
                </c:pt>
                <c:pt idx="5" formatCode="0">
                  <c:v>0</c:v>
                </c:pt>
                <c:pt idx="6" formatCode="0">
                  <c:v>1</c:v>
                </c:pt>
                <c:pt idx="7" formatCode="0">
                  <c:v>1</c:v>
                </c:pt>
                <c:pt idx="8" formatCode="0">
                  <c:v>0</c:v>
                </c:pt>
                <c:pt idx="9" formatCode="0">
                  <c:v>0</c:v>
                </c:pt>
                <c:pt idx="11" formatCode="0">
                  <c:v>0</c:v>
                </c:pt>
                <c:pt idx="12" formatCode="0">
                  <c:v>0</c:v>
                </c:pt>
                <c:pt idx="14" formatCode="0">
                  <c:v>0</c:v>
                </c:pt>
                <c:pt idx="15" formatCode="0">
                  <c:v>0</c:v>
                </c:pt>
                <c:pt idx="17" formatCode="0">
                  <c:v>0</c:v>
                </c:pt>
                <c:pt idx="18" formatCode="0">
                  <c:v>0</c:v>
                </c:pt>
                <c:pt idx="19" formatCode="0">
                  <c:v>0</c:v>
                </c:pt>
                <c:pt idx="20" formatCode="0">
                  <c:v>0</c:v>
                </c:pt>
                <c:pt idx="21" formatCode="0">
                  <c:v>1</c:v>
                </c:pt>
                <c:pt idx="22" formatCode="0">
                  <c:v>0</c:v>
                </c:pt>
              </c:numCache>
            </c:numRef>
          </c:val>
          <c:extLst>
            <c:ext xmlns:c16="http://schemas.microsoft.com/office/drawing/2014/chart" uri="{C3380CC4-5D6E-409C-BE32-E72D297353CC}">
              <c16:uniqueId val="{00000004-EBA7-4C5F-98B8-B60E5F85D0C2}"/>
            </c:ext>
          </c:extLst>
        </c:ser>
        <c:dLbls>
          <c:showLegendKey val="0"/>
          <c:showVal val="0"/>
          <c:showCatName val="0"/>
          <c:showSerName val="0"/>
          <c:showPercent val="0"/>
          <c:showBubbleSize val="0"/>
        </c:dLbls>
        <c:gapWidth val="3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5201971704756416"/>
          <c:h val="0.92324093816631125"/>
        </c:manualLayout>
      </c:layout>
      <c:barChart>
        <c:barDir val="col"/>
        <c:grouping val="percentStacked"/>
        <c:varyColors val="0"/>
        <c:ser>
          <c:idx val="0"/>
          <c:order val="0"/>
          <c:tx>
            <c:strRef>
              <c:f>Sheet1!$A$2</c:f>
              <c:strCache>
                <c:ptCount val="1"/>
                <c:pt idx="0">
                  <c:v>Serious problem</c:v>
                </c:pt>
              </c:strCache>
            </c:strRef>
          </c:tx>
          <c:spPr>
            <a:solidFill>
              <a:srgbClr val="AEC411">
                <a:lumMod val="75000"/>
              </a:srgbClr>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Sheet1!$B$1:$X$1</c:f>
              <c:strCache>
                <c:ptCount val="23"/>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pt idx="16">
                  <c:v>Column21</c:v>
                </c:pt>
                <c:pt idx="17">
                  <c:v>Column22</c:v>
                </c:pt>
                <c:pt idx="18">
                  <c:v>Column23</c:v>
                </c:pt>
                <c:pt idx="19">
                  <c:v>Column24</c:v>
                </c:pt>
                <c:pt idx="20">
                  <c:v>Column25</c:v>
                </c:pt>
                <c:pt idx="21">
                  <c:v>Column26</c:v>
                </c:pt>
                <c:pt idx="22">
                  <c:v>Column27</c:v>
                </c:pt>
              </c:strCache>
            </c:strRef>
          </c:cat>
          <c:val>
            <c:numRef>
              <c:f>Sheet1!$B$2:$X$2</c:f>
              <c:numCache>
                <c:formatCode>General</c:formatCode>
                <c:ptCount val="23"/>
                <c:pt idx="0" formatCode="0">
                  <c:v>55</c:v>
                </c:pt>
                <c:pt idx="2" formatCode="0">
                  <c:v>55</c:v>
                </c:pt>
                <c:pt idx="3" formatCode="0">
                  <c:v>56</c:v>
                </c:pt>
                <c:pt idx="5" formatCode="0">
                  <c:v>57</c:v>
                </c:pt>
                <c:pt idx="6" formatCode="0">
                  <c:v>67</c:v>
                </c:pt>
                <c:pt idx="7" formatCode="0">
                  <c:v>57</c:v>
                </c:pt>
                <c:pt idx="8" formatCode="0">
                  <c:v>55</c:v>
                </c:pt>
                <c:pt idx="9" formatCode="0">
                  <c:v>42</c:v>
                </c:pt>
                <c:pt idx="11" formatCode="0">
                  <c:v>54</c:v>
                </c:pt>
                <c:pt idx="12" formatCode="0">
                  <c:v>56</c:v>
                </c:pt>
                <c:pt idx="14" formatCode="0">
                  <c:v>55</c:v>
                </c:pt>
                <c:pt idx="15" formatCode="0">
                  <c:v>57</c:v>
                </c:pt>
                <c:pt idx="17" formatCode="0">
                  <c:v>52</c:v>
                </c:pt>
                <c:pt idx="18" formatCode="0">
                  <c:v>68</c:v>
                </c:pt>
                <c:pt idx="19" formatCode="0">
                  <c:v>60</c:v>
                </c:pt>
                <c:pt idx="20" formatCode="0">
                  <c:v>55</c:v>
                </c:pt>
                <c:pt idx="21" formatCode="0">
                  <c:v>59</c:v>
                </c:pt>
                <c:pt idx="22" formatCode="0">
                  <c:v>51</c:v>
                </c:pt>
              </c:numCache>
            </c:numRef>
          </c:val>
          <c:extLst>
            <c:ext xmlns:c16="http://schemas.microsoft.com/office/drawing/2014/chart" uri="{C3380CC4-5D6E-409C-BE32-E72D297353CC}">
              <c16:uniqueId val="{00000000-9EC6-410E-B44C-B28E130A38C0}"/>
            </c:ext>
          </c:extLst>
        </c:ser>
        <c:ser>
          <c:idx val="1"/>
          <c:order val="1"/>
          <c:tx>
            <c:strRef>
              <c:f>Sheet1!$A$3</c:f>
              <c:strCache>
                <c:ptCount val="1"/>
                <c:pt idx="0">
                  <c:v>Moderate problem</c:v>
                </c:pt>
              </c:strCache>
            </c:strRef>
          </c:tx>
          <c:spPr>
            <a:solidFill>
              <a:srgbClr val="D61D6E"/>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pt idx="16">
                  <c:v>Column21</c:v>
                </c:pt>
                <c:pt idx="17">
                  <c:v>Column22</c:v>
                </c:pt>
                <c:pt idx="18">
                  <c:v>Column23</c:v>
                </c:pt>
                <c:pt idx="19">
                  <c:v>Column24</c:v>
                </c:pt>
                <c:pt idx="20">
                  <c:v>Column25</c:v>
                </c:pt>
                <c:pt idx="21">
                  <c:v>Column26</c:v>
                </c:pt>
                <c:pt idx="22">
                  <c:v>Column27</c:v>
                </c:pt>
              </c:strCache>
            </c:strRef>
          </c:cat>
          <c:val>
            <c:numRef>
              <c:f>Sheet1!$B$3:$X$3</c:f>
              <c:numCache>
                <c:formatCode>General</c:formatCode>
                <c:ptCount val="23"/>
                <c:pt idx="0" formatCode="0">
                  <c:v>32</c:v>
                </c:pt>
                <c:pt idx="2" formatCode="0">
                  <c:v>33</c:v>
                </c:pt>
                <c:pt idx="3" formatCode="0">
                  <c:v>31</c:v>
                </c:pt>
                <c:pt idx="5" formatCode="0">
                  <c:v>29</c:v>
                </c:pt>
                <c:pt idx="6" formatCode="0">
                  <c:v>25</c:v>
                </c:pt>
                <c:pt idx="7" formatCode="0">
                  <c:v>33</c:v>
                </c:pt>
                <c:pt idx="8" formatCode="0">
                  <c:v>29</c:v>
                </c:pt>
                <c:pt idx="9" formatCode="0">
                  <c:v>41</c:v>
                </c:pt>
                <c:pt idx="11" formatCode="0">
                  <c:v>33</c:v>
                </c:pt>
                <c:pt idx="12" formatCode="0">
                  <c:v>31</c:v>
                </c:pt>
                <c:pt idx="14" formatCode="0">
                  <c:v>32</c:v>
                </c:pt>
                <c:pt idx="15" formatCode="0">
                  <c:v>30</c:v>
                </c:pt>
                <c:pt idx="17" formatCode="0">
                  <c:v>29</c:v>
                </c:pt>
                <c:pt idx="18" formatCode="0">
                  <c:v>28</c:v>
                </c:pt>
                <c:pt idx="19" formatCode="0">
                  <c:v>30</c:v>
                </c:pt>
                <c:pt idx="20" formatCode="0">
                  <c:v>35</c:v>
                </c:pt>
                <c:pt idx="21" formatCode="0">
                  <c:v>29</c:v>
                </c:pt>
                <c:pt idx="22" formatCode="0">
                  <c:v>35</c:v>
                </c:pt>
              </c:numCache>
            </c:numRef>
          </c:val>
          <c:extLst>
            <c:ext xmlns:c16="http://schemas.microsoft.com/office/drawing/2014/chart" uri="{C3380CC4-5D6E-409C-BE32-E72D297353CC}">
              <c16:uniqueId val="{00000001-9EC6-410E-B44C-B28E130A38C0}"/>
            </c:ext>
          </c:extLst>
        </c:ser>
        <c:ser>
          <c:idx val="2"/>
          <c:order val="2"/>
          <c:tx>
            <c:strRef>
              <c:f>Sheet1!$A$4</c:f>
              <c:strCache>
                <c:ptCount val="1"/>
                <c:pt idx="0">
                  <c:v>Minor problem</c:v>
                </c:pt>
              </c:strCache>
            </c:strRef>
          </c:tx>
          <c:spPr>
            <a:solidFill>
              <a:srgbClr val="54C0E8"/>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pt idx="16">
                  <c:v>Column21</c:v>
                </c:pt>
                <c:pt idx="17">
                  <c:v>Column22</c:v>
                </c:pt>
                <c:pt idx="18">
                  <c:v>Column23</c:v>
                </c:pt>
                <c:pt idx="19">
                  <c:v>Column24</c:v>
                </c:pt>
                <c:pt idx="20">
                  <c:v>Column25</c:v>
                </c:pt>
                <c:pt idx="21">
                  <c:v>Column26</c:v>
                </c:pt>
                <c:pt idx="22">
                  <c:v>Column27</c:v>
                </c:pt>
              </c:strCache>
            </c:strRef>
          </c:cat>
          <c:val>
            <c:numRef>
              <c:f>Sheet1!$B$4:$X$4</c:f>
              <c:numCache>
                <c:formatCode>General</c:formatCode>
                <c:ptCount val="23"/>
                <c:pt idx="0" formatCode="0">
                  <c:v>9</c:v>
                </c:pt>
                <c:pt idx="2" formatCode="0">
                  <c:v>7</c:v>
                </c:pt>
                <c:pt idx="3" formatCode="0">
                  <c:v>10</c:v>
                </c:pt>
                <c:pt idx="5" formatCode="0">
                  <c:v>7</c:v>
                </c:pt>
                <c:pt idx="6" formatCode="0">
                  <c:v>7</c:v>
                </c:pt>
                <c:pt idx="7" formatCode="0">
                  <c:v>7</c:v>
                </c:pt>
                <c:pt idx="8" formatCode="0">
                  <c:v>13</c:v>
                </c:pt>
                <c:pt idx="9" formatCode="0">
                  <c:v>11</c:v>
                </c:pt>
                <c:pt idx="11" formatCode="0">
                  <c:v>10</c:v>
                </c:pt>
                <c:pt idx="12" formatCode="0">
                  <c:v>9</c:v>
                </c:pt>
                <c:pt idx="14" formatCode="0">
                  <c:v>9</c:v>
                </c:pt>
                <c:pt idx="15" formatCode="0">
                  <c:v>9</c:v>
                </c:pt>
                <c:pt idx="17" formatCode="0">
                  <c:v>14</c:v>
                </c:pt>
                <c:pt idx="18" formatCode="0">
                  <c:v>1</c:v>
                </c:pt>
                <c:pt idx="19" formatCode="0">
                  <c:v>8</c:v>
                </c:pt>
                <c:pt idx="20" formatCode="0">
                  <c:v>5</c:v>
                </c:pt>
                <c:pt idx="21" formatCode="0">
                  <c:v>9</c:v>
                </c:pt>
                <c:pt idx="22" formatCode="0">
                  <c:v>10</c:v>
                </c:pt>
              </c:numCache>
            </c:numRef>
          </c:val>
          <c:extLst>
            <c:ext xmlns:c16="http://schemas.microsoft.com/office/drawing/2014/chart" uri="{C3380CC4-5D6E-409C-BE32-E72D297353CC}">
              <c16:uniqueId val="{00000002-9EC6-410E-B44C-B28E130A38C0}"/>
            </c:ext>
          </c:extLst>
        </c:ser>
        <c:ser>
          <c:idx val="3"/>
          <c:order val="3"/>
          <c:tx>
            <c:strRef>
              <c:f>Sheet1!$A$5</c:f>
              <c:strCache>
                <c:ptCount val="1"/>
                <c:pt idx="0">
                  <c:v>Not at all a problem</c:v>
                </c:pt>
              </c:strCache>
            </c:strRef>
          </c:tx>
          <c:spPr>
            <a:solidFill>
              <a:sysClr val="windowText" lastClr="000000">
                <a:lumMod val="50000"/>
                <a:lumOff val="50000"/>
              </a:sysClr>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Sheet1!$B$1:$X$1</c:f>
              <c:strCache>
                <c:ptCount val="23"/>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pt idx="16">
                  <c:v>Column21</c:v>
                </c:pt>
                <c:pt idx="17">
                  <c:v>Column22</c:v>
                </c:pt>
                <c:pt idx="18">
                  <c:v>Column23</c:v>
                </c:pt>
                <c:pt idx="19">
                  <c:v>Column24</c:v>
                </c:pt>
                <c:pt idx="20">
                  <c:v>Column25</c:v>
                </c:pt>
                <c:pt idx="21">
                  <c:v>Column26</c:v>
                </c:pt>
                <c:pt idx="22">
                  <c:v>Column27</c:v>
                </c:pt>
              </c:strCache>
            </c:strRef>
          </c:cat>
          <c:val>
            <c:numRef>
              <c:f>Sheet1!$B$5:$X$5</c:f>
              <c:numCache>
                <c:formatCode>General</c:formatCode>
                <c:ptCount val="23"/>
                <c:pt idx="0" formatCode="0">
                  <c:v>4</c:v>
                </c:pt>
                <c:pt idx="2" formatCode="0">
                  <c:v>5</c:v>
                </c:pt>
                <c:pt idx="3" formatCode="0">
                  <c:v>4</c:v>
                </c:pt>
                <c:pt idx="5" formatCode="0">
                  <c:v>7</c:v>
                </c:pt>
                <c:pt idx="6" formatCode="0">
                  <c:v>1</c:v>
                </c:pt>
                <c:pt idx="7" formatCode="0">
                  <c:v>3</c:v>
                </c:pt>
                <c:pt idx="8" formatCode="0">
                  <c:v>4</c:v>
                </c:pt>
                <c:pt idx="9" formatCode="0">
                  <c:v>5</c:v>
                </c:pt>
                <c:pt idx="11" formatCode="0">
                  <c:v>3</c:v>
                </c:pt>
                <c:pt idx="12" formatCode="0">
                  <c:v>4</c:v>
                </c:pt>
                <c:pt idx="14" formatCode="0">
                  <c:v>4</c:v>
                </c:pt>
                <c:pt idx="15" formatCode="0">
                  <c:v>4</c:v>
                </c:pt>
                <c:pt idx="17" formatCode="0">
                  <c:v>5</c:v>
                </c:pt>
                <c:pt idx="18" formatCode="0">
                  <c:v>2</c:v>
                </c:pt>
                <c:pt idx="19" formatCode="0">
                  <c:v>2</c:v>
                </c:pt>
                <c:pt idx="20" formatCode="0">
                  <c:v>4</c:v>
                </c:pt>
                <c:pt idx="21" formatCode="0">
                  <c:v>4</c:v>
                </c:pt>
                <c:pt idx="22" formatCode="0">
                  <c:v>4</c:v>
                </c:pt>
              </c:numCache>
            </c:numRef>
          </c:val>
          <c:extLst>
            <c:ext xmlns:c16="http://schemas.microsoft.com/office/drawing/2014/chart" uri="{C3380CC4-5D6E-409C-BE32-E72D297353CC}">
              <c16:uniqueId val="{00000003-9EC6-410E-B44C-B28E130A38C0}"/>
            </c:ext>
          </c:extLst>
        </c:ser>
        <c:dLbls>
          <c:showLegendKey val="0"/>
          <c:showVal val="0"/>
          <c:showCatName val="0"/>
          <c:showSerName val="0"/>
          <c:showPercent val="0"/>
          <c:showBubbleSize val="0"/>
        </c:dLbls>
        <c:gapWidth val="3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882937827038756"/>
          <c:y val="2.4691358024691412E-2"/>
          <c:w val="0.61075558086924009"/>
          <c:h val="0.77226231366216458"/>
        </c:manualLayout>
      </c:layout>
      <c:barChart>
        <c:barDir val="bar"/>
        <c:grouping val="stacked"/>
        <c:varyColors val="0"/>
        <c:ser>
          <c:idx val="0"/>
          <c:order val="0"/>
          <c:tx>
            <c:strRef>
              <c:f>Sheet1!$B$1</c:f>
              <c:strCache>
                <c:ptCount val="1"/>
                <c:pt idx="0">
                  <c:v>Series 1</c:v>
                </c:pt>
              </c:strCache>
            </c:strRef>
          </c:tx>
          <c:spPr>
            <a:solidFill>
              <a:srgbClr val="54C0E8"/>
            </a:solidFill>
            <a:ln w="12700">
              <a:solidFill>
                <a:srgbClr val="FFFFFF"/>
              </a:solidFill>
              <a:prstDash val="solid"/>
            </a:ln>
          </c:spPr>
          <c:invertIfNegative val="0"/>
          <c:dLbls>
            <c:dLbl>
              <c:idx val="0"/>
              <c:layout>
                <c:manualLayout>
                  <c:x val="-0.1446117814030590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8B-4A04-9848-11B7EFA2F59D}"/>
                </c:ext>
              </c:extLst>
            </c:dLbl>
            <c:dLbl>
              <c:idx val="1"/>
              <c:layout>
                <c:manualLayout>
                  <c:x val="-0.1413175120516083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09-4782-B841-9295EA53225A}"/>
                </c:ext>
              </c:extLst>
            </c:dLbl>
            <c:dLbl>
              <c:idx val="2"/>
              <c:layout>
                <c:manualLayout>
                  <c:x val="-0.1433037551168804"/>
                  <c:y val="2.64420002300730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09-4782-B841-9295EA53225A}"/>
                </c:ext>
              </c:extLst>
            </c:dLbl>
            <c:dLbl>
              <c:idx val="3"/>
              <c:layout>
                <c:manualLayout>
                  <c:x val="-0.1373449229268685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09-4782-B841-9295EA53225A}"/>
                </c:ext>
              </c:extLst>
            </c:dLbl>
            <c:dLbl>
              <c:idx val="4"/>
              <c:layout>
                <c:manualLayout>
                  <c:x val="-0.12736509434010851"/>
                  <c:y val="-5.288400046014600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09-4782-B841-9295EA53225A}"/>
                </c:ext>
              </c:extLst>
            </c:dLbl>
            <c:dLbl>
              <c:idx val="5"/>
              <c:layout>
                <c:manualLayout>
                  <c:x val="-0.1280434141133976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09-4782-B841-9295EA53225A}"/>
                </c:ext>
              </c:extLst>
            </c:dLbl>
            <c:dLbl>
              <c:idx val="6"/>
              <c:layout>
                <c:manualLayout>
                  <c:x val="-9.2968637752419467E-2"/>
                  <c:y val="-3.2875631486088127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09-4782-B841-9295EA53225A}"/>
                </c:ext>
              </c:extLst>
            </c:dLbl>
            <c:dLbl>
              <c:idx val="7"/>
              <c:layout>
                <c:manualLayout>
                  <c:x val="-7.5867378493884974E-2"/>
                  <c:y val="-7.19862965298835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09-4782-B841-9295EA53225A}"/>
                </c:ext>
              </c:extLst>
            </c:dLbl>
            <c:dLbl>
              <c:idx val="8"/>
              <c:layout>
                <c:manualLayout>
                  <c:x val="-6.850360247948227E-2"/>
                  <c:y val="-2.72829953252372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09-4782-B841-9295EA53225A}"/>
                </c:ext>
              </c:extLst>
            </c:dLbl>
            <c:dLbl>
              <c:idx val="9"/>
              <c:layout>
                <c:manualLayout>
                  <c:x val="-8.61377537068899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18-4E8D-AB61-B77095C38623}"/>
                </c:ext>
              </c:extLst>
            </c:dLbl>
            <c:dLbl>
              <c:idx val="10"/>
              <c:layout>
                <c:manualLayout>
                  <c:x val="-5.3243158481803755E-2"/>
                  <c:y val="-1.0576800092029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18-4E8D-AB61-B77095C38623}"/>
                </c:ext>
              </c:extLst>
            </c:dLbl>
            <c:dLbl>
              <c:idx val="11"/>
              <c:layout>
                <c:manualLayout>
                  <c:x val="-5.63912790694680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18-4E8D-AB61-B77095C38623}"/>
                </c:ext>
              </c:extLst>
            </c:dLbl>
            <c:dLbl>
              <c:idx val="12"/>
              <c:layout>
                <c:manualLayout>
                  <c:x val="-3.15387796320738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F7-4DEA-B355-4A7300670CB7}"/>
                </c:ext>
              </c:extLst>
            </c:dLbl>
            <c:numFmt formatCode="#,##0.00;[Black]#,##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Generally browsing the internet for any other activity</c:v>
                </c:pt>
                <c:pt idx="1">
                  <c:v>Video calling friends and family</c:v>
                </c:pt>
                <c:pt idx="2">
                  <c:v>Watching online TV services (Netflix, Disney+, Amazon Video, etc.)</c:v>
                </c:pt>
                <c:pt idx="3">
                  <c:v>Reading the news online or via physical means</c:v>
                </c:pt>
                <c:pt idx="4">
                  <c:v>Watching online video (YouTube, etc.)</c:v>
                </c:pt>
                <c:pt idx="5">
                  <c:v>Social media (Facebook, Instagram, Snapchat, Tiktok, etc.)</c:v>
                </c:pt>
                <c:pt idx="6">
                  <c:v>Schooling / Education at home</c:v>
                </c:pt>
                <c:pt idx="7">
                  <c:v>Online gaming</c:v>
                </c:pt>
                <c:pt idx="8">
                  <c:v>Downloading music</c:v>
                </c:pt>
              </c:strCache>
            </c:strRef>
          </c:cat>
          <c:val>
            <c:numRef>
              <c:f>Sheet1!$B$2:$B$10</c:f>
              <c:numCache>
                <c:formatCode>General</c:formatCode>
                <c:ptCount val="9"/>
                <c:pt idx="0">
                  <c:v>-68</c:v>
                </c:pt>
                <c:pt idx="1">
                  <c:v>-57</c:v>
                </c:pt>
                <c:pt idx="2">
                  <c:v>-61</c:v>
                </c:pt>
                <c:pt idx="3">
                  <c:v>-58</c:v>
                </c:pt>
                <c:pt idx="4">
                  <c:v>-53</c:v>
                </c:pt>
                <c:pt idx="5">
                  <c:v>-51</c:v>
                </c:pt>
                <c:pt idx="6">
                  <c:v>-35</c:v>
                </c:pt>
                <c:pt idx="7">
                  <c:v>-23</c:v>
                </c:pt>
                <c:pt idx="8">
                  <c:v>-20</c:v>
                </c:pt>
              </c:numCache>
            </c:numRef>
          </c:val>
          <c:extLst>
            <c:ext xmlns:c16="http://schemas.microsoft.com/office/drawing/2014/chart" uri="{C3380CC4-5D6E-409C-BE32-E72D297353CC}">
              <c16:uniqueId val="{00000002-E009-4782-B841-9295EA53225A}"/>
            </c:ext>
          </c:extLst>
        </c:ser>
        <c:ser>
          <c:idx val="1"/>
          <c:order val="1"/>
          <c:tx>
            <c:strRef>
              <c:f>Sheet1!$C$1</c:f>
              <c:strCache>
                <c:ptCount val="1"/>
                <c:pt idx="0">
                  <c:v>Series 2</c:v>
                </c:pt>
              </c:strCache>
            </c:strRef>
          </c:tx>
          <c:spPr>
            <a:solidFill>
              <a:srgbClr val="AEC411"/>
            </a:solidFill>
            <a:ln>
              <a:solidFill>
                <a:sysClr val="window" lastClr="FFFFFF"/>
              </a:solidFill>
            </a:ln>
          </c:spPr>
          <c:invertIfNegative val="0"/>
          <c:dLbls>
            <c:dLbl>
              <c:idx val="0"/>
              <c:layout>
                <c:manualLayout>
                  <c:x val="0.14519091776582913"/>
                  <c:y val="4.29640650714203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F7-4DEA-B355-4A7300670CB7}"/>
                </c:ext>
              </c:extLst>
            </c:dLbl>
            <c:dLbl>
              <c:idx val="1"/>
              <c:layout>
                <c:manualLayout>
                  <c:x val="0.13995881262111473"/>
                  <c:y val="2.39992109848443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F7-4DEA-B355-4A7300670CB7}"/>
                </c:ext>
              </c:extLst>
            </c:dLbl>
            <c:dLbl>
              <c:idx val="2"/>
              <c:layout>
                <c:manualLayout>
                  <c:x val="0.12949460233168542"/>
                  <c:y val="-1.0912657707656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F7-4DEA-B355-4A7300670CB7}"/>
                </c:ext>
              </c:extLst>
            </c:dLbl>
            <c:dLbl>
              <c:idx val="3"/>
              <c:layout>
                <c:manualLayout>
                  <c:x val="0.12687854975932822"/>
                  <c:y val="2.40011003889531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F7-4DEA-B355-4A7300670CB7}"/>
                </c:ext>
              </c:extLst>
            </c:dLbl>
            <c:dLbl>
              <c:idx val="4"/>
              <c:layout>
                <c:manualLayout>
                  <c:x val="0.12687854975932841"/>
                  <c:y val="3.778808217231650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F7-4DEA-B355-4A7300670CB7}"/>
                </c:ext>
              </c:extLst>
            </c:dLbl>
            <c:dLbl>
              <c:idx val="5"/>
              <c:layout>
                <c:manualLayout>
                  <c:x val="0.11641433946989926"/>
                  <c:y val="-5.45622144366562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F7-4DEA-B355-4A7300670CB7}"/>
                </c:ext>
              </c:extLst>
            </c:dLbl>
            <c:dLbl>
              <c:idx val="6"/>
              <c:layout>
                <c:manualLayout>
                  <c:x val="0.13080262861786415"/>
                  <c:y val="4.296406507079511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F7-4DEA-B355-4A7300670CB7}"/>
                </c:ext>
              </c:extLst>
            </c:dLbl>
            <c:dLbl>
              <c:idx val="7"/>
              <c:layout>
                <c:manualLayout>
                  <c:x val="0.1268785497593283"/>
                  <c:y val="4.296406507079511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F7-4DEA-B355-4A7300670CB7}"/>
                </c:ext>
              </c:extLst>
            </c:dLbl>
            <c:dLbl>
              <c:idx val="8"/>
              <c:layout>
                <c:manualLayout>
                  <c:x val="0.12557052347314968"/>
                  <c:y val="2.72843295232094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F7-4DEA-B355-4A7300670CB7}"/>
                </c:ext>
              </c:extLst>
            </c:dLbl>
            <c:dLbl>
              <c:idx val="9"/>
              <c:layout>
                <c:manualLayout>
                  <c:x val="8.2405656029254565E-2"/>
                  <c:y val="2.72843295232084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F7-4DEA-B355-4A7300670CB7}"/>
                </c:ext>
              </c:extLst>
            </c:dLbl>
            <c:dLbl>
              <c:idx val="10"/>
              <c:layout>
                <c:manualLayout>
                  <c:x val="6.14772354503961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F7-4DEA-B355-4A7300670CB7}"/>
                </c:ext>
              </c:extLst>
            </c:dLbl>
            <c:dLbl>
              <c:idx val="11"/>
              <c:layout>
                <c:manualLayout>
                  <c:x val="5.755315659186017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F7-4DEA-B355-4A7300670CB7}"/>
                </c:ext>
              </c:extLst>
            </c:dLbl>
            <c:dLbl>
              <c:idx val="12"/>
              <c:layout>
                <c:manualLayout>
                  <c:x val="1.3734224507777767E-2"/>
                  <c:y val="4.0926494284812655E-3"/>
                </c:manualLayout>
              </c:layout>
              <c:spPr>
                <a:noFill/>
                <a:ln>
                  <a:noFill/>
                </a:ln>
                <a:effectLst/>
              </c:spPr>
              <c:txPr>
                <a:bodyPr wrap="square" lIns="38100" tIns="19050" rIns="38100" bIns="19050" anchor="ctr">
                  <a:noAutofit/>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2.6304408615052496E-2"/>
                      <c:h val="3.316159880456785E-2"/>
                    </c:manualLayout>
                  </c15:layout>
                </c:ext>
                <c:ext xmlns:c16="http://schemas.microsoft.com/office/drawing/2014/chart" uri="{C3380CC4-5D6E-409C-BE32-E72D297353CC}">
                  <c16:uniqueId val="{0000000C-1DF7-4DEA-B355-4A7300670CB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Generally browsing the internet for any other activity</c:v>
                </c:pt>
                <c:pt idx="1">
                  <c:v>Video calling friends and family</c:v>
                </c:pt>
                <c:pt idx="2">
                  <c:v>Watching online TV services (Netflix, Disney+, Amazon Video, etc.)</c:v>
                </c:pt>
                <c:pt idx="3">
                  <c:v>Reading the news online or via physical means</c:v>
                </c:pt>
                <c:pt idx="4">
                  <c:v>Watching online video (YouTube, etc.)</c:v>
                </c:pt>
                <c:pt idx="5">
                  <c:v>Social media (Facebook, Instagram, Snapchat, Tiktok, etc.)</c:v>
                </c:pt>
                <c:pt idx="6">
                  <c:v>Schooling / Education at home</c:v>
                </c:pt>
                <c:pt idx="7">
                  <c:v>Online gaming</c:v>
                </c:pt>
                <c:pt idx="8">
                  <c:v>Downloading music</c:v>
                </c:pt>
              </c:strCache>
            </c:strRef>
          </c:cat>
          <c:val>
            <c:numRef>
              <c:f>Sheet1!$C$2:$C$10</c:f>
              <c:numCache>
                <c:formatCode>0</c:formatCode>
                <c:ptCount val="9"/>
                <c:pt idx="0">
                  <c:v>67</c:v>
                </c:pt>
                <c:pt idx="1">
                  <c:v>63</c:v>
                </c:pt>
                <c:pt idx="2">
                  <c:v>61</c:v>
                </c:pt>
                <c:pt idx="3">
                  <c:v>58</c:v>
                </c:pt>
                <c:pt idx="4">
                  <c:v>57</c:v>
                </c:pt>
                <c:pt idx="5">
                  <c:v>54</c:v>
                </c:pt>
                <c:pt idx="6">
                  <c:v>41</c:v>
                </c:pt>
                <c:pt idx="7">
                  <c:v>24</c:v>
                </c:pt>
                <c:pt idx="8">
                  <c:v>22</c:v>
                </c:pt>
              </c:numCache>
            </c:numRef>
          </c:val>
          <c:extLst>
            <c:ext xmlns:c16="http://schemas.microsoft.com/office/drawing/2014/chart" uri="{C3380CC4-5D6E-409C-BE32-E72D297353CC}">
              <c16:uniqueId val="{00000006-7C18-4E8D-AB61-B77095C38623}"/>
            </c:ext>
          </c:extLst>
        </c:ser>
        <c:dLbls>
          <c:dLblPos val="ctr"/>
          <c:showLegendKey val="0"/>
          <c:showVal val="1"/>
          <c:showCatName val="0"/>
          <c:showSerName val="0"/>
          <c:showPercent val="0"/>
          <c:showBubbleSize val="0"/>
        </c:dLbls>
        <c:gapWidth val="60"/>
        <c:overlap val="100"/>
        <c:axId val="512234656"/>
        <c:axId val="512235048"/>
      </c:barChart>
      <c:catAx>
        <c:axId val="512234656"/>
        <c:scaling>
          <c:orientation val="maxMin"/>
        </c:scaling>
        <c:delete val="0"/>
        <c:axPos val="l"/>
        <c:numFmt formatCode="General" sourceLinked="1"/>
        <c:majorTickMark val="out"/>
        <c:minorTickMark val="none"/>
        <c:tickLblPos val="nextTo"/>
        <c:spPr>
          <a:ln>
            <a:solidFill>
              <a:sysClr val="window" lastClr="FFFFFF"/>
            </a:solidFill>
          </a:ln>
        </c:spPr>
        <c:txPr>
          <a:bodyPr/>
          <a:lstStyle/>
          <a:p>
            <a:pPr>
              <a:defRPr sz="1050" b="0">
                <a:latin typeface="+mn-lt"/>
              </a:defRPr>
            </a:pPr>
            <a:endParaRPr lang="en-US"/>
          </a:p>
        </c:txPr>
        <c:crossAx val="512235048"/>
        <c:crossesAt val="-75"/>
        <c:auto val="1"/>
        <c:lblAlgn val="ctr"/>
        <c:lblOffset val="100"/>
        <c:noMultiLvlLbl val="0"/>
      </c:catAx>
      <c:valAx>
        <c:axId val="512235048"/>
        <c:scaling>
          <c:orientation val="minMax"/>
          <c:min val="-75"/>
        </c:scaling>
        <c:delete val="1"/>
        <c:axPos val="t"/>
        <c:numFmt formatCode="General" sourceLinked="1"/>
        <c:majorTickMark val="out"/>
        <c:minorTickMark val="none"/>
        <c:tickLblPos val="nextTo"/>
        <c:crossAx val="512234656"/>
        <c:crossesAt val="1"/>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Verdana" panose="020B0604030504040204" pitchFamily="34" charset="0"/>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22200913867498"/>
          <c:y val="2.4691358024691412E-2"/>
          <c:w val="0.52311781969527105"/>
          <c:h val="0.96596579303888896"/>
        </c:manualLayout>
      </c:layout>
      <c:barChart>
        <c:barDir val="bar"/>
        <c:grouping val="stacked"/>
        <c:varyColors val="0"/>
        <c:ser>
          <c:idx val="0"/>
          <c:order val="0"/>
          <c:tx>
            <c:strRef>
              <c:f>Sheet1!$B$1</c:f>
              <c:strCache>
                <c:ptCount val="1"/>
                <c:pt idx="0">
                  <c:v>April</c:v>
                </c:pt>
              </c:strCache>
            </c:strRef>
          </c:tx>
          <c:spPr>
            <a:solidFill>
              <a:srgbClr val="54C0E8"/>
            </a:solidFill>
            <a:ln w="12700">
              <a:solidFill>
                <a:srgbClr val="FFFFFF"/>
              </a:solidFill>
              <a:prstDash val="solid"/>
            </a:ln>
          </c:spPr>
          <c:invertIfNegative val="0"/>
          <c:dLbls>
            <c:dLbl>
              <c:idx val="0"/>
              <c:layout>
                <c:manualLayout>
                  <c:x val="-0.1446117814030590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8B-4A04-9848-11B7EFA2F59D}"/>
                </c:ext>
              </c:extLst>
            </c:dLbl>
            <c:dLbl>
              <c:idx val="1"/>
              <c:layout>
                <c:manualLayout>
                  <c:x val="-0.1413175120516083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09-4782-B841-9295EA53225A}"/>
                </c:ext>
              </c:extLst>
            </c:dLbl>
            <c:dLbl>
              <c:idx val="2"/>
              <c:layout>
                <c:manualLayout>
                  <c:x val="-0.1433037551168804"/>
                  <c:y val="2.64420002300730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09-4782-B841-9295EA53225A}"/>
                </c:ext>
              </c:extLst>
            </c:dLbl>
            <c:dLbl>
              <c:idx val="3"/>
              <c:layout>
                <c:manualLayout>
                  <c:x val="-0.1373449229268685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09-4782-B841-9295EA53225A}"/>
                </c:ext>
              </c:extLst>
            </c:dLbl>
            <c:dLbl>
              <c:idx val="4"/>
              <c:layout>
                <c:manualLayout>
                  <c:x val="-0.12736509434010851"/>
                  <c:y val="-5.288400046014600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09-4782-B841-9295EA53225A}"/>
                </c:ext>
              </c:extLst>
            </c:dLbl>
            <c:dLbl>
              <c:idx val="5"/>
              <c:layout>
                <c:manualLayout>
                  <c:x val="-0.1280434141133976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09-4782-B841-9295EA53225A}"/>
                </c:ext>
              </c:extLst>
            </c:dLbl>
            <c:dLbl>
              <c:idx val="6"/>
              <c:layout>
                <c:manualLayout>
                  <c:x val="-9.558469032477684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09-4782-B841-9295EA53225A}"/>
                </c:ext>
              </c:extLst>
            </c:dLbl>
            <c:dLbl>
              <c:idx val="7"/>
              <c:layout>
                <c:manualLayout>
                  <c:x val="-9.287172021420732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09-4782-B841-9295EA53225A}"/>
                </c:ext>
              </c:extLst>
            </c:dLbl>
            <c:dLbl>
              <c:idx val="8"/>
              <c:layout>
                <c:manualLayout>
                  <c:x val="-9.335610191687647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09-4782-B841-9295EA53225A}"/>
                </c:ext>
              </c:extLst>
            </c:dLbl>
            <c:dLbl>
              <c:idx val="9"/>
              <c:layout>
                <c:manualLayout>
                  <c:x val="-8.61377537068899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18-4E8D-AB61-B77095C38623}"/>
                </c:ext>
              </c:extLst>
            </c:dLbl>
            <c:dLbl>
              <c:idx val="10"/>
              <c:layout>
                <c:manualLayout>
                  <c:x val="-5.3243158481803755E-2"/>
                  <c:y val="-1.0576800092029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18-4E8D-AB61-B77095C38623}"/>
                </c:ext>
              </c:extLst>
            </c:dLbl>
            <c:dLbl>
              <c:idx val="11"/>
              <c:layout>
                <c:manualLayout>
                  <c:x val="-5.639127906946803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18-4E8D-AB61-B77095C38623}"/>
                </c:ext>
              </c:extLst>
            </c:dLbl>
            <c:dLbl>
              <c:idx val="12"/>
              <c:layout>
                <c:manualLayout>
                  <c:x val="-3.15387796320738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F7-4DEA-B355-4A7300670CB7}"/>
                </c:ext>
              </c:extLst>
            </c:dLbl>
            <c:numFmt formatCode="#,##0.00;[Black]#,##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Online shopping for non-essential items (home-gym equipment, games, holidays, etc.)</c:v>
                </c:pt>
                <c:pt idx="1">
                  <c:v>Online shopping for household essential items (food, cleaning supplies, toilet paper etc.)</c:v>
                </c:pt>
              </c:strCache>
            </c:strRef>
          </c:cat>
          <c:val>
            <c:numRef>
              <c:f>Sheet1!$B$2:$B$3</c:f>
              <c:numCache>
                <c:formatCode>General</c:formatCode>
                <c:ptCount val="2"/>
                <c:pt idx="0">
                  <c:v>-47</c:v>
                </c:pt>
                <c:pt idx="1">
                  <c:v>-46</c:v>
                </c:pt>
              </c:numCache>
            </c:numRef>
          </c:val>
          <c:extLst>
            <c:ext xmlns:c16="http://schemas.microsoft.com/office/drawing/2014/chart" uri="{C3380CC4-5D6E-409C-BE32-E72D297353CC}">
              <c16:uniqueId val="{00000002-E009-4782-B841-9295EA53225A}"/>
            </c:ext>
          </c:extLst>
        </c:ser>
        <c:ser>
          <c:idx val="1"/>
          <c:order val="1"/>
          <c:tx>
            <c:strRef>
              <c:f>Sheet1!$C$1</c:f>
              <c:strCache>
                <c:ptCount val="1"/>
                <c:pt idx="0">
                  <c:v>nov</c:v>
                </c:pt>
              </c:strCache>
            </c:strRef>
          </c:tx>
          <c:spPr>
            <a:solidFill>
              <a:srgbClr val="AEC411"/>
            </a:solidFill>
            <a:ln>
              <a:solidFill>
                <a:sysClr val="window" lastClr="FFFFFF"/>
              </a:solidFill>
            </a:ln>
          </c:spPr>
          <c:invertIfNegative val="0"/>
          <c:dLbls>
            <c:dLbl>
              <c:idx val="0"/>
              <c:layout>
                <c:manualLayout>
                  <c:x val="0.12060945986487751"/>
                  <c:y val="1.3641735120953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F7-4DEA-B355-4A7300670CB7}"/>
                </c:ext>
              </c:extLst>
            </c:dLbl>
            <c:dLbl>
              <c:idx val="1"/>
              <c:layout>
                <c:manualLayout>
                  <c:x val="0.12949460233168542"/>
                  <c:y val="2.148203253539755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F7-4DEA-B355-4A7300670CB7}"/>
                </c:ext>
              </c:extLst>
            </c:dLbl>
            <c:dLbl>
              <c:idx val="2"/>
              <c:layout>
                <c:manualLayout>
                  <c:x val="0.12949460233168542"/>
                  <c:y val="-1.0912657707656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F7-4DEA-B355-4A7300670CB7}"/>
                </c:ext>
              </c:extLst>
            </c:dLbl>
            <c:dLbl>
              <c:idx val="3"/>
              <c:layout>
                <c:manualLayout>
                  <c:x val="0.12818657604550687"/>
                  <c:y val="2.148203254039923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F7-4DEA-B355-4A7300670CB7}"/>
                </c:ext>
              </c:extLst>
            </c:dLbl>
            <c:dLbl>
              <c:idx val="4"/>
              <c:layout>
                <c:manualLayout>
                  <c:x val="0.11118223432518461"/>
                  <c:y val="2.148203253539755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F7-4DEA-B355-4A7300670CB7}"/>
                </c:ext>
              </c:extLst>
            </c:dLbl>
            <c:dLbl>
              <c:idx val="5"/>
              <c:layout>
                <c:manualLayout>
                  <c:x val="0.11641433946989926"/>
                  <c:y val="-5.45622144366562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F7-4DEA-B355-4A7300670CB7}"/>
                </c:ext>
              </c:extLst>
            </c:dLbl>
            <c:dLbl>
              <c:idx val="6"/>
              <c:layout>
                <c:manualLayout>
                  <c:x val="9.1561840032504963E-2"/>
                  <c:y val="2.148203253539755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F7-4DEA-B355-4A7300670CB7}"/>
                </c:ext>
              </c:extLst>
            </c:dLbl>
            <c:dLbl>
              <c:idx val="7"/>
              <c:layout>
                <c:manualLayout>
                  <c:x val="9.0253813746326322E-2"/>
                  <c:y val="2.148203253539755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F7-4DEA-B355-4A7300670CB7}"/>
                </c:ext>
              </c:extLst>
            </c:dLbl>
            <c:dLbl>
              <c:idx val="8"/>
              <c:layout>
                <c:manualLayout>
                  <c:x val="9.81019714633980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F7-4DEA-B355-4A7300670CB7}"/>
                </c:ext>
              </c:extLst>
            </c:dLbl>
            <c:dLbl>
              <c:idx val="9"/>
              <c:layout>
                <c:manualLayout>
                  <c:x val="8.2405656029254565E-2"/>
                  <c:y val="2.72843295232084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F7-4DEA-B355-4A7300670CB7}"/>
                </c:ext>
              </c:extLst>
            </c:dLbl>
            <c:dLbl>
              <c:idx val="10"/>
              <c:layout>
                <c:manualLayout>
                  <c:x val="6.14772354503961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F7-4DEA-B355-4A7300670CB7}"/>
                </c:ext>
              </c:extLst>
            </c:dLbl>
            <c:dLbl>
              <c:idx val="11"/>
              <c:layout>
                <c:manualLayout>
                  <c:x val="5.755315659186017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F7-4DEA-B355-4A7300670CB7}"/>
                </c:ext>
              </c:extLst>
            </c:dLbl>
            <c:dLbl>
              <c:idx val="12"/>
              <c:layout>
                <c:manualLayout>
                  <c:x val="1.3734224507777767E-2"/>
                  <c:y val="4.0926494284812655E-3"/>
                </c:manualLayout>
              </c:layout>
              <c:spPr>
                <a:noFill/>
                <a:ln>
                  <a:noFill/>
                </a:ln>
                <a:effectLst/>
              </c:spPr>
              <c:txPr>
                <a:bodyPr wrap="square" lIns="38100" tIns="19050" rIns="38100" bIns="19050" anchor="ctr">
                  <a:noAutofit/>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2.6304408615052496E-2"/>
                      <c:h val="3.316159880456785E-2"/>
                    </c:manualLayout>
                  </c15:layout>
                </c:ext>
                <c:ext xmlns:c16="http://schemas.microsoft.com/office/drawing/2014/chart" uri="{C3380CC4-5D6E-409C-BE32-E72D297353CC}">
                  <c16:uniqueId val="{0000000C-1DF7-4DEA-B355-4A7300670CB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Online shopping for non-essential items (home-gym equipment, games, holidays, etc.)</c:v>
                </c:pt>
                <c:pt idx="1">
                  <c:v>Online shopping for household essential items (food, cleaning supplies, toilet paper etc.)</c:v>
                </c:pt>
              </c:strCache>
            </c:strRef>
          </c:cat>
          <c:val>
            <c:numRef>
              <c:f>Sheet1!$C$2:$C$3</c:f>
              <c:numCache>
                <c:formatCode>0</c:formatCode>
                <c:ptCount val="2"/>
                <c:pt idx="0">
                  <c:v>51</c:v>
                </c:pt>
                <c:pt idx="1">
                  <c:v>31</c:v>
                </c:pt>
              </c:numCache>
            </c:numRef>
          </c:val>
          <c:extLst>
            <c:ext xmlns:c16="http://schemas.microsoft.com/office/drawing/2014/chart" uri="{C3380CC4-5D6E-409C-BE32-E72D297353CC}">
              <c16:uniqueId val="{00000006-7C18-4E8D-AB61-B77095C38623}"/>
            </c:ext>
          </c:extLst>
        </c:ser>
        <c:dLbls>
          <c:dLblPos val="ctr"/>
          <c:showLegendKey val="0"/>
          <c:showVal val="1"/>
          <c:showCatName val="0"/>
          <c:showSerName val="0"/>
          <c:showPercent val="0"/>
          <c:showBubbleSize val="0"/>
        </c:dLbls>
        <c:gapWidth val="300"/>
        <c:overlap val="100"/>
        <c:axId val="512234656"/>
        <c:axId val="512235048"/>
      </c:barChart>
      <c:catAx>
        <c:axId val="512234656"/>
        <c:scaling>
          <c:orientation val="maxMin"/>
        </c:scaling>
        <c:delete val="0"/>
        <c:axPos val="l"/>
        <c:numFmt formatCode="General" sourceLinked="1"/>
        <c:majorTickMark val="out"/>
        <c:minorTickMark val="none"/>
        <c:tickLblPos val="nextTo"/>
        <c:spPr>
          <a:ln>
            <a:solidFill>
              <a:sysClr val="window" lastClr="FFFFFF"/>
            </a:solidFill>
          </a:ln>
        </c:spPr>
        <c:txPr>
          <a:bodyPr/>
          <a:lstStyle/>
          <a:p>
            <a:pPr>
              <a:defRPr sz="1050" b="0">
                <a:latin typeface="+mn-lt"/>
              </a:defRPr>
            </a:pPr>
            <a:endParaRPr lang="en-US"/>
          </a:p>
        </c:txPr>
        <c:crossAx val="512235048"/>
        <c:crossesAt val="-75"/>
        <c:auto val="1"/>
        <c:lblAlgn val="ctr"/>
        <c:lblOffset val="100"/>
        <c:noMultiLvlLbl val="0"/>
      </c:catAx>
      <c:valAx>
        <c:axId val="512235048"/>
        <c:scaling>
          <c:orientation val="minMax"/>
          <c:min val="-75"/>
        </c:scaling>
        <c:delete val="1"/>
        <c:axPos val="t"/>
        <c:numFmt formatCode="General" sourceLinked="1"/>
        <c:majorTickMark val="out"/>
        <c:minorTickMark val="none"/>
        <c:tickLblPos val="nextTo"/>
        <c:crossAx val="512234656"/>
        <c:crossesAt val="1"/>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Verdana" panose="020B0604030504040204" pitchFamily="34" charset="0"/>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Sheet1!$A$2</c:f>
              <c:strCache>
                <c:ptCount val="1"/>
                <c:pt idx="0">
                  <c:v>Yes</c:v>
                </c:pt>
              </c:strCache>
            </c:strRef>
          </c:tx>
          <c:spPr>
            <a:solidFill>
              <a:srgbClr val="00B0F0"/>
            </a:solidFill>
            <a:ln>
              <a:solidFill>
                <a:schemeClr val="bg1"/>
              </a:solidFill>
            </a:ln>
          </c:spPr>
          <c:invertIfNegative val="0"/>
          <c:dLbls>
            <c:spPr>
              <a:noFill/>
              <a:ln>
                <a:noFill/>
              </a:ln>
              <a:effectLst/>
            </c:spPr>
            <c:txPr>
              <a:bodyPr/>
              <a:lstStyle/>
              <a:p>
                <a:pPr>
                  <a:defRPr sz="1050" b="1">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Column2</c:v>
                </c:pt>
                <c:pt idx="1">
                  <c:v>Column3</c:v>
                </c:pt>
                <c:pt idx="2">
                  <c:v>Column32</c:v>
                </c:pt>
                <c:pt idx="3">
                  <c:v>Column33</c:v>
                </c:pt>
                <c:pt idx="4">
                  <c:v>Column34</c:v>
                </c:pt>
                <c:pt idx="5">
                  <c:v>Column4</c:v>
                </c:pt>
                <c:pt idx="6">
                  <c:v>Column5</c:v>
                </c:pt>
                <c:pt idx="7">
                  <c:v>Column6</c:v>
                </c:pt>
                <c:pt idx="8">
                  <c:v>Column7</c:v>
                </c:pt>
                <c:pt idx="9">
                  <c:v>Column8</c:v>
                </c:pt>
                <c:pt idx="10">
                  <c:v>Column9</c:v>
                </c:pt>
                <c:pt idx="11">
                  <c:v>Column10</c:v>
                </c:pt>
                <c:pt idx="12">
                  <c:v>Column11</c:v>
                </c:pt>
                <c:pt idx="13">
                  <c:v>Column12</c:v>
                </c:pt>
                <c:pt idx="14">
                  <c:v>Column13</c:v>
                </c:pt>
                <c:pt idx="15">
                  <c:v>Column17</c:v>
                </c:pt>
                <c:pt idx="16">
                  <c:v>Column18</c:v>
                </c:pt>
                <c:pt idx="17">
                  <c:v>Column19</c:v>
                </c:pt>
                <c:pt idx="18">
                  <c:v>Column20</c:v>
                </c:pt>
                <c:pt idx="19">
                  <c:v>Column21</c:v>
                </c:pt>
                <c:pt idx="20">
                  <c:v>Column22</c:v>
                </c:pt>
              </c:strCache>
            </c:strRef>
          </c:cat>
          <c:val>
            <c:numRef>
              <c:f>Sheet1!$B$2:$V$2</c:f>
              <c:numCache>
                <c:formatCode>0</c:formatCode>
                <c:ptCount val="21"/>
                <c:pt idx="0">
                  <c:v>28</c:v>
                </c:pt>
                <c:pt idx="1">
                  <c:v>50</c:v>
                </c:pt>
                <c:pt idx="2">
                  <c:v>52</c:v>
                </c:pt>
                <c:pt idx="3">
                  <c:v>56</c:v>
                </c:pt>
                <c:pt idx="4">
                  <c:v>54</c:v>
                </c:pt>
                <c:pt idx="6">
                  <c:v>59</c:v>
                </c:pt>
                <c:pt idx="7">
                  <c:v>51</c:v>
                </c:pt>
                <c:pt idx="9">
                  <c:v>75</c:v>
                </c:pt>
                <c:pt idx="10">
                  <c:v>70</c:v>
                </c:pt>
                <c:pt idx="11">
                  <c:v>52</c:v>
                </c:pt>
                <c:pt idx="12">
                  <c:v>45</c:v>
                </c:pt>
                <c:pt idx="13">
                  <c:v>37</c:v>
                </c:pt>
                <c:pt idx="15">
                  <c:v>57</c:v>
                </c:pt>
                <c:pt idx="16">
                  <c:v>61</c:v>
                </c:pt>
                <c:pt idx="17">
                  <c:v>64</c:v>
                </c:pt>
                <c:pt idx="18">
                  <c:v>56</c:v>
                </c:pt>
                <c:pt idx="19">
                  <c:v>47</c:v>
                </c:pt>
                <c:pt idx="20">
                  <c:v>42</c:v>
                </c:pt>
              </c:numCache>
            </c:numRef>
          </c:val>
          <c:extLst>
            <c:ext xmlns:c16="http://schemas.microsoft.com/office/drawing/2014/chart" uri="{C3380CC4-5D6E-409C-BE32-E72D297353CC}">
              <c16:uniqueId val="{00000000-6FE9-42D1-9106-0B441AC8C739}"/>
            </c:ext>
          </c:extLst>
        </c:ser>
        <c:ser>
          <c:idx val="1"/>
          <c:order val="1"/>
          <c:tx>
            <c:strRef>
              <c:f>Sheet1!$A$3</c:f>
              <c:strCache>
                <c:ptCount val="1"/>
                <c:pt idx="0">
                  <c:v>No</c:v>
                </c:pt>
              </c:strCache>
            </c:strRef>
          </c:tx>
          <c:spPr>
            <a:solidFill>
              <a:srgbClr val="FFC000"/>
            </a:solidFill>
            <a:ln>
              <a:solidFill>
                <a:schemeClr val="bg1"/>
              </a:solidFill>
            </a:ln>
          </c:spPr>
          <c:invertIfNegative val="0"/>
          <c:dLbls>
            <c:spPr>
              <a:noFill/>
              <a:ln>
                <a:noFill/>
              </a:ln>
              <a:effectLst/>
            </c:spPr>
            <c:txPr>
              <a:bodyPr anchorCtr="0"/>
              <a:lstStyle/>
              <a:p>
                <a:pPr algn="ctr">
                  <a:defRPr lang="en-GB" sz="11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Sheet1!$B$1:$V$1</c:f>
              <c:strCache>
                <c:ptCount val="21"/>
                <c:pt idx="0">
                  <c:v>Column2</c:v>
                </c:pt>
                <c:pt idx="1">
                  <c:v>Column3</c:v>
                </c:pt>
                <c:pt idx="2">
                  <c:v>Column32</c:v>
                </c:pt>
                <c:pt idx="3">
                  <c:v>Column33</c:v>
                </c:pt>
                <c:pt idx="4">
                  <c:v>Column34</c:v>
                </c:pt>
                <c:pt idx="5">
                  <c:v>Column4</c:v>
                </c:pt>
                <c:pt idx="6">
                  <c:v>Column5</c:v>
                </c:pt>
                <c:pt idx="7">
                  <c:v>Column6</c:v>
                </c:pt>
                <c:pt idx="8">
                  <c:v>Column7</c:v>
                </c:pt>
                <c:pt idx="9">
                  <c:v>Column8</c:v>
                </c:pt>
                <c:pt idx="10">
                  <c:v>Column9</c:v>
                </c:pt>
                <c:pt idx="11">
                  <c:v>Column10</c:v>
                </c:pt>
                <c:pt idx="12">
                  <c:v>Column11</c:v>
                </c:pt>
                <c:pt idx="13">
                  <c:v>Column12</c:v>
                </c:pt>
                <c:pt idx="14">
                  <c:v>Column13</c:v>
                </c:pt>
                <c:pt idx="15">
                  <c:v>Column17</c:v>
                </c:pt>
                <c:pt idx="16">
                  <c:v>Column18</c:v>
                </c:pt>
                <c:pt idx="17">
                  <c:v>Column19</c:v>
                </c:pt>
                <c:pt idx="18">
                  <c:v>Column20</c:v>
                </c:pt>
                <c:pt idx="19">
                  <c:v>Column21</c:v>
                </c:pt>
                <c:pt idx="20">
                  <c:v>Column22</c:v>
                </c:pt>
              </c:strCache>
            </c:strRef>
          </c:cat>
          <c:val>
            <c:numRef>
              <c:f>Sheet1!$B$3:$V$3</c:f>
              <c:numCache>
                <c:formatCode>0</c:formatCode>
                <c:ptCount val="21"/>
                <c:pt idx="0">
                  <c:v>72</c:v>
                </c:pt>
                <c:pt idx="1">
                  <c:v>50</c:v>
                </c:pt>
                <c:pt idx="2">
                  <c:v>48</c:v>
                </c:pt>
                <c:pt idx="3">
                  <c:v>44</c:v>
                </c:pt>
                <c:pt idx="4">
                  <c:v>46</c:v>
                </c:pt>
                <c:pt idx="6">
                  <c:v>41</c:v>
                </c:pt>
                <c:pt idx="7">
                  <c:v>49</c:v>
                </c:pt>
                <c:pt idx="9">
                  <c:v>25</c:v>
                </c:pt>
                <c:pt idx="10">
                  <c:v>30</c:v>
                </c:pt>
                <c:pt idx="11">
                  <c:v>48</c:v>
                </c:pt>
                <c:pt idx="12">
                  <c:v>55</c:v>
                </c:pt>
                <c:pt idx="13">
                  <c:v>63</c:v>
                </c:pt>
                <c:pt idx="15">
                  <c:v>43</c:v>
                </c:pt>
                <c:pt idx="16">
                  <c:v>39</c:v>
                </c:pt>
                <c:pt idx="17">
                  <c:v>36</c:v>
                </c:pt>
                <c:pt idx="18">
                  <c:v>44</c:v>
                </c:pt>
                <c:pt idx="19">
                  <c:v>53</c:v>
                </c:pt>
                <c:pt idx="20">
                  <c:v>58</c:v>
                </c:pt>
              </c:numCache>
            </c:numRef>
          </c:val>
          <c:extLst>
            <c:ext xmlns:c16="http://schemas.microsoft.com/office/drawing/2014/chart" uri="{C3380CC4-5D6E-409C-BE32-E72D297353CC}">
              <c16:uniqueId val="{00000001-6FE9-42D1-9106-0B441AC8C739}"/>
            </c:ext>
          </c:extLst>
        </c:ser>
        <c:dLbls>
          <c:showLegendKey val="0"/>
          <c:showVal val="0"/>
          <c:showCatName val="0"/>
          <c:showSerName val="0"/>
          <c:showPercent val="0"/>
          <c:showBubbleSize val="0"/>
        </c:dLbls>
        <c:gapWidth val="50"/>
        <c:overlap val="100"/>
        <c:axId val="451819896"/>
        <c:axId val="451817936"/>
      </c:barChart>
      <c:catAx>
        <c:axId val="451819896"/>
        <c:scaling>
          <c:orientation val="minMax"/>
        </c:scaling>
        <c:delete val="1"/>
        <c:axPos val="t"/>
        <c:numFmt formatCode="General" sourceLinked="1"/>
        <c:majorTickMark val="out"/>
        <c:minorTickMark val="none"/>
        <c:tickLblPos val="nextTo"/>
        <c:crossAx val="451817936"/>
        <c:crosses val="autoZero"/>
        <c:auto val="1"/>
        <c:lblAlgn val="ctr"/>
        <c:lblOffset val="100"/>
        <c:noMultiLvlLbl val="0"/>
      </c:catAx>
      <c:valAx>
        <c:axId val="451817936"/>
        <c:scaling>
          <c:orientation val="maxMin"/>
        </c:scaling>
        <c:delete val="1"/>
        <c:axPos val="l"/>
        <c:numFmt formatCode="0%" sourceLinked="1"/>
        <c:majorTickMark val="out"/>
        <c:minorTickMark val="none"/>
        <c:tickLblPos val="nextTo"/>
        <c:crossAx val="4518198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Sheet1!$A$2</c:f>
              <c:strCache>
                <c:ptCount val="1"/>
                <c:pt idx="0">
                  <c:v>-24</c:v>
                </c:pt>
              </c:strCache>
            </c:strRef>
          </c:tx>
          <c:spPr>
            <a:solidFill>
              <a:srgbClr val="FED402"/>
            </a:solidFill>
            <a:ln>
              <a:solidFill>
                <a:schemeClr val="bg1"/>
              </a:solidFill>
            </a:ln>
          </c:spPr>
          <c:invertIfNegative val="0"/>
          <c:dLbls>
            <c:spPr>
              <a:noFill/>
              <a:ln>
                <a:noFill/>
              </a:ln>
              <a:effectLst/>
            </c:spPr>
            <c:txPr>
              <a:bodyPr wrap="square" lIns="38100" tIns="19050" rIns="38100" bIns="19050" anchor="ctr">
                <a:spAutoFit/>
              </a:bodyPr>
              <a:lstStyle/>
              <a:p>
                <a:pPr>
                  <a:defRPr sz="900">
                    <a:solidFill>
                      <a:schemeClr val="bg2">
                        <a:lumMod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Sheet1!$B$2</c:f>
              <c:numCache>
                <c:formatCode>0</c:formatCode>
                <c:ptCount val="1"/>
                <c:pt idx="0">
                  <c:v>29</c:v>
                </c:pt>
              </c:numCache>
            </c:numRef>
          </c:val>
          <c:extLst>
            <c:ext xmlns:c16="http://schemas.microsoft.com/office/drawing/2014/chart" uri="{C3380CC4-5D6E-409C-BE32-E72D297353CC}">
              <c16:uniqueId val="{00000000-F1D1-4BD9-8E83-1A01F73D05FE}"/>
            </c:ext>
          </c:extLst>
        </c:ser>
        <c:ser>
          <c:idx val="1"/>
          <c:order val="1"/>
          <c:tx>
            <c:strRef>
              <c:f>Sheet1!$A$3</c:f>
              <c:strCache>
                <c:ptCount val="1"/>
                <c:pt idx="0">
                  <c:v>25-34</c:v>
                </c:pt>
              </c:strCache>
            </c:strRef>
          </c:tx>
          <c:spPr>
            <a:solidFill>
              <a:srgbClr val="000F9F"/>
            </a:solidFill>
            <a:ln>
              <a:solidFill>
                <a:schemeClr val="bg1"/>
              </a:solidFill>
            </a:ln>
          </c:spPr>
          <c:invertIfNegative val="0"/>
          <c:dLbls>
            <c:spPr>
              <a:noFill/>
              <a:ln>
                <a:noFill/>
              </a:ln>
              <a:effectLst/>
            </c:spPr>
            <c:txPr>
              <a:bodyPr/>
              <a:lstStyle/>
              <a:p>
                <a:pPr algn="ct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Sheet1!$B$3</c:f>
              <c:numCache>
                <c:formatCode>0</c:formatCode>
                <c:ptCount val="1"/>
                <c:pt idx="0">
                  <c:v>27</c:v>
                </c:pt>
              </c:numCache>
            </c:numRef>
          </c:val>
          <c:extLst>
            <c:ext xmlns:c16="http://schemas.microsoft.com/office/drawing/2014/chart" uri="{C3380CC4-5D6E-409C-BE32-E72D297353CC}">
              <c16:uniqueId val="{00000001-F1D1-4BD9-8E83-1A01F73D05FE}"/>
            </c:ext>
          </c:extLst>
        </c:ser>
        <c:ser>
          <c:idx val="2"/>
          <c:order val="2"/>
          <c:tx>
            <c:strRef>
              <c:f>Sheet1!$A$4</c:f>
              <c:strCache>
                <c:ptCount val="1"/>
                <c:pt idx="0">
                  <c:v>35-49</c:v>
                </c:pt>
              </c:strCache>
            </c:strRef>
          </c:tx>
          <c:spPr>
            <a:solidFill>
              <a:srgbClr val="54565A"/>
            </a:solidFill>
            <a:ln>
              <a:solidFill>
                <a:schemeClr val="bg1"/>
              </a:solidFill>
            </a:ln>
          </c:spPr>
          <c:invertIfNegative val="0"/>
          <c:dLbls>
            <c:spPr>
              <a:noFill/>
              <a:ln>
                <a:noFill/>
              </a:ln>
              <a:effectLst/>
            </c:spPr>
            <c:txPr>
              <a:bodyPr anchorCtr="0"/>
              <a:lstStyle/>
              <a:p>
                <a:pPr algn="ctr">
                  <a:defRPr lang="en-US"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Sheet1!$B$4</c:f>
              <c:numCache>
                <c:formatCode>0</c:formatCode>
                <c:ptCount val="1"/>
                <c:pt idx="0">
                  <c:v>27</c:v>
                </c:pt>
              </c:numCache>
            </c:numRef>
          </c:val>
          <c:extLst>
            <c:ext xmlns:c16="http://schemas.microsoft.com/office/drawing/2014/chart" uri="{C3380CC4-5D6E-409C-BE32-E72D297353CC}">
              <c16:uniqueId val="{00000002-F1D1-4BD9-8E83-1A01F73D05FE}"/>
            </c:ext>
          </c:extLst>
        </c:ser>
        <c:ser>
          <c:idx val="3"/>
          <c:order val="3"/>
          <c:tx>
            <c:strRef>
              <c:f>Sheet1!$A$5</c:f>
              <c:strCache>
                <c:ptCount val="1"/>
                <c:pt idx="0">
                  <c:v>50-64</c:v>
                </c:pt>
              </c:strCache>
            </c:strRef>
          </c:tx>
          <c:spPr>
            <a:solidFill>
              <a:srgbClr val="54C0E8"/>
            </a:solidFill>
            <a:ln>
              <a:solidFill>
                <a:schemeClr val="bg1"/>
              </a:solidFill>
            </a:ln>
          </c:spPr>
          <c:invertIfNegative val="0"/>
          <c:dLbls>
            <c:spPr>
              <a:noFill/>
              <a:ln>
                <a:noFill/>
              </a:ln>
              <a:effectLst/>
            </c:spPr>
            <c:txPr>
              <a:bodyPr anchorCtr="0"/>
              <a:lstStyle/>
              <a:p>
                <a:pPr algn="ctr">
                  <a:defRPr lang="en-US" sz="9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Sheet1!$B$5</c:f>
              <c:numCache>
                <c:formatCode>0</c:formatCode>
                <c:ptCount val="1"/>
                <c:pt idx="0">
                  <c:v>18</c:v>
                </c:pt>
              </c:numCache>
            </c:numRef>
          </c:val>
          <c:extLst>
            <c:ext xmlns:c16="http://schemas.microsoft.com/office/drawing/2014/chart" uri="{C3380CC4-5D6E-409C-BE32-E72D297353CC}">
              <c16:uniqueId val="{00000003-F1D1-4BD9-8E83-1A01F73D05FE}"/>
            </c:ext>
          </c:extLst>
        </c:ser>
        <c:ser>
          <c:idx val="4"/>
          <c:order val="4"/>
          <c:tx>
            <c:strRef>
              <c:f>Sheet1!$A$6</c:f>
              <c:strCache>
                <c:ptCount val="1"/>
                <c:pt idx="0">
                  <c:v>65+</c:v>
                </c:pt>
              </c:strCache>
            </c:strRef>
          </c:tx>
          <c:spPr>
            <a:solidFill>
              <a:srgbClr val="CB126B"/>
            </a:solidFill>
            <a:ln>
              <a:solidFill>
                <a:schemeClr val="bg1"/>
              </a:solidFill>
            </a:ln>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Total</c:v>
                </c:pt>
              </c:strCache>
            </c:strRef>
          </c:cat>
          <c:val>
            <c:numRef>
              <c:f>Sheet1!$B$6</c:f>
              <c:numCache>
                <c:formatCode>General</c:formatCode>
                <c:ptCount val="1"/>
              </c:numCache>
            </c:numRef>
          </c:val>
          <c:extLst>
            <c:ext xmlns:c16="http://schemas.microsoft.com/office/drawing/2014/chart" uri="{C3380CC4-5D6E-409C-BE32-E72D297353CC}">
              <c16:uniqueId val="{00000004-F1D1-4BD9-8E83-1A01F73D05FE}"/>
            </c:ext>
          </c:extLst>
        </c:ser>
        <c:dLbls>
          <c:showLegendKey val="0"/>
          <c:showVal val="0"/>
          <c:showCatName val="0"/>
          <c:showSerName val="0"/>
          <c:showPercent val="0"/>
          <c:showBubbleSize val="0"/>
        </c:dLbls>
        <c:gapWidth val="50"/>
        <c:overlap val="100"/>
        <c:axId val="356772640"/>
        <c:axId val="219490072"/>
      </c:barChart>
      <c:catAx>
        <c:axId val="356772640"/>
        <c:scaling>
          <c:orientation val="minMax"/>
        </c:scaling>
        <c:delete val="1"/>
        <c:axPos val="t"/>
        <c:numFmt formatCode="General" sourceLinked="1"/>
        <c:majorTickMark val="out"/>
        <c:minorTickMark val="none"/>
        <c:tickLblPos val="nextTo"/>
        <c:crossAx val="219490072"/>
        <c:crosses val="autoZero"/>
        <c:auto val="1"/>
        <c:lblAlgn val="ctr"/>
        <c:lblOffset val="100"/>
        <c:noMultiLvlLbl val="0"/>
      </c:catAx>
      <c:valAx>
        <c:axId val="219490072"/>
        <c:scaling>
          <c:orientation val="maxMin"/>
        </c:scaling>
        <c:delete val="1"/>
        <c:axPos val="l"/>
        <c:numFmt formatCode="0%" sourceLinked="1"/>
        <c:majorTickMark val="out"/>
        <c:minorTickMark val="none"/>
        <c:tickLblPos val="nextTo"/>
        <c:crossAx val="356772640"/>
        <c:crosses val="autoZero"/>
        <c:crossBetween val="between"/>
      </c:valAx>
    </c:plotArea>
    <c:plotVisOnly val="1"/>
    <c:dispBlanksAs val="gap"/>
    <c:showDLblsOverMax val="0"/>
  </c:chart>
  <c:txPr>
    <a:bodyPr/>
    <a:lstStyle/>
    <a:p>
      <a:pPr>
        <a:defRPr sz="1200" b="1">
          <a:solidFill>
            <a:schemeClr val="bg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5201971704756416"/>
          <c:h val="0.92324093816631125"/>
        </c:manualLayout>
      </c:layout>
      <c:barChart>
        <c:barDir val="col"/>
        <c:grouping val="percentStacked"/>
        <c:varyColors val="0"/>
        <c:ser>
          <c:idx val="0"/>
          <c:order val="0"/>
          <c:tx>
            <c:strRef>
              <c:f>Sheet1!$A$2</c:f>
              <c:strCache>
                <c:ptCount val="1"/>
                <c:pt idx="0">
                  <c:v>Yes – Because of the ongoing Covid-19 pandemic</c:v>
                </c:pt>
              </c:strCache>
            </c:strRef>
          </c:tx>
          <c:spPr>
            <a:solidFill>
              <a:srgbClr val="AEC411">
                <a:lumMod val="75000"/>
              </a:srgbClr>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strCache>
            </c:strRef>
          </c:cat>
          <c:val>
            <c:numRef>
              <c:f>Sheet1!$B$2:$Q$2</c:f>
              <c:numCache>
                <c:formatCode>General</c:formatCode>
                <c:ptCount val="16"/>
                <c:pt idx="0" formatCode="0">
                  <c:v>28</c:v>
                </c:pt>
                <c:pt idx="2" formatCode="0">
                  <c:v>36</c:v>
                </c:pt>
                <c:pt idx="3" formatCode="0">
                  <c:v>24</c:v>
                </c:pt>
                <c:pt idx="5" formatCode="0">
                  <c:v>26</c:v>
                </c:pt>
                <c:pt idx="6" formatCode="0">
                  <c:v>47</c:v>
                </c:pt>
                <c:pt idx="7" formatCode="0">
                  <c:v>35</c:v>
                </c:pt>
                <c:pt idx="8" formatCode="0">
                  <c:v>23</c:v>
                </c:pt>
                <c:pt idx="9" formatCode="0">
                  <c:v>6</c:v>
                </c:pt>
                <c:pt idx="11" formatCode="0">
                  <c:v>35</c:v>
                </c:pt>
                <c:pt idx="12" formatCode="0">
                  <c:v>25</c:v>
                </c:pt>
                <c:pt idx="14" formatCode="0">
                  <c:v>30</c:v>
                </c:pt>
                <c:pt idx="15" formatCode="0">
                  <c:v>23</c:v>
                </c:pt>
              </c:numCache>
            </c:numRef>
          </c:val>
          <c:extLst>
            <c:ext xmlns:c16="http://schemas.microsoft.com/office/drawing/2014/chart" uri="{C3380CC4-5D6E-409C-BE32-E72D297353CC}">
              <c16:uniqueId val="{00000000-F33F-4D00-9BB7-CDD8DB483899}"/>
            </c:ext>
          </c:extLst>
        </c:ser>
        <c:ser>
          <c:idx val="1"/>
          <c:order val="1"/>
          <c:tx>
            <c:strRef>
              <c:f>Sheet1!$A$3</c:f>
              <c:strCache>
                <c:ptCount val="1"/>
                <c:pt idx="0">
                  <c:v>Yes – I worked from home before the ongoing Covid-19 pandemic</c:v>
                </c:pt>
              </c:strCache>
            </c:strRef>
          </c:tx>
          <c:spPr>
            <a:solidFill>
              <a:srgbClr val="AEC411"/>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strCache>
            </c:strRef>
          </c:cat>
          <c:val>
            <c:numRef>
              <c:f>Sheet1!$B$3:$Q$3</c:f>
              <c:numCache>
                <c:formatCode>General</c:formatCode>
                <c:ptCount val="16"/>
                <c:pt idx="0" formatCode="0">
                  <c:v>6</c:v>
                </c:pt>
                <c:pt idx="2" formatCode="0">
                  <c:v>6</c:v>
                </c:pt>
                <c:pt idx="3" formatCode="0">
                  <c:v>6</c:v>
                </c:pt>
                <c:pt idx="5" formatCode="0">
                  <c:v>14</c:v>
                </c:pt>
                <c:pt idx="6" formatCode="0">
                  <c:v>4</c:v>
                </c:pt>
                <c:pt idx="7" formatCode="0">
                  <c:v>7</c:v>
                </c:pt>
                <c:pt idx="8" formatCode="0">
                  <c:v>5</c:v>
                </c:pt>
                <c:pt idx="9" formatCode="0">
                  <c:v>0</c:v>
                </c:pt>
                <c:pt idx="11" formatCode="0">
                  <c:v>4</c:v>
                </c:pt>
                <c:pt idx="12" formatCode="0">
                  <c:v>7</c:v>
                </c:pt>
                <c:pt idx="14" formatCode="0">
                  <c:v>5</c:v>
                </c:pt>
                <c:pt idx="15" formatCode="0">
                  <c:v>8</c:v>
                </c:pt>
              </c:numCache>
            </c:numRef>
          </c:val>
          <c:extLst>
            <c:ext xmlns:c16="http://schemas.microsoft.com/office/drawing/2014/chart" uri="{C3380CC4-5D6E-409C-BE32-E72D297353CC}">
              <c16:uniqueId val="{00000001-F33F-4D00-9BB7-CDD8DB483899}"/>
            </c:ext>
          </c:extLst>
        </c:ser>
        <c:ser>
          <c:idx val="3"/>
          <c:order val="2"/>
          <c:tx>
            <c:strRef>
              <c:f>Sheet1!$A$4</c:f>
              <c:strCache>
                <c:ptCount val="1"/>
                <c:pt idx="0">
                  <c:v>No – I am currently not employed</c:v>
                </c:pt>
              </c:strCache>
            </c:strRef>
          </c:tx>
          <c:spPr>
            <a:solidFill>
              <a:srgbClr val="D61D6E">
                <a:lumMod val="60000"/>
                <a:lumOff val="40000"/>
              </a:srgbClr>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strCache>
            </c:strRef>
          </c:cat>
          <c:val>
            <c:numRef>
              <c:f>Sheet1!$B$4:$Q$4</c:f>
              <c:numCache>
                <c:formatCode>General</c:formatCode>
                <c:ptCount val="16"/>
                <c:pt idx="0" formatCode="0">
                  <c:v>38</c:v>
                </c:pt>
                <c:pt idx="2" formatCode="0">
                  <c:v>24</c:v>
                </c:pt>
                <c:pt idx="3" formatCode="0">
                  <c:v>44</c:v>
                </c:pt>
                <c:pt idx="5" formatCode="0">
                  <c:v>33</c:v>
                </c:pt>
                <c:pt idx="6" formatCode="0">
                  <c:v>20</c:v>
                </c:pt>
                <c:pt idx="7" formatCode="0">
                  <c:v>21</c:v>
                </c:pt>
                <c:pt idx="8" formatCode="0">
                  <c:v>36</c:v>
                </c:pt>
                <c:pt idx="9" formatCode="0">
                  <c:v>88</c:v>
                </c:pt>
                <c:pt idx="11" formatCode="0">
                  <c:v>33</c:v>
                </c:pt>
                <c:pt idx="12" formatCode="0">
                  <c:v>40</c:v>
                </c:pt>
                <c:pt idx="14" formatCode="0">
                  <c:v>38</c:v>
                </c:pt>
                <c:pt idx="15" formatCode="0">
                  <c:v>38</c:v>
                </c:pt>
              </c:numCache>
            </c:numRef>
          </c:val>
          <c:extLst>
            <c:ext xmlns:c16="http://schemas.microsoft.com/office/drawing/2014/chart" uri="{C3380CC4-5D6E-409C-BE32-E72D297353CC}">
              <c16:uniqueId val="{00000003-F33F-4D00-9BB7-CDD8DB483899}"/>
            </c:ext>
          </c:extLst>
        </c:ser>
        <c:ser>
          <c:idx val="4"/>
          <c:order val="3"/>
          <c:tx>
            <c:strRef>
              <c:f>Sheet1!$A$5</c:f>
              <c:strCache>
                <c:ptCount val="1"/>
                <c:pt idx="0">
                  <c:v>No – I am employed, but I am not working from home/remote working</c:v>
                </c:pt>
              </c:strCache>
            </c:strRef>
          </c:tx>
          <c:spPr>
            <a:ln>
              <a:solidFill>
                <a:sysClr val="window" lastClr="FFFFFF"/>
              </a:solidFill>
            </a:ln>
          </c:spPr>
          <c:invertIfNegative val="0"/>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Column2</c:v>
                </c:pt>
                <c:pt idx="1">
                  <c:v>Column3</c:v>
                </c:pt>
                <c:pt idx="2">
                  <c:v>Column4</c:v>
                </c:pt>
                <c:pt idx="3">
                  <c:v>Column5</c:v>
                </c:pt>
                <c:pt idx="4">
                  <c:v>Column6</c:v>
                </c:pt>
                <c:pt idx="5">
                  <c:v>Column7</c:v>
                </c:pt>
                <c:pt idx="6">
                  <c:v>Column8</c:v>
                </c:pt>
                <c:pt idx="7">
                  <c:v>Column9</c:v>
                </c:pt>
                <c:pt idx="8">
                  <c:v>Column10</c:v>
                </c:pt>
                <c:pt idx="9">
                  <c:v>Column11</c:v>
                </c:pt>
                <c:pt idx="10">
                  <c:v>Column12</c:v>
                </c:pt>
                <c:pt idx="11">
                  <c:v>Column16</c:v>
                </c:pt>
                <c:pt idx="12">
                  <c:v>Column17</c:v>
                </c:pt>
                <c:pt idx="13">
                  <c:v>Column18</c:v>
                </c:pt>
                <c:pt idx="14">
                  <c:v>Column19</c:v>
                </c:pt>
                <c:pt idx="15">
                  <c:v>Column20</c:v>
                </c:pt>
              </c:strCache>
            </c:strRef>
          </c:cat>
          <c:val>
            <c:numRef>
              <c:f>Sheet1!$B$5:$Q$5</c:f>
              <c:numCache>
                <c:formatCode>General</c:formatCode>
                <c:ptCount val="16"/>
                <c:pt idx="0" formatCode="0">
                  <c:v>28</c:v>
                </c:pt>
                <c:pt idx="2" formatCode="0">
                  <c:v>34</c:v>
                </c:pt>
                <c:pt idx="3" formatCode="0">
                  <c:v>26</c:v>
                </c:pt>
                <c:pt idx="5" formatCode="0">
                  <c:v>28</c:v>
                </c:pt>
                <c:pt idx="6" formatCode="0">
                  <c:v>28</c:v>
                </c:pt>
                <c:pt idx="7" formatCode="0">
                  <c:v>37</c:v>
                </c:pt>
                <c:pt idx="8" formatCode="0">
                  <c:v>36</c:v>
                </c:pt>
                <c:pt idx="9" formatCode="0">
                  <c:v>6</c:v>
                </c:pt>
                <c:pt idx="11" formatCode="0">
                  <c:v>27</c:v>
                </c:pt>
                <c:pt idx="12" formatCode="0">
                  <c:v>29</c:v>
                </c:pt>
                <c:pt idx="14" formatCode="0">
                  <c:v>27</c:v>
                </c:pt>
                <c:pt idx="15" formatCode="0">
                  <c:v>30</c:v>
                </c:pt>
              </c:numCache>
            </c:numRef>
          </c:val>
          <c:extLst>
            <c:ext xmlns:c16="http://schemas.microsoft.com/office/drawing/2014/chart" uri="{C3380CC4-5D6E-409C-BE32-E72D297353CC}">
              <c16:uniqueId val="{00000001-3960-43C9-97ED-87A43C7BB1FF}"/>
            </c:ext>
          </c:extLst>
        </c:ser>
        <c:dLbls>
          <c:showLegendKey val="0"/>
          <c:showVal val="0"/>
          <c:showCatName val="0"/>
          <c:showSerName val="0"/>
          <c:showPercent val="0"/>
          <c:showBubbleSize val="0"/>
        </c:dLbls>
        <c:gapWidth val="3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Sheet1!$A$2</c:f>
              <c:strCache>
                <c:ptCount val="1"/>
                <c:pt idx="0">
                  <c:v>Daily</c:v>
                </c:pt>
              </c:strCache>
            </c:strRef>
          </c:tx>
          <c:spPr>
            <a:solidFill>
              <a:schemeClr val="accent4"/>
            </a:solidFill>
            <a:ln>
              <a:solidFill>
                <a:schemeClr val="bg1"/>
              </a:solidFill>
            </a:ln>
          </c:spPr>
          <c:invertIfNegative val="0"/>
          <c:dLbls>
            <c:spPr>
              <a:noFill/>
              <a:ln>
                <a:noFill/>
              </a:ln>
              <a:effectLst/>
            </c:spPr>
            <c:txPr>
              <a:bodyPr/>
              <a:lstStyle/>
              <a:p>
                <a:pPr>
                  <a:defRPr sz="1000" b="1">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Column2</c:v>
                </c:pt>
                <c:pt idx="1">
                  <c:v>Column3</c:v>
                </c:pt>
                <c:pt idx="2">
                  <c:v>Column4</c:v>
                </c:pt>
                <c:pt idx="3">
                  <c:v>Column8</c:v>
                </c:pt>
                <c:pt idx="4">
                  <c:v>Column9</c:v>
                </c:pt>
                <c:pt idx="5">
                  <c:v>Column10</c:v>
                </c:pt>
                <c:pt idx="6">
                  <c:v>Column11</c:v>
                </c:pt>
                <c:pt idx="7">
                  <c:v>Column12</c:v>
                </c:pt>
                <c:pt idx="8">
                  <c:v>Column13</c:v>
                </c:pt>
                <c:pt idx="9">
                  <c:v>Column17</c:v>
                </c:pt>
                <c:pt idx="10">
                  <c:v>Column18</c:v>
                </c:pt>
                <c:pt idx="11">
                  <c:v>Column19</c:v>
                </c:pt>
                <c:pt idx="12">
                  <c:v>Column20</c:v>
                </c:pt>
                <c:pt idx="13">
                  <c:v>Column21</c:v>
                </c:pt>
                <c:pt idx="14">
                  <c:v>Column22</c:v>
                </c:pt>
                <c:pt idx="15">
                  <c:v>Column23</c:v>
                </c:pt>
                <c:pt idx="16">
                  <c:v>Column24</c:v>
                </c:pt>
              </c:strCache>
            </c:strRef>
          </c:cat>
          <c:val>
            <c:numRef>
              <c:f>Sheet1!$B$2:$R$2</c:f>
              <c:numCache>
                <c:formatCode>0</c:formatCode>
                <c:ptCount val="17"/>
                <c:pt idx="0">
                  <c:v>24</c:v>
                </c:pt>
                <c:pt idx="1">
                  <c:v>28</c:v>
                </c:pt>
                <c:pt idx="3">
                  <c:v>45</c:v>
                </c:pt>
                <c:pt idx="4">
                  <c:v>45</c:v>
                </c:pt>
                <c:pt idx="5">
                  <c:v>29</c:v>
                </c:pt>
                <c:pt idx="6">
                  <c:v>19</c:v>
                </c:pt>
                <c:pt idx="7">
                  <c:v>7</c:v>
                </c:pt>
                <c:pt idx="9">
                  <c:v>34</c:v>
                </c:pt>
                <c:pt idx="10">
                  <c:v>25</c:v>
                </c:pt>
                <c:pt idx="11">
                  <c:v>27</c:v>
                </c:pt>
                <c:pt idx="12">
                  <c:v>25</c:v>
                </c:pt>
                <c:pt idx="13">
                  <c:v>23</c:v>
                </c:pt>
                <c:pt idx="15">
                  <c:v>29</c:v>
                </c:pt>
                <c:pt idx="16">
                  <c:v>24</c:v>
                </c:pt>
              </c:numCache>
            </c:numRef>
          </c:val>
          <c:extLst>
            <c:ext xmlns:c16="http://schemas.microsoft.com/office/drawing/2014/chart" uri="{C3380CC4-5D6E-409C-BE32-E72D297353CC}">
              <c16:uniqueId val="{00000000-F3B4-4023-A2C3-92BEA3DF7DC4}"/>
            </c:ext>
          </c:extLst>
        </c:ser>
        <c:ser>
          <c:idx val="1"/>
          <c:order val="1"/>
          <c:tx>
            <c:strRef>
              <c:f>Sheet1!$A$3</c:f>
              <c:strCache>
                <c:ptCount val="1"/>
                <c:pt idx="0">
                  <c:v>2-3 days a week</c:v>
                </c:pt>
              </c:strCache>
            </c:strRef>
          </c:tx>
          <c:spPr>
            <a:ln>
              <a:solidFill>
                <a:schemeClr val="bg1"/>
              </a:solidFill>
            </a:ln>
          </c:spPr>
          <c:invertIfNegative val="0"/>
          <c:dLbls>
            <c:spPr>
              <a:noFill/>
              <a:ln>
                <a:noFill/>
              </a:ln>
              <a:effectLst/>
            </c:spPr>
            <c:txPr>
              <a:bodyPr anchorCtr="0"/>
              <a:lstStyle/>
              <a:p>
                <a:pPr algn="ctr">
                  <a:defRPr lang="en-IE"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Column2</c:v>
                </c:pt>
                <c:pt idx="1">
                  <c:v>Column3</c:v>
                </c:pt>
                <c:pt idx="2">
                  <c:v>Column4</c:v>
                </c:pt>
                <c:pt idx="3">
                  <c:v>Column8</c:v>
                </c:pt>
                <c:pt idx="4">
                  <c:v>Column9</c:v>
                </c:pt>
                <c:pt idx="5">
                  <c:v>Column10</c:v>
                </c:pt>
                <c:pt idx="6">
                  <c:v>Column11</c:v>
                </c:pt>
                <c:pt idx="7">
                  <c:v>Column12</c:v>
                </c:pt>
                <c:pt idx="8">
                  <c:v>Column13</c:v>
                </c:pt>
                <c:pt idx="9">
                  <c:v>Column17</c:v>
                </c:pt>
                <c:pt idx="10">
                  <c:v>Column18</c:v>
                </c:pt>
                <c:pt idx="11">
                  <c:v>Column19</c:v>
                </c:pt>
                <c:pt idx="12">
                  <c:v>Column20</c:v>
                </c:pt>
                <c:pt idx="13">
                  <c:v>Column21</c:v>
                </c:pt>
                <c:pt idx="14">
                  <c:v>Column22</c:v>
                </c:pt>
                <c:pt idx="15">
                  <c:v>Column23</c:v>
                </c:pt>
                <c:pt idx="16">
                  <c:v>Column24</c:v>
                </c:pt>
              </c:strCache>
            </c:strRef>
          </c:cat>
          <c:val>
            <c:numRef>
              <c:f>Sheet1!$B$3:$R$3</c:f>
              <c:numCache>
                <c:formatCode>0</c:formatCode>
                <c:ptCount val="17"/>
                <c:pt idx="0">
                  <c:v>8</c:v>
                </c:pt>
                <c:pt idx="1">
                  <c:v>8</c:v>
                </c:pt>
                <c:pt idx="3">
                  <c:v>5</c:v>
                </c:pt>
                <c:pt idx="4">
                  <c:v>11</c:v>
                </c:pt>
                <c:pt idx="5">
                  <c:v>11</c:v>
                </c:pt>
                <c:pt idx="6">
                  <c:v>9</c:v>
                </c:pt>
                <c:pt idx="7">
                  <c:v>2</c:v>
                </c:pt>
                <c:pt idx="9">
                  <c:v>9</c:v>
                </c:pt>
                <c:pt idx="10">
                  <c:v>8</c:v>
                </c:pt>
                <c:pt idx="11">
                  <c:v>9</c:v>
                </c:pt>
                <c:pt idx="12">
                  <c:v>8</c:v>
                </c:pt>
                <c:pt idx="13">
                  <c:v>7</c:v>
                </c:pt>
                <c:pt idx="15">
                  <c:v>8</c:v>
                </c:pt>
                <c:pt idx="16">
                  <c:v>8</c:v>
                </c:pt>
              </c:numCache>
            </c:numRef>
          </c:val>
          <c:extLst>
            <c:ext xmlns:c16="http://schemas.microsoft.com/office/drawing/2014/chart" uri="{C3380CC4-5D6E-409C-BE32-E72D297353CC}">
              <c16:uniqueId val="{00000001-F3B4-4023-A2C3-92BEA3DF7DC4}"/>
            </c:ext>
          </c:extLst>
        </c:ser>
        <c:ser>
          <c:idx val="2"/>
          <c:order val="2"/>
          <c:tx>
            <c:strRef>
              <c:f>Sheet1!$A$4</c:f>
              <c:strCache>
                <c:ptCount val="1"/>
                <c:pt idx="0">
                  <c:v>One day a week</c:v>
                </c:pt>
              </c:strCache>
            </c:strRef>
          </c:tx>
          <c:spPr>
            <a:solidFill>
              <a:schemeClr val="accent5"/>
            </a:solidFill>
            <a:ln>
              <a:solidFill>
                <a:schemeClr val="bg1"/>
              </a:solidFill>
            </a:ln>
          </c:spPr>
          <c:invertIfNegative val="0"/>
          <c:dLbls>
            <c:spPr>
              <a:noFill/>
              <a:ln>
                <a:noFill/>
              </a:ln>
              <a:effectLst/>
            </c:spPr>
            <c:txPr>
              <a:bodyPr anchorCtr="0"/>
              <a:lstStyle/>
              <a:p>
                <a:pPr algn="ctr">
                  <a:defRPr lang="en-IE"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Column2</c:v>
                </c:pt>
                <c:pt idx="1">
                  <c:v>Column3</c:v>
                </c:pt>
                <c:pt idx="2">
                  <c:v>Column4</c:v>
                </c:pt>
                <c:pt idx="3">
                  <c:v>Column8</c:v>
                </c:pt>
                <c:pt idx="4">
                  <c:v>Column9</c:v>
                </c:pt>
                <c:pt idx="5">
                  <c:v>Column10</c:v>
                </c:pt>
                <c:pt idx="6">
                  <c:v>Column11</c:v>
                </c:pt>
                <c:pt idx="7">
                  <c:v>Column12</c:v>
                </c:pt>
                <c:pt idx="8">
                  <c:v>Column13</c:v>
                </c:pt>
                <c:pt idx="9">
                  <c:v>Column17</c:v>
                </c:pt>
                <c:pt idx="10">
                  <c:v>Column18</c:v>
                </c:pt>
                <c:pt idx="11">
                  <c:v>Column19</c:v>
                </c:pt>
                <c:pt idx="12">
                  <c:v>Column20</c:v>
                </c:pt>
                <c:pt idx="13">
                  <c:v>Column21</c:v>
                </c:pt>
                <c:pt idx="14">
                  <c:v>Column22</c:v>
                </c:pt>
                <c:pt idx="15">
                  <c:v>Column23</c:v>
                </c:pt>
                <c:pt idx="16">
                  <c:v>Column24</c:v>
                </c:pt>
              </c:strCache>
            </c:strRef>
          </c:cat>
          <c:val>
            <c:numRef>
              <c:f>Sheet1!$B$4:$R$4</c:f>
              <c:numCache>
                <c:formatCode>0</c:formatCode>
                <c:ptCount val="17"/>
                <c:pt idx="0">
                  <c:v>3</c:v>
                </c:pt>
                <c:pt idx="1">
                  <c:v>2</c:v>
                </c:pt>
                <c:pt idx="3">
                  <c:v>3</c:v>
                </c:pt>
                <c:pt idx="4">
                  <c:v>1</c:v>
                </c:pt>
                <c:pt idx="5">
                  <c:v>4</c:v>
                </c:pt>
                <c:pt idx="6">
                  <c:v>1</c:v>
                </c:pt>
                <c:pt idx="7">
                  <c:v>1</c:v>
                </c:pt>
                <c:pt idx="9">
                  <c:v>2</c:v>
                </c:pt>
                <c:pt idx="10">
                  <c:v>2</c:v>
                </c:pt>
                <c:pt idx="11">
                  <c:v>2</c:v>
                </c:pt>
                <c:pt idx="12">
                  <c:v>2</c:v>
                </c:pt>
                <c:pt idx="13">
                  <c:v>3</c:v>
                </c:pt>
                <c:pt idx="15">
                  <c:v>2</c:v>
                </c:pt>
                <c:pt idx="16">
                  <c:v>2</c:v>
                </c:pt>
              </c:numCache>
            </c:numRef>
          </c:val>
          <c:extLst>
            <c:ext xmlns:c16="http://schemas.microsoft.com/office/drawing/2014/chart" uri="{C3380CC4-5D6E-409C-BE32-E72D297353CC}">
              <c16:uniqueId val="{00000002-F3B4-4023-A2C3-92BEA3DF7DC4}"/>
            </c:ext>
          </c:extLst>
        </c:ser>
        <c:ser>
          <c:idx val="3"/>
          <c:order val="3"/>
          <c:tx>
            <c:strRef>
              <c:f>Sheet1!$A$5</c:f>
              <c:strCache>
                <c:ptCount val="1"/>
                <c:pt idx="0">
                  <c:v>Rarely (less than 1 day a week)</c:v>
                </c:pt>
              </c:strCache>
            </c:strRef>
          </c:tx>
          <c:spPr>
            <a:solidFill>
              <a:schemeClr val="accent1"/>
            </a:solidFill>
            <a:ln>
              <a:solidFill>
                <a:schemeClr val="bg1"/>
              </a:solidFill>
            </a:ln>
          </c:spPr>
          <c:invertIfNegative val="0"/>
          <c:dLbls>
            <c:spPr>
              <a:noFill/>
              <a:ln>
                <a:noFill/>
              </a:ln>
              <a:effectLst/>
            </c:spPr>
            <c:txPr>
              <a:bodyPr anchorCtr="0"/>
              <a:lstStyle/>
              <a:p>
                <a:pPr algn="ctr">
                  <a:defRPr lang="en-IE"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Column2</c:v>
                </c:pt>
                <c:pt idx="1">
                  <c:v>Column3</c:v>
                </c:pt>
                <c:pt idx="2">
                  <c:v>Column4</c:v>
                </c:pt>
                <c:pt idx="3">
                  <c:v>Column8</c:v>
                </c:pt>
                <c:pt idx="4">
                  <c:v>Column9</c:v>
                </c:pt>
                <c:pt idx="5">
                  <c:v>Column10</c:v>
                </c:pt>
                <c:pt idx="6">
                  <c:v>Column11</c:v>
                </c:pt>
                <c:pt idx="7">
                  <c:v>Column12</c:v>
                </c:pt>
                <c:pt idx="8">
                  <c:v>Column13</c:v>
                </c:pt>
                <c:pt idx="9">
                  <c:v>Column17</c:v>
                </c:pt>
                <c:pt idx="10">
                  <c:v>Column18</c:v>
                </c:pt>
                <c:pt idx="11">
                  <c:v>Column19</c:v>
                </c:pt>
                <c:pt idx="12">
                  <c:v>Column20</c:v>
                </c:pt>
                <c:pt idx="13">
                  <c:v>Column21</c:v>
                </c:pt>
                <c:pt idx="14">
                  <c:v>Column22</c:v>
                </c:pt>
                <c:pt idx="15">
                  <c:v>Column23</c:v>
                </c:pt>
                <c:pt idx="16">
                  <c:v>Column24</c:v>
                </c:pt>
              </c:strCache>
            </c:strRef>
          </c:cat>
          <c:val>
            <c:numRef>
              <c:f>Sheet1!$B$5:$R$5</c:f>
              <c:numCache>
                <c:formatCode>0</c:formatCode>
                <c:ptCount val="17"/>
                <c:pt idx="0">
                  <c:v>5</c:v>
                </c:pt>
                <c:pt idx="1">
                  <c:v>3</c:v>
                </c:pt>
                <c:pt idx="3">
                  <c:v>1</c:v>
                </c:pt>
                <c:pt idx="4">
                  <c:v>3</c:v>
                </c:pt>
                <c:pt idx="5">
                  <c:v>4</c:v>
                </c:pt>
                <c:pt idx="6">
                  <c:v>3</c:v>
                </c:pt>
                <c:pt idx="7">
                  <c:v>0</c:v>
                </c:pt>
                <c:pt idx="9">
                  <c:v>3</c:v>
                </c:pt>
                <c:pt idx="10">
                  <c:v>2</c:v>
                </c:pt>
                <c:pt idx="11">
                  <c:v>1</c:v>
                </c:pt>
                <c:pt idx="12">
                  <c:v>3</c:v>
                </c:pt>
                <c:pt idx="13">
                  <c:v>3</c:v>
                </c:pt>
                <c:pt idx="15">
                  <c:v>2</c:v>
                </c:pt>
                <c:pt idx="16">
                  <c:v>4</c:v>
                </c:pt>
              </c:numCache>
            </c:numRef>
          </c:val>
          <c:extLst>
            <c:ext xmlns:c16="http://schemas.microsoft.com/office/drawing/2014/chart" uri="{C3380CC4-5D6E-409C-BE32-E72D297353CC}">
              <c16:uniqueId val="{00000003-F3B4-4023-A2C3-92BEA3DF7DC4}"/>
            </c:ext>
          </c:extLst>
        </c:ser>
        <c:ser>
          <c:idx val="4"/>
          <c:order val="4"/>
          <c:tx>
            <c:strRef>
              <c:f>Sheet1!$A$6</c:f>
              <c:strCache>
                <c:ptCount val="1"/>
                <c:pt idx="0">
                  <c:v>I do not expect to be working from home over the coming month</c:v>
                </c:pt>
              </c:strCache>
            </c:strRef>
          </c:tx>
          <c:spPr>
            <a:solidFill>
              <a:schemeClr val="accent6"/>
            </a:solidFill>
            <a:ln>
              <a:solidFill>
                <a:schemeClr val="bg1"/>
              </a:solidFill>
            </a:ln>
          </c:spPr>
          <c:invertIfNegative val="0"/>
          <c:dLbls>
            <c:spPr>
              <a:noFill/>
              <a:ln>
                <a:noFill/>
              </a:ln>
              <a:effectLst/>
            </c:spPr>
            <c:txPr>
              <a:bodyPr anchorCtr="0"/>
              <a:lstStyle/>
              <a:p>
                <a:pPr algn="ctr">
                  <a:defRPr lang="en-IE"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Column2</c:v>
                </c:pt>
                <c:pt idx="1">
                  <c:v>Column3</c:v>
                </c:pt>
                <c:pt idx="2">
                  <c:v>Column4</c:v>
                </c:pt>
                <c:pt idx="3">
                  <c:v>Column8</c:v>
                </c:pt>
                <c:pt idx="4">
                  <c:v>Column9</c:v>
                </c:pt>
                <c:pt idx="5">
                  <c:v>Column10</c:v>
                </c:pt>
                <c:pt idx="6">
                  <c:v>Column11</c:v>
                </c:pt>
                <c:pt idx="7">
                  <c:v>Column12</c:v>
                </c:pt>
                <c:pt idx="8">
                  <c:v>Column13</c:v>
                </c:pt>
                <c:pt idx="9">
                  <c:v>Column17</c:v>
                </c:pt>
                <c:pt idx="10">
                  <c:v>Column18</c:v>
                </c:pt>
                <c:pt idx="11">
                  <c:v>Column19</c:v>
                </c:pt>
                <c:pt idx="12">
                  <c:v>Column20</c:v>
                </c:pt>
                <c:pt idx="13">
                  <c:v>Column21</c:v>
                </c:pt>
                <c:pt idx="14">
                  <c:v>Column22</c:v>
                </c:pt>
                <c:pt idx="15">
                  <c:v>Column23</c:v>
                </c:pt>
                <c:pt idx="16">
                  <c:v>Column24</c:v>
                </c:pt>
              </c:strCache>
            </c:strRef>
          </c:cat>
          <c:val>
            <c:numRef>
              <c:f>Sheet1!$B$6:$R$6</c:f>
              <c:numCache>
                <c:formatCode>0</c:formatCode>
                <c:ptCount val="17"/>
                <c:pt idx="0">
                  <c:v>51</c:v>
                </c:pt>
                <c:pt idx="1">
                  <c:v>49</c:v>
                </c:pt>
                <c:pt idx="3">
                  <c:v>33</c:v>
                </c:pt>
                <c:pt idx="4">
                  <c:v>33</c:v>
                </c:pt>
                <c:pt idx="5">
                  <c:v>46</c:v>
                </c:pt>
                <c:pt idx="6">
                  <c:v>54</c:v>
                </c:pt>
                <c:pt idx="7">
                  <c:v>77</c:v>
                </c:pt>
                <c:pt idx="9">
                  <c:v>46</c:v>
                </c:pt>
                <c:pt idx="10">
                  <c:v>51</c:v>
                </c:pt>
                <c:pt idx="11">
                  <c:v>47</c:v>
                </c:pt>
                <c:pt idx="12">
                  <c:v>53</c:v>
                </c:pt>
                <c:pt idx="13">
                  <c:v>53</c:v>
                </c:pt>
                <c:pt idx="15">
                  <c:v>48</c:v>
                </c:pt>
                <c:pt idx="16">
                  <c:v>52</c:v>
                </c:pt>
              </c:numCache>
            </c:numRef>
          </c:val>
          <c:extLst>
            <c:ext xmlns:c16="http://schemas.microsoft.com/office/drawing/2014/chart" uri="{C3380CC4-5D6E-409C-BE32-E72D297353CC}">
              <c16:uniqueId val="{00000004-F3B4-4023-A2C3-92BEA3DF7DC4}"/>
            </c:ext>
          </c:extLst>
        </c:ser>
        <c:ser>
          <c:idx val="5"/>
          <c:order val="5"/>
          <c:tx>
            <c:strRef>
              <c:f>Sheet1!$A$7</c:f>
              <c:strCache>
                <c:ptCount val="1"/>
                <c:pt idx="0">
                  <c:v>Don’t know</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en-IE"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Sheet1!$B$1:$R$1</c:f>
              <c:strCache>
                <c:ptCount val="17"/>
                <c:pt idx="0">
                  <c:v>Column2</c:v>
                </c:pt>
                <c:pt idx="1">
                  <c:v>Column3</c:v>
                </c:pt>
                <c:pt idx="2">
                  <c:v>Column4</c:v>
                </c:pt>
                <c:pt idx="3">
                  <c:v>Column8</c:v>
                </c:pt>
                <c:pt idx="4">
                  <c:v>Column9</c:v>
                </c:pt>
                <c:pt idx="5">
                  <c:v>Column10</c:v>
                </c:pt>
                <c:pt idx="6">
                  <c:v>Column11</c:v>
                </c:pt>
                <c:pt idx="7">
                  <c:v>Column12</c:v>
                </c:pt>
                <c:pt idx="8">
                  <c:v>Column13</c:v>
                </c:pt>
                <c:pt idx="9">
                  <c:v>Column17</c:v>
                </c:pt>
                <c:pt idx="10">
                  <c:v>Column18</c:v>
                </c:pt>
                <c:pt idx="11">
                  <c:v>Column19</c:v>
                </c:pt>
                <c:pt idx="12">
                  <c:v>Column20</c:v>
                </c:pt>
                <c:pt idx="13">
                  <c:v>Column21</c:v>
                </c:pt>
                <c:pt idx="14">
                  <c:v>Column22</c:v>
                </c:pt>
                <c:pt idx="15">
                  <c:v>Column23</c:v>
                </c:pt>
                <c:pt idx="16">
                  <c:v>Column24</c:v>
                </c:pt>
              </c:strCache>
            </c:strRef>
          </c:cat>
          <c:val>
            <c:numRef>
              <c:f>Sheet1!$B$7:$R$7</c:f>
              <c:numCache>
                <c:formatCode>0</c:formatCode>
                <c:ptCount val="17"/>
                <c:pt idx="0">
                  <c:v>9</c:v>
                </c:pt>
                <c:pt idx="1">
                  <c:v>10</c:v>
                </c:pt>
                <c:pt idx="3">
                  <c:v>12</c:v>
                </c:pt>
                <c:pt idx="4">
                  <c:v>7</c:v>
                </c:pt>
                <c:pt idx="5">
                  <c:v>6</c:v>
                </c:pt>
                <c:pt idx="6">
                  <c:v>14</c:v>
                </c:pt>
                <c:pt idx="7">
                  <c:v>12</c:v>
                </c:pt>
                <c:pt idx="9">
                  <c:v>6</c:v>
                </c:pt>
                <c:pt idx="10">
                  <c:v>12</c:v>
                </c:pt>
                <c:pt idx="11">
                  <c:v>14</c:v>
                </c:pt>
                <c:pt idx="12">
                  <c:v>9</c:v>
                </c:pt>
                <c:pt idx="13">
                  <c:v>12</c:v>
                </c:pt>
                <c:pt idx="15">
                  <c:v>10</c:v>
                </c:pt>
                <c:pt idx="16">
                  <c:v>11</c:v>
                </c:pt>
              </c:numCache>
            </c:numRef>
          </c:val>
          <c:extLst>
            <c:ext xmlns:c16="http://schemas.microsoft.com/office/drawing/2014/chart" uri="{C3380CC4-5D6E-409C-BE32-E72D297353CC}">
              <c16:uniqueId val="{00000000-B676-47AE-BC13-5B98975E6057}"/>
            </c:ext>
          </c:extLst>
        </c:ser>
        <c:dLbls>
          <c:showLegendKey val="0"/>
          <c:showVal val="0"/>
          <c:showCatName val="0"/>
          <c:showSerName val="0"/>
          <c:showPercent val="0"/>
          <c:showBubbleSize val="0"/>
        </c:dLbls>
        <c:gapWidth val="51"/>
        <c:overlap val="100"/>
        <c:axId val="39670912"/>
        <c:axId val="39672448"/>
      </c:barChart>
      <c:catAx>
        <c:axId val="39670912"/>
        <c:scaling>
          <c:orientation val="minMax"/>
        </c:scaling>
        <c:delete val="1"/>
        <c:axPos val="t"/>
        <c:numFmt formatCode="General" sourceLinked="1"/>
        <c:majorTickMark val="out"/>
        <c:minorTickMark val="none"/>
        <c:tickLblPos val="none"/>
        <c:crossAx val="39672448"/>
        <c:crosses val="autoZero"/>
        <c:auto val="1"/>
        <c:lblAlgn val="ctr"/>
        <c:lblOffset val="100"/>
        <c:noMultiLvlLbl val="0"/>
      </c:catAx>
      <c:valAx>
        <c:axId val="39672448"/>
        <c:scaling>
          <c:orientation val="maxMin"/>
        </c:scaling>
        <c:delete val="1"/>
        <c:axPos val="l"/>
        <c:numFmt formatCode="0%" sourceLinked="1"/>
        <c:majorTickMark val="out"/>
        <c:minorTickMark val="none"/>
        <c:tickLblPos val="none"/>
        <c:crossAx val="396709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Sheet1!$A$2</c:f>
              <c:strCache>
                <c:ptCount val="1"/>
                <c:pt idx="0">
                  <c:v>Daily</c:v>
                </c:pt>
              </c:strCache>
            </c:strRef>
          </c:tx>
          <c:spPr>
            <a:solidFill>
              <a:schemeClr val="accent4"/>
            </a:solidFill>
            <a:ln>
              <a:solidFill>
                <a:schemeClr val="bg1"/>
              </a:solidFill>
            </a:ln>
          </c:spPr>
          <c:invertIfNegative val="0"/>
          <c:dLbls>
            <c:spPr>
              <a:noFill/>
              <a:ln>
                <a:noFill/>
              </a:ln>
              <a:effectLst/>
            </c:spPr>
            <c:txPr>
              <a:bodyPr/>
              <a:lstStyle/>
              <a:p>
                <a:pPr>
                  <a:defRPr sz="1000" b="1">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Column3</c:v>
                </c:pt>
                <c:pt idx="1">
                  <c:v>Column4</c:v>
                </c:pt>
                <c:pt idx="2">
                  <c:v>Column8</c:v>
                </c:pt>
                <c:pt idx="3">
                  <c:v>Column9</c:v>
                </c:pt>
                <c:pt idx="4">
                  <c:v>Column10</c:v>
                </c:pt>
                <c:pt idx="5">
                  <c:v>Column11</c:v>
                </c:pt>
                <c:pt idx="6">
                  <c:v>Column12</c:v>
                </c:pt>
                <c:pt idx="7">
                  <c:v>Column13</c:v>
                </c:pt>
                <c:pt idx="8">
                  <c:v>Column17</c:v>
                </c:pt>
                <c:pt idx="9">
                  <c:v>Column18</c:v>
                </c:pt>
                <c:pt idx="10">
                  <c:v>Column19</c:v>
                </c:pt>
                <c:pt idx="11">
                  <c:v>Column20</c:v>
                </c:pt>
                <c:pt idx="12">
                  <c:v>Column21</c:v>
                </c:pt>
                <c:pt idx="13">
                  <c:v>Column22</c:v>
                </c:pt>
                <c:pt idx="14">
                  <c:v>Column23</c:v>
                </c:pt>
                <c:pt idx="15">
                  <c:v>Column24</c:v>
                </c:pt>
              </c:strCache>
            </c:strRef>
          </c:cat>
          <c:val>
            <c:numRef>
              <c:f>Sheet1!$B$2:$Q$2</c:f>
              <c:numCache>
                <c:formatCode>General</c:formatCode>
                <c:ptCount val="16"/>
                <c:pt idx="0" formatCode="0">
                  <c:v>66</c:v>
                </c:pt>
                <c:pt idx="2" formatCode="0">
                  <c:v>67</c:v>
                </c:pt>
                <c:pt idx="3" formatCode="0">
                  <c:v>78</c:v>
                </c:pt>
                <c:pt idx="4" formatCode="0">
                  <c:v>61</c:v>
                </c:pt>
                <c:pt idx="5" formatCode="0">
                  <c:v>58</c:v>
                </c:pt>
                <c:pt idx="6" formatCode="0">
                  <c:v>56</c:v>
                </c:pt>
                <c:pt idx="8" formatCode="0">
                  <c:v>70</c:v>
                </c:pt>
                <c:pt idx="9" formatCode="0">
                  <c:v>64</c:v>
                </c:pt>
                <c:pt idx="10" formatCode="0">
                  <c:v>70</c:v>
                </c:pt>
                <c:pt idx="11" formatCode="0">
                  <c:v>62</c:v>
                </c:pt>
                <c:pt idx="12" formatCode="0">
                  <c:v>56</c:v>
                </c:pt>
                <c:pt idx="14" formatCode="0">
                  <c:v>66</c:v>
                </c:pt>
                <c:pt idx="15" formatCode="0">
                  <c:v>65</c:v>
                </c:pt>
              </c:numCache>
            </c:numRef>
          </c:val>
          <c:extLst>
            <c:ext xmlns:c16="http://schemas.microsoft.com/office/drawing/2014/chart" uri="{C3380CC4-5D6E-409C-BE32-E72D297353CC}">
              <c16:uniqueId val="{00000000-F3B4-4023-A2C3-92BEA3DF7DC4}"/>
            </c:ext>
          </c:extLst>
        </c:ser>
        <c:ser>
          <c:idx val="1"/>
          <c:order val="1"/>
          <c:tx>
            <c:strRef>
              <c:f>Sheet1!$A$3</c:f>
              <c:strCache>
                <c:ptCount val="1"/>
                <c:pt idx="0">
                  <c:v>2-3 days a week</c:v>
                </c:pt>
              </c:strCache>
            </c:strRef>
          </c:tx>
          <c:spPr>
            <a:ln>
              <a:solidFill>
                <a:schemeClr val="bg1"/>
              </a:solidFill>
            </a:ln>
          </c:spPr>
          <c:invertIfNegative val="0"/>
          <c:dLbls>
            <c:spPr>
              <a:noFill/>
              <a:ln>
                <a:noFill/>
              </a:ln>
              <a:effectLst/>
            </c:spPr>
            <c:txPr>
              <a:bodyPr anchorCtr="0"/>
              <a:lstStyle/>
              <a:p>
                <a:pPr algn="ctr">
                  <a:defRPr lang="en-IE"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Column3</c:v>
                </c:pt>
                <c:pt idx="1">
                  <c:v>Column4</c:v>
                </c:pt>
                <c:pt idx="2">
                  <c:v>Column8</c:v>
                </c:pt>
                <c:pt idx="3">
                  <c:v>Column9</c:v>
                </c:pt>
                <c:pt idx="4">
                  <c:v>Column10</c:v>
                </c:pt>
                <c:pt idx="5">
                  <c:v>Column11</c:v>
                </c:pt>
                <c:pt idx="6">
                  <c:v>Column12</c:v>
                </c:pt>
                <c:pt idx="7">
                  <c:v>Column13</c:v>
                </c:pt>
                <c:pt idx="8">
                  <c:v>Column17</c:v>
                </c:pt>
                <c:pt idx="9">
                  <c:v>Column18</c:v>
                </c:pt>
                <c:pt idx="10">
                  <c:v>Column19</c:v>
                </c:pt>
                <c:pt idx="11">
                  <c:v>Column20</c:v>
                </c:pt>
                <c:pt idx="12">
                  <c:v>Column21</c:v>
                </c:pt>
                <c:pt idx="13">
                  <c:v>Column22</c:v>
                </c:pt>
                <c:pt idx="14">
                  <c:v>Column23</c:v>
                </c:pt>
                <c:pt idx="15">
                  <c:v>Column24</c:v>
                </c:pt>
              </c:strCache>
            </c:strRef>
          </c:cat>
          <c:val>
            <c:numRef>
              <c:f>Sheet1!$B$3:$Q$3</c:f>
              <c:numCache>
                <c:formatCode>General</c:formatCode>
                <c:ptCount val="16"/>
                <c:pt idx="0" formatCode="0">
                  <c:v>19</c:v>
                </c:pt>
                <c:pt idx="2" formatCode="0">
                  <c:v>8</c:v>
                </c:pt>
                <c:pt idx="3" formatCode="0">
                  <c:v>14</c:v>
                </c:pt>
                <c:pt idx="4" formatCode="0">
                  <c:v>20</c:v>
                </c:pt>
                <c:pt idx="5" formatCode="0">
                  <c:v>26</c:v>
                </c:pt>
                <c:pt idx="6" formatCode="0">
                  <c:v>34</c:v>
                </c:pt>
                <c:pt idx="8" formatCode="0">
                  <c:v>19</c:v>
                </c:pt>
                <c:pt idx="9" formatCode="0">
                  <c:v>18</c:v>
                </c:pt>
                <c:pt idx="10" formatCode="0">
                  <c:v>16</c:v>
                </c:pt>
                <c:pt idx="11" formatCode="0">
                  <c:v>21</c:v>
                </c:pt>
                <c:pt idx="12" formatCode="0">
                  <c:v>16</c:v>
                </c:pt>
                <c:pt idx="14" formatCode="0">
                  <c:v>20</c:v>
                </c:pt>
                <c:pt idx="15" formatCode="0">
                  <c:v>15</c:v>
                </c:pt>
              </c:numCache>
            </c:numRef>
          </c:val>
          <c:extLst>
            <c:ext xmlns:c16="http://schemas.microsoft.com/office/drawing/2014/chart" uri="{C3380CC4-5D6E-409C-BE32-E72D297353CC}">
              <c16:uniqueId val="{00000001-F3B4-4023-A2C3-92BEA3DF7DC4}"/>
            </c:ext>
          </c:extLst>
        </c:ser>
        <c:ser>
          <c:idx val="2"/>
          <c:order val="2"/>
          <c:tx>
            <c:strRef>
              <c:f>Sheet1!$A$4</c:f>
              <c:strCache>
                <c:ptCount val="1"/>
                <c:pt idx="0">
                  <c:v>One day a week</c:v>
                </c:pt>
              </c:strCache>
            </c:strRef>
          </c:tx>
          <c:spPr>
            <a:solidFill>
              <a:schemeClr val="accent5"/>
            </a:solidFill>
            <a:ln>
              <a:solidFill>
                <a:schemeClr val="bg1"/>
              </a:solidFill>
            </a:ln>
          </c:spPr>
          <c:invertIfNegative val="0"/>
          <c:dLbls>
            <c:spPr>
              <a:noFill/>
              <a:ln>
                <a:noFill/>
              </a:ln>
              <a:effectLst/>
            </c:spPr>
            <c:txPr>
              <a:bodyPr anchorCtr="0"/>
              <a:lstStyle/>
              <a:p>
                <a:pPr algn="ctr">
                  <a:defRPr lang="en-IE"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Column3</c:v>
                </c:pt>
                <c:pt idx="1">
                  <c:v>Column4</c:v>
                </c:pt>
                <c:pt idx="2">
                  <c:v>Column8</c:v>
                </c:pt>
                <c:pt idx="3">
                  <c:v>Column9</c:v>
                </c:pt>
                <c:pt idx="4">
                  <c:v>Column10</c:v>
                </c:pt>
                <c:pt idx="5">
                  <c:v>Column11</c:v>
                </c:pt>
                <c:pt idx="6">
                  <c:v>Column12</c:v>
                </c:pt>
                <c:pt idx="7">
                  <c:v>Column13</c:v>
                </c:pt>
                <c:pt idx="8">
                  <c:v>Column17</c:v>
                </c:pt>
                <c:pt idx="9">
                  <c:v>Column18</c:v>
                </c:pt>
                <c:pt idx="10">
                  <c:v>Column19</c:v>
                </c:pt>
                <c:pt idx="11">
                  <c:v>Column20</c:v>
                </c:pt>
                <c:pt idx="12">
                  <c:v>Column21</c:v>
                </c:pt>
                <c:pt idx="13">
                  <c:v>Column22</c:v>
                </c:pt>
                <c:pt idx="14">
                  <c:v>Column23</c:v>
                </c:pt>
                <c:pt idx="15">
                  <c:v>Column24</c:v>
                </c:pt>
              </c:strCache>
            </c:strRef>
          </c:cat>
          <c:val>
            <c:numRef>
              <c:f>Sheet1!$B$4:$Q$4</c:f>
              <c:numCache>
                <c:formatCode>General</c:formatCode>
                <c:ptCount val="16"/>
                <c:pt idx="0" formatCode="0">
                  <c:v>5</c:v>
                </c:pt>
                <c:pt idx="2" formatCode="0">
                  <c:v>7</c:v>
                </c:pt>
                <c:pt idx="3" formatCode="0">
                  <c:v>2</c:v>
                </c:pt>
                <c:pt idx="4" formatCode="0">
                  <c:v>6</c:v>
                </c:pt>
                <c:pt idx="5" formatCode="0">
                  <c:v>5</c:v>
                </c:pt>
                <c:pt idx="6" formatCode="0">
                  <c:v>0</c:v>
                </c:pt>
                <c:pt idx="8" formatCode="0">
                  <c:v>2</c:v>
                </c:pt>
                <c:pt idx="9" formatCode="0">
                  <c:v>6</c:v>
                </c:pt>
                <c:pt idx="10" formatCode="0">
                  <c:v>6</c:v>
                </c:pt>
                <c:pt idx="11" formatCode="0">
                  <c:v>5</c:v>
                </c:pt>
                <c:pt idx="12" formatCode="0">
                  <c:v>7</c:v>
                </c:pt>
                <c:pt idx="14" formatCode="0">
                  <c:v>4</c:v>
                </c:pt>
                <c:pt idx="15" formatCode="0">
                  <c:v>6</c:v>
                </c:pt>
              </c:numCache>
            </c:numRef>
          </c:val>
          <c:extLst>
            <c:ext xmlns:c16="http://schemas.microsoft.com/office/drawing/2014/chart" uri="{C3380CC4-5D6E-409C-BE32-E72D297353CC}">
              <c16:uniqueId val="{00000002-F3B4-4023-A2C3-92BEA3DF7DC4}"/>
            </c:ext>
          </c:extLst>
        </c:ser>
        <c:ser>
          <c:idx val="3"/>
          <c:order val="3"/>
          <c:tx>
            <c:strRef>
              <c:f>Sheet1!$A$5</c:f>
              <c:strCache>
                <c:ptCount val="1"/>
                <c:pt idx="0">
                  <c:v>Rarely (less than 1 day a week)</c:v>
                </c:pt>
              </c:strCache>
            </c:strRef>
          </c:tx>
          <c:spPr>
            <a:solidFill>
              <a:schemeClr val="accent1"/>
            </a:solidFill>
            <a:ln>
              <a:solidFill>
                <a:schemeClr val="bg1"/>
              </a:solidFill>
            </a:ln>
          </c:spPr>
          <c:invertIfNegative val="0"/>
          <c:dLbls>
            <c:spPr>
              <a:noFill/>
              <a:ln>
                <a:noFill/>
              </a:ln>
              <a:effectLst/>
            </c:spPr>
            <c:txPr>
              <a:bodyPr anchorCtr="0"/>
              <a:lstStyle/>
              <a:p>
                <a:pPr algn="ctr">
                  <a:defRPr lang="en-IE"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Column3</c:v>
                </c:pt>
                <c:pt idx="1">
                  <c:v>Column4</c:v>
                </c:pt>
                <c:pt idx="2">
                  <c:v>Column8</c:v>
                </c:pt>
                <c:pt idx="3">
                  <c:v>Column9</c:v>
                </c:pt>
                <c:pt idx="4">
                  <c:v>Column10</c:v>
                </c:pt>
                <c:pt idx="5">
                  <c:v>Column11</c:v>
                </c:pt>
                <c:pt idx="6">
                  <c:v>Column12</c:v>
                </c:pt>
                <c:pt idx="7">
                  <c:v>Column13</c:v>
                </c:pt>
                <c:pt idx="8">
                  <c:v>Column17</c:v>
                </c:pt>
                <c:pt idx="9">
                  <c:v>Column18</c:v>
                </c:pt>
                <c:pt idx="10">
                  <c:v>Column19</c:v>
                </c:pt>
                <c:pt idx="11">
                  <c:v>Column20</c:v>
                </c:pt>
                <c:pt idx="12">
                  <c:v>Column21</c:v>
                </c:pt>
                <c:pt idx="13">
                  <c:v>Column22</c:v>
                </c:pt>
                <c:pt idx="14">
                  <c:v>Column23</c:v>
                </c:pt>
                <c:pt idx="15">
                  <c:v>Column24</c:v>
                </c:pt>
              </c:strCache>
            </c:strRef>
          </c:cat>
          <c:val>
            <c:numRef>
              <c:f>Sheet1!$B$5:$Q$5</c:f>
              <c:numCache>
                <c:formatCode>General</c:formatCode>
                <c:ptCount val="16"/>
                <c:pt idx="0" formatCode="0">
                  <c:v>3</c:v>
                </c:pt>
                <c:pt idx="2" formatCode="0">
                  <c:v>3</c:v>
                </c:pt>
                <c:pt idx="3" formatCode="0">
                  <c:v>2</c:v>
                </c:pt>
                <c:pt idx="4" formatCode="0">
                  <c:v>4</c:v>
                </c:pt>
                <c:pt idx="5" formatCode="0">
                  <c:v>3</c:v>
                </c:pt>
                <c:pt idx="6" formatCode="0">
                  <c:v>0</c:v>
                </c:pt>
                <c:pt idx="8" formatCode="0">
                  <c:v>4</c:v>
                </c:pt>
                <c:pt idx="9" formatCode="0">
                  <c:v>3</c:v>
                </c:pt>
                <c:pt idx="10" formatCode="0">
                  <c:v>3</c:v>
                </c:pt>
                <c:pt idx="11" formatCode="0">
                  <c:v>4</c:v>
                </c:pt>
                <c:pt idx="12" formatCode="0">
                  <c:v>0</c:v>
                </c:pt>
                <c:pt idx="14" formatCode="0">
                  <c:v>2</c:v>
                </c:pt>
                <c:pt idx="15" formatCode="0">
                  <c:v>4</c:v>
                </c:pt>
              </c:numCache>
            </c:numRef>
          </c:val>
          <c:extLst>
            <c:ext xmlns:c16="http://schemas.microsoft.com/office/drawing/2014/chart" uri="{C3380CC4-5D6E-409C-BE32-E72D297353CC}">
              <c16:uniqueId val="{00000003-F3B4-4023-A2C3-92BEA3DF7DC4}"/>
            </c:ext>
          </c:extLst>
        </c:ser>
        <c:ser>
          <c:idx val="4"/>
          <c:order val="4"/>
          <c:tx>
            <c:strRef>
              <c:f>Sheet1!$A$6</c:f>
              <c:strCache>
                <c:ptCount val="1"/>
                <c:pt idx="0">
                  <c:v>I do not expect to be working from home over the coming month</c:v>
                </c:pt>
              </c:strCache>
            </c:strRef>
          </c:tx>
          <c:spPr>
            <a:solidFill>
              <a:schemeClr val="accent6"/>
            </a:solidFill>
            <a:ln>
              <a:solidFill>
                <a:schemeClr val="bg1"/>
              </a:solidFill>
            </a:ln>
          </c:spPr>
          <c:invertIfNegative val="0"/>
          <c:dLbls>
            <c:spPr>
              <a:noFill/>
              <a:ln>
                <a:noFill/>
              </a:ln>
              <a:effectLst/>
            </c:spPr>
            <c:txPr>
              <a:bodyPr anchorCtr="0"/>
              <a:lstStyle/>
              <a:p>
                <a:pPr algn="ctr">
                  <a:defRPr lang="en-IE"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Column3</c:v>
                </c:pt>
                <c:pt idx="1">
                  <c:v>Column4</c:v>
                </c:pt>
                <c:pt idx="2">
                  <c:v>Column8</c:v>
                </c:pt>
                <c:pt idx="3">
                  <c:v>Column9</c:v>
                </c:pt>
                <c:pt idx="4">
                  <c:v>Column10</c:v>
                </c:pt>
                <c:pt idx="5">
                  <c:v>Column11</c:v>
                </c:pt>
                <c:pt idx="6">
                  <c:v>Column12</c:v>
                </c:pt>
                <c:pt idx="7">
                  <c:v>Column13</c:v>
                </c:pt>
                <c:pt idx="8">
                  <c:v>Column17</c:v>
                </c:pt>
                <c:pt idx="9">
                  <c:v>Column18</c:v>
                </c:pt>
                <c:pt idx="10">
                  <c:v>Column19</c:v>
                </c:pt>
                <c:pt idx="11">
                  <c:v>Column20</c:v>
                </c:pt>
                <c:pt idx="12">
                  <c:v>Column21</c:v>
                </c:pt>
                <c:pt idx="13">
                  <c:v>Column22</c:v>
                </c:pt>
                <c:pt idx="14">
                  <c:v>Column23</c:v>
                </c:pt>
                <c:pt idx="15">
                  <c:v>Column24</c:v>
                </c:pt>
              </c:strCache>
            </c:strRef>
          </c:cat>
          <c:val>
            <c:numRef>
              <c:f>Sheet1!$B$6:$Q$6</c:f>
              <c:numCache>
                <c:formatCode>General</c:formatCode>
                <c:ptCount val="16"/>
                <c:pt idx="0" formatCode="0">
                  <c:v>3</c:v>
                </c:pt>
                <c:pt idx="2" formatCode="0">
                  <c:v>2</c:v>
                </c:pt>
                <c:pt idx="3" formatCode="0">
                  <c:v>1</c:v>
                </c:pt>
                <c:pt idx="4" formatCode="0">
                  <c:v>3</c:v>
                </c:pt>
                <c:pt idx="5" formatCode="0">
                  <c:v>5</c:v>
                </c:pt>
                <c:pt idx="6" formatCode="0">
                  <c:v>0</c:v>
                </c:pt>
                <c:pt idx="8" formatCode="0">
                  <c:v>2</c:v>
                </c:pt>
                <c:pt idx="9" formatCode="0">
                  <c:v>3</c:v>
                </c:pt>
                <c:pt idx="10" formatCode="0">
                  <c:v>3</c:v>
                </c:pt>
                <c:pt idx="11" formatCode="0">
                  <c:v>4</c:v>
                </c:pt>
                <c:pt idx="12" formatCode="0">
                  <c:v>1</c:v>
                </c:pt>
                <c:pt idx="14" formatCode="0">
                  <c:v>4</c:v>
                </c:pt>
                <c:pt idx="15" formatCode="0">
                  <c:v>1</c:v>
                </c:pt>
              </c:numCache>
            </c:numRef>
          </c:val>
          <c:extLst>
            <c:ext xmlns:c16="http://schemas.microsoft.com/office/drawing/2014/chart" uri="{C3380CC4-5D6E-409C-BE32-E72D297353CC}">
              <c16:uniqueId val="{00000004-F3B4-4023-A2C3-92BEA3DF7DC4}"/>
            </c:ext>
          </c:extLst>
        </c:ser>
        <c:ser>
          <c:idx val="5"/>
          <c:order val="5"/>
          <c:tx>
            <c:strRef>
              <c:f>Sheet1!$A$7</c:f>
              <c:strCache>
                <c:ptCount val="1"/>
                <c:pt idx="0">
                  <c:v>Don’t know</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en-IE"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Column3</c:v>
                </c:pt>
                <c:pt idx="1">
                  <c:v>Column4</c:v>
                </c:pt>
                <c:pt idx="2">
                  <c:v>Column8</c:v>
                </c:pt>
                <c:pt idx="3">
                  <c:v>Column9</c:v>
                </c:pt>
                <c:pt idx="4">
                  <c:v>Column10</c:v>
                </c:pt>
                <c:pt idx="5">
                  <c:v>Column11</c:v>
                </c:pt>
                <c:pt idx="6">
                  <c:v>Column12</c:v>
                </c:pt>
                <c:pt idx="7">
                  <c:v>Column13</c:v>
                </c:pt>
                <c:pt idx="8">
                  <c:v>Column17</c:v>
                </c:pt>
                <c:pt idx="9">
                  <c:v>Column18</c:v>
                </c:pt>
                <c:pt idx="10">
                  <c:v>Column19</c:v>
                </c:pt>
                <c:pt idx="11">
                  <c:v>Column20</c:v>
                </c:pt>
                <c:pt idx="12">
                  <c:v>Column21</c:v>
                </c:pt>
                <c:pt idx="13">
                  <c:v>Column22</c:v>
                </c:pt>
                <c:pt idx="14">
                  <c:v>Column23</c:v>
                </c:pt>
                <c:pt idx="15">
                  <c:v>Column24</c:v>
                </c:pt>
              </c:strCache>
            </c:strRef>
          </c:cat>
          <c:val>
            <c:numRef>
              <c:f>Sheet1!$B$7:$Q$7</c:f>
              <c:numCache>
                <c:formatCode>General</c:formatCode>
                <c:ptCount val="16"/>
                <c:pt idx="0" formatCode="0">
                  <c:v>5</c:v>
                </c:pt>
                <c:pt idx="2" formatCode="0">
                  <c:v>13</c:v>
                </c:pt>
                <c:pt idx="3" formatCode="0">
                  <c:v>3</c:v>
                </c:pt>
                <c:pt idx="4" formatCode="0">
                  <c:v>5</c:v>
                </c:pt>
                <c:pt idx="5" formatCode="0">
                  <c:v>3</c:v>
                </c:pt>
                <c:pt idx="6" formatCode="0">
                  <c:v>10</c:v>
                </c:pt>
                <c:pt idx="8" formatCode="0">
                  <c:v>3</c:v>
                </c:pt>
                <c:pt idx="9" formatCode="0">
                  <c:v>7</c:v>
                </c:pt>
                <c:pt idx="10" formatCode="0">
                  <c:v>1</c:v>
                </c:pt>
                <c:pt idx="11" formatCode="0">
                  <c:v>3</c:v>
                </c:pt>
                <c:pt idx="12" formatCode="0">
                  <c:v>21</c:v>
                </c:pt>
                <c:pt idx="14" formatCode="0">
                  <c:v>4</c:v>
                </c:pt>
                <c:pt idx="15" formatCode="0">
                  <c:v>9</c:v>
                </c:pt>
              </c:numCache>
            </c:numRef>
          </c:val>
          <c:extLst>
            <c:ext xmlns:c16="http://schemas.microsoft.com/office/drawing/2014/chart" uri="{C3380CC4-5D6E-409C-BE32-E72D297353CC}">
              <c16:uniqueId val="{00000000-B676-47AE-BC13-5B98975E6057}"/>
            </c:ext>
          </c:extLst>
        </c:ser>
        <c:dLbls>
          <c:showLegendKey val="0"/>
          <c:showVal val="0"/>
          <c:showCatName val="0"/>
          <c:showSerName val="0"/>
          <c:showPercent val="0"/>
          <c:showBubbleSize val="0"/>
        </c:dLbls>
        <c:gapWidth val="51"/>
        <c:overlap val="100"/>
        <c:axId val="39670912"/>
        <c:axId val="39672448"/>
      </c:barChart>
      <c:catAx>
        <c:axId val="39670912"/>
        <c:scaling>
          <c:orientation val="minMax"/>
        </c:scaling>
        <c:delete val="1"/>
        <c:axPos val="t"/>
        <c:numFmt formatCode="General" sourceLinked="1"/>
        <c:majorTickMark val="out"/>
        <c:minorTickMark val="none"/>
        <c:tickLblPos val="none"/>
        <c:crossAx val="39672448"/>
        <c:crosses val="autoZero"/>
        <c:auto val="1"/>
        <c:lblAlgn val="ctr"/>
        <c:lblOffset val="100"/>
        <c:noMultiLvlLbl val="0"/>
      </c:catAx>
      <c:valAx>
        <c:axId val="39672448"/>
        <c:scaling>
          <c:orientation val="maxMin"/>
        </c:scaling>
        <c:delete val="1"/>
        <c:axPos val="l"/>
        <c:numFmt formatCode="0%" sourceLinked="1"/>
        <c:majorTickMark val="out"/>
        <c:minorTickMark val="none"/>
        <c:tickLblPos val="none"/>
        <c:crossAx val="396709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731029627825326"/>
          <c:y val="2.4691358024691412E-2"/>
          <c:w val="0.54268970372174674"/>
          <c:h val="0.94684161541028222"/>
        </c:manualLayout>
      </c:layout>
      <c:barChart>
        <c:barDir val="bar"/>
        <c:grouping val="stacked"/>
        <c:varyColors val="0"/>
        <c:ser>
          <c:idx val="1"/>
          <c:order val="0"/>
          <c:tx>
            <c:strRef>
              <c:f>Sheet1!$B$1</c:f>
              <c:strCache>
                <c:ptCount val="1"/>
                <c:pt idx="0">
                  <c:v>Series 2</c:v>
                </c:pt>
              </c:strCache>
            </c:strRef>
          </c:tx>
          <c:spPr>
            <a:solidFill>
              <a:srgbClr val="AEC411"/>
            </a:solidFill>
            <a:ln>
              <a:solidFill>
                <a:sysClr val="window" lastClr="FFFFFF"/>
              </a:solidFill>
            </a:ln>
          </c:spPr>
          <c:invertIfNegative val="0"/>
          <c:dLbls>
            <c:dLbl>
              <c:idx val="0"/>
              <c:layout>
                <c:manualLayout>
                  <c:x val="0.16639862970510072"/>
                  <c:y val="-5.44204130654418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F7-4DEA-B355-4A7300670CB7}"/>
                </c:ext>
              </c:extLst>
            </c:dLbl>
            <c:dLbl>
              <c:idx val="1"/>
              <c:layout>
                <c:manualLayout>
                  <c:x val="0.14911497705784679"/>
                  <c:y val="6.428367098331517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F7-4DEA-B355-4A7300670CB7}"/>
                </c:ext>
              </c:extLst>
            </c:dLbl>
            <c:dLbl>
              <c:idx val="2"/>
              <c:layout>
                <c:manualLayout>
                  <c:x val="0.12949460233168542"/>
                  <c:y val="-1.0912657707656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F7-4DEA-B355-4A7300670CB7}"/>
                </c:ext>
              </c:extLst>
            </c:dLbl>
            <c:dLbl>
              <c:idx val="3"/>
              <c:layout>
                <c:manualLayout>
                  <c:x val="0.12818657604550687"/>
                  <c:y val="2.148203254039923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F7-4DEA-B355-4A7300670CB7}"/>
                </c:ext>
              </c:extLst>
            </c:dLbl>
            <c:dLbl>
              <c:idx val="4"/>
              <c:layout>
                <c:manualLayout>
                  <c:x val="0.12673457728014342"/>
                  <c:y val="2.72177062943366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F7-4DEA-B355-4A7300670CB7}"/>
                </c:ext>
              </c:extLst>
            </c:dLbl>
            <c:dLbl>
              <c:idx val="5"/>
              <c:layout>
                <c:manualLayout>
                  <c:x val="0.11641433946989926"/>
                  <c:y val="-5.456221443665624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F7-4DEA-B355-4A7300670CB7}"/>
                </c:ext>
              </c:extLst>
            </c:dLbl>
            <c:dLbl>
              <c:idx val="6"/>
              <c:layout>
                <c:manualLayout>
                  <c:x val="9.1561840032504963E-2"/>
                  <c:y val="2.148203253539755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F7-4DEA-B355-4A7300670CB7}"/>
                </c:ext>
              </c:extLst>
            </c:dLbl>
            <c:dLbl>
              <c:idx val="7"/>
              <c:layout>
                <c:manualLayout>
                  <c:x val="9.0253813746326322E-2"/>
                  <c:y val="2.148203253539755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F7-4DEA-B355-4A7300670CB7}"/>
                </c:ext>
              </c:extLst>
            </c:dLbl>
            <c:dLbl>
              <c:idx val="8"/>
              <c:layout>
                <c:manualLayout>
                  <c:x val="9.81019714633980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F7-4DEA-B355-4A7300670CB7}"/>
                </c:ext>
              </c:extLst>
            </c:dLbl>
            <c:dLbl>
              <c:idx val="9"/>
              <c:layout>
                <c:manualLayout>
                  <c:x val="8.2405656029254565E-2"/>
                  <c:y val="2.72843295232084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F7-4DEA-B355-4A7300670CB7}"/>
                </c:ext>
              </c:extLst>
            </c:dLbl>
            <c:dLbl>
              <c:idx val="10"/>
              <c:layout>
                <c:manualLayout>
                  <c:x val="6.14772354503961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F7-4DEA-B355-4A7300670CB7}"/>
                </c:ext>
              </c:extLst>
            </c:dLbl>
            <c:dLbl>
              <c:idx val="11"/>
              <c:layout>
                <c:manualLayout>
                  <c:x val="5.755315659186017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F7-4DEA-B355-4A7300670CB7}"/>
                </c:ext>
              </c:extLst>
            </c:dLbl>
            <c:dLbl>
              <c:idx val="12"/>
              <c:layout>
                <c:manualLayout>
                  <c:x val="1.3734224507777767E-2"/>
                  <c:y val="4.0926494284812655E-3"/>
                </c:manualLayout>
              </c:layout>
              <c:spPr>
                <a:noFill/>
                <a:ln>
                  <a:noFill/>
                </a:ln>
                <a:effectLst/>
              </c:spPr>
              <c:txPr>
                <a:bodyPr wrap="square" lIns="38100" tIns="19050" rIns="38100" bIns="19050" anchor="ctr">
                  <a:noAutofit/>
                </a:bodyPr>
                <a:lstStyle/>
                <a:p>
                  <a:pPr>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2.6304408615052496E-2"/>
                      <c:h val="3.316159880456785E-2"/>
                    </c:manualLayout>
                  </c15:layout>
                </c:ext>
                <c:ext xmlns:c16="http://schemas.microsoft.com/office/drawing/2014/chart" uri="{C3380CC4-5D6E-409C-BE32-E72D297353CC}">
                  <c16:uniqueId val="{0000000C-1DF7-4DEA-B355-4A7300670CB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Using my home broadband service to work from home/work remotely</c:v>
                </c:pt>
                <c:pt idx="1">
                  <c:v>Video Conferencing with work colleagues/clients/customers</c:v>
                </c:pt>
                <c:pt idx="2">
                  <c:v>Using my mobile phone service to work from home/work remotely (including tethering)</c:v>
                </c:pt>
                <c:pt idx="3">
                  <c:v>Accessing my employers’ internal systems (Using a VPN, virtual desktop, intranet, etc.)</c:v>
                </c:pt>
                <c:pt idx="4">
                  <c:v>Using online collaboration platforms (Asana, Microsoft Teams, Slack, G Suite etc.)</c:v>
                </c:pt>
              </c:strCache>
            </c:strRef>
          </c:cat>
          <c:val>
            <c:numRef>
              <c:f>Sheet1!$B$2:$B$6</c:f>
              <c:numCache>
                <c:formatCode>0</c:formatCode>
                <c:ptCount val="5"/>
                <c:pt idx="0">
                  <c:v>85</c:v>
                </c:pt>
                <c:pt idx="1">
                  <c:v>77</c:v>
                </c:pt>
                <c:pt idx="2">
                  <c:v>69</c:v>
                </c:pt>
                <c:pt idx="3">
                  <c:v>66</c:v>
                </c:pt>
                <c:pt idx="4">
                  <c:v>66</c:v>
                </c:pt>
              </c:numCache>
            </c:numRef>
          </c:val>
          <c:extLst>
            <c:ext xmlns:c16="http://schemas.microsoft.com/office/drawing/2014/chart" uri="{C3380CC4-5D6E-409C-BE32-E72D297353CC}">
              <c16:uniqueId val="{00000006-7C18-4E8D-AB61-B77095C38623}"/>
            </c:ext>
          </c:extLst>
        </c:ser>
        <c:dLbls>
          <c:dLblPos val="ctr"/>
          <c:showLegendKey val="0"/>
          <c:showVal val="1"/>
          <c:showCatName val="0"/>
          <c:showSerName val="0"/>
          <c:showPercent val="0"/>
          <c:showBubbleSize val="0"/>
        </c:dLbls>
        <c:gapWidth val="60"/>
        <c:overlap val="100"/>
        <c:axId val="512234656"/>
        <c:axId val="512235048"/>
      </c:barChart>
      <c:catAx>
        <c:axId val="512234656"/>
        <c:scaling>
          <c:orientation val="maxMin"/>
        </c:scaling>
        <c:delete val="1"/>
        <c:axPos val="l"/>
        <c:numFmt formatCode="General" sourceLinked="1"/>
        <c:majorTickMark val="out"/>
        <c:minorTickMark val="none"/>
        <c:tickLblPos val="nextTo"/>
        <c:crossAx val="512235048"/>
        <c:crossesAt val="-75"/>
        <c:auto val="1"/>
        <c:lblAlgn val="ctr"/>
        <c:lblOffset val="1000"/>
        <c:noMultiLvlLbl val="0"/>
      </c:catAx>
      <c:valAx>
        <c:axId val="512235048"/>
        <c:scaling>
          <c:orientation val="minMax"/>
        </c:scaling>
        <c:delete val="1"/>
        <c:axPos val="t"/>
        <c:numFmt formatCode="0" sourceLinked="1"/>
        <c:majorTickMark val="out"/>
        <c:minorTickMark val="none"/>
        <c:tickLblPos val="nextTo"/>
        <c:crossAx val="512234656"/>
        <c:crossesAt val="1"/>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Verdana" panose="020B0604030504040204" pitchFamily="34" charset="0"/>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35982743509542"/>
          <c:y val="0"/>
          <c:w val="0.47879938533096406"/>
          <c:h val="0.98835576490196508"/>
        </c:manualLayout>
      </c:layout>
      <c:barChart>
        <c:barDir val="bar"/>
        <c:grouping val="clustered"/>
        <c:varyColors val="0"/>
        <c:ser>
          <c:idx val="0"/>
          <c:order val="0"/>
          <c:tx>
            <c:strRef>
              <c:f>Sheet1!$B$1</c:f>
              <c:strCache>
                <c:ptCount val="1"/>
                <c:pt idx="0">
                  <c:v>Total</c:v>
                </c:pt>
              </c:strCache>
            </c:strRef>
          </c:tx>
          <c:spPr>
            <a:solidFill>
              <a:schemeClr val="accent2"/>
            </a:solidFill>
            <a:ln>
              <a:solidFill>
                <a:schemeClr val="bg1"/>
              </a:solidFill>
            </a:ln>
          </c:spPr>
          <c:invertIfNegative val="0"/>
          <c:dPt>
            <c:idx val="0"/>
            <c:invertIfNegative val="0"/>
            <c:bubble3D val="0"/>
            <c:extLst>
              <c:ext xmlns:c16="http://schemas.microsoft.com/office/drawing/2014/chart" uri="{C3380CC4-5D6E-409C-BE32-E72D297353CC}">
                <c16:uniqueId val="{00000001-3CFD-4D1B-B629-D32B5D9FB55D}"/>
              </c:ext>
            </c:extLst>
          </c:dPt>
          <c:dPt>
            <c:idx val="1"/>
            <c:invertIfNegative val="0"/>
            <c:bubble3D val="0"/>
            <c:extLst>
              <c:ext xmlns:c16="http://schemas.microsoft.com/office/drawing/2014/chart" uri="{C3380CC4-5D6E-409C-BE32-E72D297353CC}">
                <c16:uniqueId val="{00000003-3CFD-4D1B-B629-D32B5D9FB55D}"/>
              </c:ext>
            </c:extLst>
          </c:dPt>
          <c:dPt>
            <c:idx val="2"/>
            <c:invertIfNegative val="0"/>
            <c:bubble3D val="0"/>
            <c:extLst>
              <c:ext xmlns:c16="http://schemas.microsoft.com/office/drawing/2014/chart" uri="{C3380CC4-5D6E-409C-BE32-E72D297353CC}">
                <c16:uniqueId val="{00000005-3CFD-4D1B-B629-D32B5D9FB55D}"/>
              </c:ext>
            </c:extLst>
          </c:dPt>
          <c:dPt>
            <c:idx val="3"/>
            <c:invertIfNegative val="0"/>
            <c:bubble3D val="0"/>
            <c:extLst>
              <c:ext xmlns:c16="http://schemas.microsoft.com/office/drawing/2014/chart" uri="{C3380CC4-5D6E-409C-BE32-E72D297353CC}">
                <c16:uniqueId val="{00000007-3CFD-4D1B-B629-D32B5D9FB55D}"/>
              </c:ext>
            </c:extLst>
          </c:dPt>
          <c:dPt>
            <c:idx val="5"/>
            <c:invertIfNegative val="0"/>
            <c:bubble3D val="0"/>
            <c:extLst>
              <c:ext xmlns:c16="http://schemas.microsoft.com/office/drawing/2014/chart" uri="{C3380CC4-5D6E-409C-BE32-E72D297353CC}">
                <c16:uniqueId val="{00000008-3CFD-4D1B-B629-D32B5D9FB55D}"/>
              </c:ext>
            </c:extLst>
          </c:dPt>
          <c:dLbls>
            <c:spPr>
              <a:noFill/>
              <a:ln>
                <a:noFill/>
              </a:ln>
              <a:effectLst/>
            </c:spPr>
            <c:txPr>
              <a:bodyPr/>
              <a:lstStyle/>
              <a:p>
                <a:pPr>
                  <a:defRPr sz="1200" b="1" baseline="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9"/>
                <c:pt idx="0">
                  <c:v>Home broadband service</c:v>
                </c:pt>
                <c:pt idx="2">
                  <c:v>Mobile Phone for traditional Voice/SMS</c:v>
                </c:pt>
                <c:pt idx="4">
                  <c:v>Mobile Phone Data (e.g. Internet/Email on your mobile phone handset)</c:v>
                </c:pt>
                <c:pt idx="6">
                  <c:v>Fixed or Home telephone (landline)</c:v>
                </c:pt>
                <c:pt idx="8">
                  <c:v>Mobile Broadband service (e.g. Dongle)</c:v>
                </c:pt>
              </c:strCache>
            </c:strRef>
          </c:cat>
          <c:val>
            <c:numRef>
              <c:f>Sheet1!$B$2:$B$15</c:f>
              <c:numCache>
                <c:formatCode>General</c:formatCode>
                <c:ptCount val="9"/>
                <c:pt idx="0" formatCode="0">
                  <c:v>78</c:v>
                </c:pt>
                <c:pt idx="2" formatCode="0">
                  <c:v>53</c:v>
                </c:pt>
                <c:pt idx="4" formatCode="0">
                  <c:v>44</c:v>
                </c:pt>
                <c:pt idx="6" formatCode="0">
                  <c:v>15</c:v>
                </c:pt>
                <c:pt idx="8" formatCode="0">
                  <c:v>12</c:v>
                </c:pt>
              </c:numCache>
            </c:numRef>
          </c:val>
          <c:extLst>
            <c:ext xmlns:c16="http://schemas.microsoft.com/office/drawing/2014/chart" uri="{C3380CC4-5D6E-409C-BE32-E72D297353CC}">
              <c16:uniqueId val="{00000009-3CFD-4D1B-B629-D32B5D9FB55D}"/>
            </c:ext>
          </c:extLst>
        </c:ser>
        <c:dLbls>
          <c:showLegendKey val="0"/>
          <c:showVal val="0"/>
          <c:showCatName val="0"/>
          <c:showSerName val="0"/>
          <c:showPercent val="0"/>
          <c:showBubbleSize val="0"/>
        </c:dLbls>
        <c:gapWidth val="30"/>
        <c:axId val="239869312"/>
        <c:axId val="239887488"/>
      </c:barChart>
      <c:catAx>
        <c:axId val="239869312"/>
        <c:scaling>
          <c:orientation val="maxMin"/>
        </c:scaling>
        <c:delete val="1"/>
        <c:axPos val="l"/>
        <c:numFmt formatCode="General" sourceLinked="0"/>
        <c:majorTickMark val="out"/>
        <c:minorTickMark val="none"/>
        <c:tickLblPos val="nextTo"/>
        <c:crossAx val="239887488"/>
        <c:crosses val="autoZero"/>
        <c:auto val="1"/>
        <c:lblAlgn val="ctr"/>
        <c:lblOffset val="100"/>
        <c:noMultiLvlLbl val="0"/>
      </c:catAx>
      <c:valAx>
        <c:axId val="239887488"/>
        <c:scaling>
          <c:orientation val="minMax"/>
        </c:scaling>
        <c:delete val="1"/>
        <c:axPos val="t"/>
        <c:numFmt formatCode="0" sourceLinked="1"/>
        <c:majorTickMark val="out"/>
        <c:minorTickMark val="none"/>
        <c:tickLblPos val="none"/>
        <c:crossAx val="239869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942589133119099"/>
          <c:y val="7.1689099321841074E-2"/>
          <c:w val="0.67057410866880895"/>
          <c:h val="0.88896501594919464"/>
        </c:manualLayout>
      </c:layout>
      <c:barChart>
        <c:barDir val="bar"/>
        <c:grouping val="stacked"/>
        <c:varyColors val="0"/>
        <c:ser>
          <c:idx val="0"/>
          <c:order val="0"/>
          <c:tx>
            <c:strRef>
              <c:f>Sheet1!$B$1</c:f>
              <c:strCache>
                <c:ptCount val="1"/>
                <c:pt idx="0">
                  <c:v>Yes</c:v>
                </c:pt>
              </c:strCache>
            </c:strRef>
          </c:tx>
          <c:spPr>
            <a:solidFill>
              <a:srgbClr val="AEC411">
                <a:lumMod val="75000"/>
              </a:srgbClr>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en-US" sz="1050" b="1" i="0" u="none" strike="noStrike" kern="1200" baseline="0">
                    <a:solidFill>
                      <a:schemeClr val="bg1"/>
                    </a:solidFill>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9"/>
                <c:pt idx="0">
                  <c:v>Fixed or Home telephone (landline)</c:v>
                </c:pt>
                <c:pt idx="2">
                  <c:v>Mobile Phone for traditional Voice Calls</c:v>
                </c:pt>
                <c:pt idx="4">
                  <c:v>Mobile Phone for Data / Internet Access</c:v>
                </c:pt>
                <c:pt idx="6">
                  <c:v>Home broadband</c:v>
                </c:pt>
                <c:pt idx="8">
                  <c:v>Mobile Broadband</c:v>
                </c:pt>
              </c:strCache>
            </c:strRef>
          </c:cat>
          <c:val>
            <c:numRef>
              <c:f>Sheet1!$B$2:$B$15</c:f>
              <c:numCache>
                <c:formatCode>General</c:formatCode>
                <c:ptCount val="9"/>
                <c:pt idx="0" formatCode="0">
                  <c:v>76</c:v>
                </c:pt>
                <c:pt idx="2" formatCode="0">
                  <c:v>87</c:v>
                </c:pt>
                <c:pt idx="4" formatCode="0">
                  <c:v>79</c:v>
                </c:pt>
                <c:pt idx="6" formatCode="0">
                  <c:v>81</c:v>
                </c:pt>
                <c:pt idx="8" formatCode="0">
                  <c:v>82</c:v>
                </c:pt>
              </c:numCache>
            </c:numRef>
          </c:val>
          <c:extLst>
            <c:ext xmlns:c16="http://schemas.microsoft.com/office/drawing/2014/chart" uri="{C3380CC4-5D6E-409C-BE32-E72D297353CC}">
              <c16:uniqueId val="{00000001-FDF9-496F-BE80-47707C5228FF}"/>
            </c:ext>
          </c:extLst>
        </c:ser>
        <c:ser>
          <c:idx val="1"/>
          <c:order val="1"/>
          <c:tx>
            <c:strRef>
              <c:f>Sheet1!$C$1</c:f>
              <c:strCache>
                <c:ptCount val="1"/>
                <c:pt idx="0">
                  <c:v>No</c:v>
                </c:pt>
              </c:strCache>
            </c:strRef>
          </c:tx>
          <c:spPr>
            <a:solidFill>
              <a:srgbClr val="D61D6E"/>
            </a:solidFill>
            <a:ln>
              <a:solidFill>
                <a:schemeClr val="bg1"/>
              </a:solidFill>
            </a:ln>
          </c:spPr>
          <c:invertIfNegative val="0"/>
          <c:dLbls>
            <c:spPr>
              <a:noFill/>
              <a:ln>
                <a:noFill/>
              </a:ln>
              <a:effectLst/>
            </c:spPr>
            <c:txPr>
              <a:bodyPr anchorCtr="0"/>
              <a:lstStyle/>
              <a:p>
                <a:pPr algn="ctr">
                  <a:defRPr lang="en-US" sz="1050" b="1"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9"/>
                <c:pt idx="0">
                  <c:v>Fixed or Home telephone (landline)</c:v>
                </c:pt>
                <c:pt idx="2">
                  <c:v>Mobile Phone for traditional Voice Calls</c:v>
                </c:pt>
                <c:pt idx="4">
                  <c:v>Mobile Phone for Data / Internet Access</c:v>
                </c:pt>
                <c:pt idx="6">
                  <c:v>Home broadband</c:v>
                </c:pt>
                <c:pt idx="8">
                  <c:v>Mobile Broadband</c:v>
                </c:pt>
              </c:strCache>
            </c:strRef>
          </c:cat>
          <c:val>
            <c:numRef>
              <c:f>Sheet1!$C$2:$C$15</c:f>
              <c:numCache>
                <c:formatCode>General</c:formatCode>
                <c:ptCount val="9"/>
                <c:pt idx="0" formatCode="0">
                  <c:v>22</c:v>
                </c:pt>
                <c:pt idx="2" formatCode="0">
                  <c:v>11</c:v>
                </c:pt>
                <c:pt idx="4" formatCode="0">
                  <c:v>15</c:v>
                </c:pt>
                <c:pt idx="6" formatCode="0">
                  <c:v>14</c:v>
                </c:pt>
                <c:pt idx="8" formatCode="0">
                  <c:v>15</c:v>
                </c:pt>
              </c:numCache>
            </c:numRef>
          </c:val>
          <c:extLst>
            <c:ext xmlns:c16="http://schemas.microsoft.com/office/drawing/2014/chart" uri="{C3380CC4-5D6E-409C-BE32-E72D297353CC}">
              <c16:uniqueId val="{00000002-FDF9-496F-BE80-47707C5228FF}"/>
            </c:ext>
          </c:extLst>
        </c:ser>
        <c:ser>
          <c:idx val="2"/>
          <c:order val="2"/>
          <c:tx>
            <c:strRef>
              <c:f>Sheet1!$D$1</c:f>
              <c:strCache>
                <c:ptCount val="1"/>
                <c:pt idx="0">
                  <c:v>DK</c:v>
                </c:pt>
              </c:strCache>
            </c:strRef>
          </c:tx>
          <c:spPr>
            <a:solidFill>
              <a:schemeClr val="tx1">
                <a:lumMod val="65000"/>
                <a:lumOff val="35000"/>
              </a:schemeClr>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en-US" sz="1050" b="1"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9"/>
                <c:pt idx="0">
                  <c:v>Fixed or Home telephone (landline)</c:v>
                </c:pt>
                <c:pt idx="2">
                  <c:v>Mobile Phone for traditional Voice Calls</c:v>
                </c:pt>
                <c:pt idx="4">
                  <c:v>Mobile Phone for Data / Internet Access</c:v>
                </c:pt>
                <c:pt idx="6">
                  <c:v>Home broadband</c:v>
                </c:pt>
                <c:pt idx="8">
                  <c:v>Mobile Broadband</c:v>
                </c:pt>
              </c:strCache>
            </c:strRef>
          </c:cat>
          <c:val>
            <c:numRef>
              <c:f>Sheet1!$D$2:$D$15</c:f>
              <c:numCache>
                <c:formatCode>General</c:formatCode>
                <c:ptCount val="9"/>
                <c:pt idx="0" formatCode="0">
                  <c:v>2</c:v>
                </c:pt>
                <c:pt idx="2" formatCode="0">
                  <c:v>2</c:v>
                </c:pt>
                <c:pt idx="4" formatCode="0">
                  <c:v>6</c:v>
                </c:pt>
                <c:pt idx="6" formatCode="0">
                  <c:v>5</c:v>
                </c:pt>
                <c:pt idx="8" formatCode="0">
                  <c:v>3</c:v>
                </c:pt>
              </c:numCache>
            </c:numRef>
          </c:val>
          <c:extLst>
            <c:ext xmlns:c16="http://schemas.microsoft.com/office/drawing/2014/chart" uri="{C3380CC4-5D6E-409C-BE32-E72D297353CC}">
              <c16:uniqueId val="{00000000-5BDB-43A8-A0B1-DB457BD80FCC}"/>
            </c:ext>
          </c:extLst>
        </c:ser>
        <c:dLbls>
          <c:showLegendKey val="0"/>
          <c:showVal val="0"/>
          <c:showCatName val="0"/>
          <c:showSerName val="0"/>
          <c:showPercent val="0"/>
          <c:showBubbleSize val="0"/>
        </c:dLbls>
        <c:gapWidth val="23"/>
        <c:overlap val="100"/>
        <c:axId val="363578624"/>
        <c:axId val="363579016"/>
      </c:barChart>
      <c:catAx>
        <c:axId val="363578624"/>
        <c:scaling>
          <c:orientation val="maxMin"/>
        </c:scaling>
        <c:delete val="1"/>
        <c:axPos val="l"/>
        <c:numFmt formatCode="General" sourceLinked="0"/>
        <c:majorTickMark val="out"/>
        <c:minorTickMark val="none"/>
        <c:tickLblPos val="nextTo"/>
        <c:crossAx val="363579016"/>
        <c:crosses val="autoZero"/>
        <c:auto val="1"/>
        <c:lblAlgn val="ctr"/>
        <c:lblOffset val="100"/>
        <c:noMultiLvlLbl val="0"/>
      </c:catAx>
      <c:valAx>
        <c:axId val="363579016"/>
        <c:scaling>
          <c:orientation val="minMax"/>
        </c:scaling>
        <c:delete val="1"/>
        <c:axPos val="t"/>
        <c:numFmt formatCode="0" sourceLinked="1"/>
        <c:majorTickMark val="out"/>
        <c:minorTickMark val="none"/>
        <c:tickLblPos val="nextTo"/>
        <c:crossAx val="36357862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696674573385864E-2"/>
          <c:y val="0.18613211914381822"/>
          <c:w val="0.56115265767938682"/>
          <c:h val="0.81161585158039062"/>
        </c:manualLayout>
      </c:layout>
      <c:barChart>
        <c:barDir val="bar"/>
        <c:grouping val="percentStacked"/>
        <c:varyColors val="0"/>
        <c:ser>
          <c:idx val="0"/>
          <c:order val="0"/>
          <c:spPr>
            <a:solidFill>
              <a:schemeClr val="accent1"/>
            </a:solidFill>
            <a:ln>
              <a:solidFill>
                <a:schemeClr val="bg1"/>
              </a:solidFill>
            </a:ln>
          </c:spPr>
          <c:invertIfNegative val="0"/>
          <c:dLbls>
            <c:numFmt formatCode="#,##0;[Black]#,##0" sourceLinked="0"/>
            <c:spPr>
              <a:noFill/>
              <a:ln>
                <a:noFill/>
              </a:ln>
              <a:effectLst/>
            </c:spPr>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Sheet1!$A$1:$G$1</c:f>
              <c:strCache>
                <c:ptCount val="7"/>
                <c:pt idx="0">
                  <c:v>Mobile phone</c:v>
                </c:pt>
                <c:pt idx="1">
                  <c:v>Laptop or desktop computer</c:v>
                </c:pt>
                <c:pt idx="2">
                  <c:v>Connected TV or streaming services (eg Netflix)</c:v>
                </c:pt>
                <c:pt idx="3">
                  <c:v>Tablet</c:v>
                </c:pt>
                <c:pt idx="4">
                  <c:v>Gaming console</c:v>
                </c:pt>
                <c:pt idx="5">
                  <c:v>Smart speaker</c:v>
                </c:pt>
                <c:pt idx="6">
                  <c:v>Fitness tracker</c:v>
                </c:pt>
              </c:strCache>
            </c:strRef>
          </c:cat>
          <c:val>
            <c:numRef>
              <c:f>Sheet1!$A$2:$G$2</c:f>
              <c:numCache>
                <c:formatCode>General</c:formatCode>
                <c:ptCount val="7"/>
                <c:pt idx="0">
                  <c:v>66</c:v>
                </c:pt>
                <c:pt idx="1">
                  <c:v>59</c:v>
                </c:pt>
                <c:pt idx="2">
                  <c:v>61</c:v>
                </c:pt>
                <c:pt idx="3">
                  <c:v>32</c:v>
                </c:pt>
                <c:pt idx="4">
                  <c:v>18</c:v>
                </c:pt>
                <c:pt idx="5">
                  <c:v>21</c:v>
                </c:pt>
                <c:pt idx="6">
                  <c:v>27</c:v>
                </c:pt>
              </c:numCache>
            </c:numRef>
          </c:val>
          <c:extLst>
            <c:ext xmlns:c16="http://schemas.microsoft.com/office/drawing/2014/chart" uri="{C3380CC4-5D6E-409C-BE32-E72D297353CC}">
              <c16:uniqueId val="{00000000-A595-4C0C-9BB6-E2A558B02775}"/>
            </c:ext>
          </c:extLst>
        </c:ser>
        <c:ser>
          <c:idx val="1"/>
          <c:order val="1"/>
          <c:spPr>
            <a:solidFill>
              <a:srgbClr val="BFBFBF"/>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en-GB" sz="1600" b="1" i="0" u="none" strike="noStrike" kern="1200" baseline="0">
                    <a:solidFill>
                      <a:schemeClr val="tx1">
                        <a:lumMod val="65000"/>
                        <a:lumOff val="35000"/>
                      </a:schemeClr>
                    </a:solidFill>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Sheet1!$A$1:$G$1</c:f>
              <c:strCache>
                <c:ptCount val="7"/>
                <c:pt idx="0">
                  <c:v>Mobile phone</c:v>
                </c:pt>
                <c:pt idx="1">
                  <c:v>Laptop or desktop computer</c:v>
                </c:pt>
                <c:pt idx="2">
                  <c:v>Connected TV or streaming services (eg Netflix)</c:v>
                </c:pt>
                <c:pt idx="3">
                  <c:v>Tablet</c:v>
                </c:pt>
                <c:pt idx="4">
                  <c:v>Gaming console</c:v>
                </c:pt>
                <c:pt idx="5">
                  <c:v>Smart speaker</c:v>
                </c:pt>
                <c:pt idx="6">
                  <c:v>Fitness tracker</c:v>
                </c:pt>
              </c:strCache>
            </c:strRef>
          </c:cat>
          <c:val>
            <c:numRef>
              <c:f>Sheet1!$A$3:$G$3</c:f>
              <c:numCache>
                <c:formatCode>General</c:formatCode>
                <c:ptCount val="7"/>
                <c:pt idx="0">
                  <c:v>31</c:v>
                </c:pt>
                <c:pt idx="1">
                  <c:v>35</c:v>
                </c:pt>
                <c:pt idx="2">
                  <c:v>33</c:v>
                </c:pt>
                <c:pt idx="3">
                  <c:v>54</c:v>
                </c:pt>
                <c:pt idx="4">
                  <c:v>61</c:v>
                </c:pt>
                <c:pt idx="5">
                  <c:v>61</c:v>
                </c:pt>
                <c:pt idx="6">
                  <c:v>55</c:v>
                </c:pt>
              </c:numCache>
            </c:numRef>
          </c:val>
          <c:extLst>
            <c:ext xmlns:c16="http://schemas.microsoft.com/office/drawing/2014/chart" uri="{C3380CC4-5D6E-409C-BE32-E72D297353CC}">
              <c16:uniqueId val="{00000001-A595-4C0C-9BB6-E2A558B02775}"/>
            </c:ext>
          </c:extLst>
        </c:ser>
        <c:ser>
          <c:idx val="2"/>
          <c:order val="2"/>
          <c:spPr>
            <a:solidFill>
              <a:schemeClr val="accent5"/>
            </a:solidFill>
            <a:ln>
              <a:solidFill>
                <a:schemeClr val="bg1"/>
              </a:solidFill>
            </a:ln>
          </c:spPr>
          <c:invertIfNegative val="0"/>
          <c:dLbls>
            <c:spPr>
              <a:noFill/>
              <a:ln>
                <a:noFill/>
              </a:ln>
              <a:effectLst/>
            </c:spPr>
            <c:txPr>
              <a:bodyPr/>
              <a:lstStyle/>
              <a:p>
                <a:pPr algn="ctr">
                  <a:defRPr lang="en-IE" sz="1600" b="1" i="0" u="none" strike="noStrike" kern="1200" baseline="0">
                    <a:solidFill>
                      <a:schemeClr val="bg1"/>
                    </a:solidFill>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Sheet1!$A$1:$G$1</c:f>
              <c:strCache>
                <c:ptCount val="7"/>
                <c:pt idx="0">
                  <c:v>Mobile phone</c:v>
                </c:pt>
                <c:pt idx="1">
                  <c:v>Laptop or desktop computer</c:v>
                </c:pt>
                <c:pt idx="2">
                  <c:v>Connected TV or streaming services (eg Netflix)</c:v>
                </c:pt>
                <c:pt idx="3">
                  <c:v>Tablet</c:v>
                </c:pt>
                <c:pt idx="4">
                  <c:v>Gaming console</c:v>
                </c:pt>
                <c:pt idx="5">
                  <c:v>Smart speaker</c:v>
                </c:pt>
                <c:pt idx="6">
                  <c:v>Fitness tracker</c:v>
                </c:pt>
              </c:strCache>
            </c:strRef>
          </c:cat>
          <c:val>
            <c:numRef>
              <c:f>Sheet1!$A$4:$G$4</c:f>
              <c:numCache>
                <c:formatCode>General</c:formatCode>
                <c:ptCount val="7"/>
                <c:pt idx="0">
                  <c:v>3</c:v>
                </c:pt>
                <c:pt idx="1">
                  <c:v>5</c:v>
                </c:pt>
                <c:pt idx="2">
                  <c:v>5</c:v>
                </c:pt>
                <c:pt idx="3">
                  <c:v>14</c:v>
                </c:pt>
                <c:pt idx="4">
                  <c:v>20</c:v>
                </c:pt>
                <c:pt idx="5">
                  <c:v>19</c:v>
                </c:pt>
                <c:pt idx="6">
                  <c:v>17</c:v>
                </c:pt>
              </c:numCache>
            </c:numRef>
          </c:val>
          <c:extLst>
            <c:ext xmlns:c16="http://schemas.microsoft.com/office/drawing/2014/chart" uri="{C3380CC4-5D6E-409C-BE32-E72D297353CC}">
              <c16:uniqueId val="{00000002-A595-4C0C-9BB6-E2A558B02775}"/>
            </c:ext>
          </c:extLst>
        </c:ser>
        <c:dLbls>
          <c:showLegendKey val="0"/>
          <c:showVal val="0"/>
          <c:showCatName val="0"/>
          <c:showSerName val="0"/>
          <c:showPercent val="0"/>
          <c:showBubbleSize val="0"/>
        </c:dLbls>
        <c:gapWidth val="45"/>
        <c:overlap val="100"/>
        <c:axId val="185156352"/>
        <c:axId val="185157888"/>
      </c:barChart>
      <c:catAx>
        <c:axId val="185156352"/>
        <c:scaling>
          <c:orientation val="maxMin"/>
        </c:scaling>
        <c:delete val="1"/>
        <c:axPos val="l"/>
        <c:numFmt formatCode="General" sourceLinked="1"/>
        <c:majorTickMark val="out"/>
        <c:minorTickMark val="none"/>
        <c:tickLblPos val="nextTo"/>
        <c:crossAx val="185157888"/>
        <c:crosses val="autoZero"/>
        <c:auto val="1"/>
        <c:lblAlgn val="ctr"/>
        <c:lblOffset val="100"/>
        <c:noMultiLvlLbl val="0"/>
      </c:catAx>
      <c:valAx>
        <c:axId val="185157888"/>
        <c:scaling>
          <c:orientation val="minMax"/>
        </c:scaling>
        <c:delete val="1"/>
        <c:axPos val="t"/>
        <c:numFmt formatCode="0%" sourceLinked="1"/>
        <c:majorTickMark val="out"/>
        <c:minorTickMark val="none"/>
        <c:tickLblPos val="nextTo"/>
        <c:crossAx val="185156352"/>
        <c:crosses val="autoZero"/>
        <c:crossBetween val="between"/>
      </c:valAx>
    </c:plotArea>
    <c:plotVisOnly val="1"/>
    <c:dispBlanksAs val="gap"/>
    <c:showDLblsOverMax val="0"/>
  </c:chart>
  <c:txPr>
    <a:bodyPr/>
    <a:lstStyle/>
    <a:p>
      <a:pPr>
        <a:defRPr lang="en-IE" sz="1000" b="0" i="0" u="none" strike="noStrike" kern="1200">
          <a:solidFill>
            <a:srgbClr val="000000"/>
          </a:solidFill>
          <a:effectLst/>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38324494349494E-3"/>
          <c:y val="7.4356856942675895E-2"/>
          <c:w val="0.93450881612090675"/>
          <c:h val="0.92324093816631125"/>
        </c:manualLayout>
      </c:layout>
      <c:barChart>
        <c:barDir val="col"/>
        <c:grouping val="percentStacked"/>
        <c:varyColors val="0"/>
        <c:ser>
          <c:idx val="0"/>
          <c:order val="0"/>
          <c:tx>
            <c:strRef>
              <c:f>Sheet1!$A$1</c:f>
              <c:strCache>
                <c:ptCount val="1"/>
                <c:pt idx="0">
                  <c:v>Column1</c:v>
                </c:pt>
              </c:strCache>
            </c:strRef>
          </c:tx>
          <c:spPr>
            <a:solidFill>
              <a:schemeClr val="accent1">
                <a:lumMod val="75000"/>
              </a:schemeClr>
            </a:solidFill>
            <a:ln w="12700">
              <a:solidFill>
                <a:schemeClr val="bg1"/>
              </a:solidFill>
            </a:ln>
            <a:effectLst/>
          </c:spPr>
          <c:invertIfNegative val="0"/>
          <c:val>
            <c:numRef>
              <c:f>Sheet1!$B$1:$F$1</c:f>
              <c:numCache>
                <c:formatCode>@</c:formatCode>
                <c:ptCount val="5"/>
                <c:pt idx="0">
                  <c:v>0</c:v>
                </c:pt>
                <c:pt idx="1">
                  <c:v>0</c:v>
                </c:pt>
                <c:pt idx="2">
                  <c:v>0</c:v>
                </c:pt>
              </c:numCache>
            </c:numRef>
          </c:val>
          <c:extLst>
            <c:ext xmlns:c16="http://schemas.microsoft.com/office/drawing/2014/chart" uri="{C3380CC4-5D6E-409C-BE32-E72D297353CC}">
              <c16:uniqueId val="{00000000-1493-44EB-9EF4-7203A3CC2266}"/>
            </c:ext>
          </c:extLst>
        </c:ser>
        <c:ser>
          <c:idx val="1"/>
          <c:order val="1"/>
          <c:tx>
            <c:strRef>
              <c:f>Sheet1!$A$2</c:f>
              <c:strCache>
                <c:ptCount val="1"/>
                <c:pt idx="0">
                  <c:v>-24</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050" b="1" i="0" u="none" strike="noStrike" kern="1200" baseline="0">
                    <a:solidFill>
                      <a:schemeClr val="bg1"/>
                    </a:solidFill>
                    <a:latin typeface="+mn-lt"/>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General</c:formatCode>
                <c:ptCount val="5"/>
                <c:pt idx="0" formatCode="0">
                  <c:v>80</c:v>
                </c:pt>
                <c:pt idx="2" formatCode="0">
                  <c:v>80</c:v>
                </c:pt>
                <c:pt idx="4" formatCode="0">
                  <c:v>87</c:v>
                </c:pt>
              </c:numCache>
            </c:numRef>
          </c:val>
          <c:extLst>
            <c:ext xmlns:c16="http://schemas.microsoft.com/office/drawing/2014/chart" uri="{C3380CC4-5D6E-409C-BE32-E72D297353CC}">
              <c16:uniqueId val="{00000001-1493-44EB-9EF4-7203A3CC2266}"/>
            </c:ext>
          </c:extLst>
        </c:ser>
        <c:ser>
          <c:idx val="2"/>
          <c:order val="2"/>
          <c:tx>
            <c:strRef>
              <c:f>Sheet1!$A$3</c:f>
              <c:strCache>
                <c:ptCount val="1"/>
                <c:pt idx="0">
                  <c:v>25-34</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050" b="1" i="0" u="none" strike="noStrike" kern="1200" baseline="0">
                    <a:solidFill>
                      <a:schemeClr val="tx1">
                        <a:lumMod val="50000"/>
                        <a:lumOff val="50000"/>
                      </a:schemeClr>
                    </a:solidFill>
                    <a:latin typeface="+mn-lt"/>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General</c:formatCode>
                <c:ptCount val="5"/>
                <c:pt idx="0" formatCode="0">
                  <c:v>13</c:v>
                </c:pt>
                <c:pt idx="2" formatCode="0">
                  <c:v>12</c:v>
                </c:pt>
                <c:pt idx="4" formatCode="0">
                  <c:v>8</c:v>
                </c:pt>
              </c:numCache>
            </c:numRef>
          </c:val>
          <c:extLst>
            <c:ext xmlns:c16="http://schemas.microsoft.com/office/drawing/2014/chart" uri="{C3380CC4-5D6E-409C-BE32-E72D297353CC}">
              <c16:uniqueId val="{00000002-1493-44EB-9EF4-7203A3CC2266}"/>
            </c:ext>
          </c:extLst>
        </c:ser>
        <c:ser>
          <c:idx val="3"/>
          <c:order val="3"/>
          <c:tx>
            <c:strRef>
              <c:f>Sheet1!$A$4</c:f>
              <c:strCache>
                <c:ptCount val="1"/>
                <c:pt idx="0">
                  <c:v>35-49</c:v>
                </c:pt>
              </c:strCache>
            </c:strRef>
          </c:tx>
          <c:spPr>
            <a:solidFill>
              <a:srgbClr val="D0CECE"/>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050" b="1" i="0" u="none" strike="noStrike" kern="1200" baseline="0">
                    <a:solidFill>
                      <a:schemeClr val="tx1">
                        <a:lumMod val="50000"/>
                        <a:lumOff val="50000"/>
                      </a:schemeClr>
                    </a:solidFill>
                    <a:latin typeface="+mn-lt"/>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General</c:formatCode>
                <c:ptCount val="5"/>
                <c:pt idx="0" formatCode="0">
                  <c:v>6</c:v>
                </c:pt>
                <c:pt idx="2" formatCode="0">
                  <c:v>7</c:v>
                </c:pt>
                <c:pt idx="4" formatCode="0">
                  <c:v>4</c:v>
                </c:pt>
              </c:numCache>
            </c:numRef>
          </c:val>
          <c:extLst>
            <c:ext xmlns:c16="http://schemas.microsoft.com/office/drawing/2014/chart" uri="{C3380CC4-5D6E-409C-BE32-E72D297353CC}">
              <c16:uniqueId val="{00000003-1493-44EB-9EF4-7203A3CC2266}"/>
            </c:ext>
          </c:extLst>
        </c:ser>
        <c:ser>
          <c:idx val="4"/>
          <c:order val="4"/>
          <c:tx>
            <c:strRef>
              <c:f>Sheet1!$A$5</c:f>
              <c:strCache>
                <c:ptCount val="1"/>
                <c:pt idx="0">
                  <c:v>50-64</c:v>
                </c:pt>
              </c:strCache>
            </c:strRef>
          </c:tx>
          <c:spPr>
            <a:solidFill>
              <a:schemeClr val="accent5"/>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050" b="0" i="0" u="none" strike="noStrike" kern="1200" baseline="0">
                    <a:solidFill>
                      <a:schemeClr val="bg1"/>
                    </a:solidFill>
                    <a:latin typeface="+mn-lt"/>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Sheet1!$B$5:$F$5</c:f>
              <c:numCache>
                <c:formatCode>General</c:formatCode>
                <c:ptCount val="5"/>
                <c:pt idx="0" formatCode="0">
                  <c:v>1</c:v>
                </c:pt>
                <c:pt idx="2" formatCode="0">
                  <c:v>0</c:v>
                </c:pt>
                <c:pt idx="4" formatCode="0">
                  <c:v>1</c:v>
                </c:pt>
              </c:numCache>
            </c:numRef>
          </c:val>
          <c:extLst>
            <c:ext xmlns:c16="http://schemas.microsoft.com/office/drawing/2014/chart" uri="{C3380CC4-5D6E-409C-BE32-E72D297353CC}">
              <c16:uniqueId val="{00000004-1493-44EB-9EF4-7203A3CC2266}"/>
            </c:ext>
          </c:extLst>
        </c:ser>
        <c:ser>
          <c:idx val="5"/>
          <c:order val="5"/>
          <c:tx>
            <c:strRef>
              <c:f>Sheet1!$A$6</c:f>
              <c:strCache>
                <c:ptCount val="1"/>
                <c:pt idx="0">
                  <c:v>65+</c:v>
                </c:pt>
              </c:strCache>
            </c:strRef>
          </c:tx>
          <c:spPr>
            <a:solidFill>
              <a:schemeClr val="accent6"/>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050" b="1" i="0" u="none" strike="noStrike" kern="1200" baseline="0">
                    <a:solidFill>
                      <a:schemeClr val="bg1"/>
                    </a:solidFill>
                    <a:latin typeface="+mn-lt"/>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Sheet1!$B$6:$F$6</c:f>
              <c:numCache>
                <c:formatCode>General</c:formatCode>
                <c:ptCount val="5"/>
                <c:pt idx="0" formatCode="0">
                  <c:v>1</c:v>
                </c:pt>
                <c:pt idx="2" formatCode="0">
                  <c:v>1</c:v>
                </c:pt>
                <c:pt idx="4" formatCode="0">
                  <c:v>0</c:v>
                </c:pt>
              </c:numCache>
            </c:numRef>
          </c:val>
          <c:extLst>
            <c:ext xmlns:c16="http://schemas.microsoft.com/office/drawing/2014/chart" uri="{C3380CC4-5D6E-409C-BE32-E72D297353CC}">
              <c16:uniqueId val="{00000005-1493-44EB-9EF4-7203A3CC2266}"/>
            </c:ext>
          </c:extLst>
        </c:ser>
        <c:dLbls>
          <c:showLegendKey val="0"/>
          <c:showVal val="0"/>
          <c:showCatName val="0"/>
          <c:showSerName val="0"/>
          <c:showPercent val="0"/>
          <c:showBubbleSize val="0"/>
        </c:dLbls>
        <c:gapWidth val="40"/>
        <c:overlap val="100"/>
        <c:axId val="584384016"/>
        <c:axId val="584384576"/>
      </c:barChart>
      <c:catAx>
        <c:axId val="584384016"/>
        <c:scaling>
          <c:orientation val="minMax"/>
        </c:scaling>
        <c:delete val="1"/>
        <c:axPos val="t"/>
        <c:numFmt formatCode="General" sourceLinked="1"/>
        <c:majorTickMark val="out"/>
        <c:minorTickMark val="none"/>
        <c:tickLblPos val="none"/>
        <c:crossAx val="584384576"/>
        <c:crosses val="autoZero"/>
        <c:auto val="1"/>
        <c:lblAlgn val="ctr"/>
        <c:lblOffset val="100"/>
        <c:noMultiLvlLbl val="0"/>
      </c:catAx>
      <c:valAx>
        <c:axId val="584384576"/>
        <c:scaling>
          <c:orientation val="maxMin"/>
        </c:scaling>
        <c:delete val="1"/>
        <c:axPos val="l"/>
        <c:numFmt formatCode="0%" sourceLinked="1"/>
        <c:majorTickMark val="out"/>
        <c:minorTickMark val="none"/>
        <c:tickLblPos val="none"/>
        <c:crossAx val="5843840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1366899503787E-3"/>
          <c:y val="9.543218494528688E-2"/>
          <c:w val="0.97502043855706833"/>
          <c:h val="0.86138730908008732"/>
        </c:manualLayout>
      </c:layout>
      <c:barChart>
        <c:barDir val="col"/>
        <c:grouping val="clustered"/>
        <c:varyColors val="0"/>
        <c:ser>
          <c:idx val="1"/>
          <c:order val="0"/>
          <c:tx>
            <c:strRef>
              <c:f>Sheet1!$A$2</c:f>
              <c:strCache>
                <c:ptCount val="1"/>
                <c:pt idx="0">
                  <c:v>Yes</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FE97-4BBC-BC89-9A8173892487}"/>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Sheet1!$B$1:$X$1</c:f>
              <c:strCache>
                <c:ptCount val="23"/>
                <c:pt idx="0">
                  <c:v>Column2</c:v>
                </c:pt>
                <c:pt idx="1">
                  <c:v>Column22</c:v>
                </c:pt>
                <c:pt idx="2">
                  <c:v>Column23</c:v>
                </c:pt>
                <c:pt idx="3">
                  <c:v>Column24</c:v>
                </c:pt>
                <c:pt idx="4">
                  <c:v>Column25</c:v>
                </c:pt>
                <c:pt idx="5">
                  <c:v>Column3</c:v>
                </c:pt>
                <c:pt idx="6">
                  <c:v>Column4</c:v>
                </c:pt>
                <c:pt idx="7">
                  <c:v>Column42</c:v>
                </c:pt>
                <c:pt idx="8">
                  <c:v>Column5</c:v>
                </c:pt>
                <c:pt idx="9">
                  <c:v>Column6</c:v>
                </c:pt>
                <c:pt idx="10">
                  <c:v>Column7</c:v>
                </c:pt>
                <c:pt idx="11">
                  <c:v>Column8</c:v>
                </c:pt>
                <c:pt idx="12">
                  <c:v>Column9</c:v>
                </c:pt>
                <c:pt idx="13">
                  <c:v>Column92</c:v>
                </c:pt>
                <c:pt idx="14">
                  <c:v>Column10</c:v>
                </c:pt>
                <c:pt idx="15">
                  <c:v>Column13</c:v>
                </c:pt>
                <c:pt idx="16">
                  <c:v>Column14</c:v>
                </c:pt>
                <c:pt idx="17">
                  <c:v>Column15</c:v>
                </c:pt>
                <c:pt idx="18">
                  <c:v>Column16</c:v>
                </c:pt>
                <c:pt idx="19">
                  <c:v>Column17</c:v>
                </c:pt>
                <c:pt idx="20">
                  <c:v>Column172</c:v>
                </c:pt>
                <c:pt idx="21">
                  <c:v>Column18</c:v>
                </c:pt>
                <c:pt idx="22">
                  <c:v>Column19</c:v>
                </c:pt>
              </c:strCache>
            </c:strRef>
          </c:cat>
          <c:val>
            <c:numRef>
              <c:f>Sheet1!$B$2:$X$2</c:f>
              <c:numCache>
                <c:formatCode>0</c:formatCode>
                <c:ptCount val="23"/>
                <c:pt idx="0">
                  <c:v>80</c:v>
                </c:pt>
                <c:pt idx="1">
                  <c:v>77</c:v>
                </c:pt>
                <c:pt idx="2">
                  <c:v>75</c:v>
                </c:pt>
                <c:pt idx="3">
                  <c:v>77</c:v>
                </c:pt>
                <c:pt idx="4">
                  <c:v>77</c:v>
                </c:pt>
                <c:pt idx="6">
                  <c:v>74</c:v>
                </c:pt>
                <c:pt idx="7">
                  <c:v>78</c:v>
                </c:pt>
                <c:pt idx="9">
                  <c:v>66</c:v>
                </c:pt>
                <c:pt idx="10">
                  <c:v>80</c:v>
                </c:pt>
                <c:pt idx="11">
                  <c:v>75</c:v>
                </c:pt>
                <c:pt idx="12">
                  <c:v>77</c:v>
                </c:pt>
                <c:pt idx="13">
                  <c:v>85</c:v>
                </c:pt>
                <c:pt idx="15">
                  <c:v>80</c:v>
                </c:pt>
                <c:pt idx="16">
                  <c:v>76</c:v>
                </c:pt>
                <c:pt idx="17">
                  <c:v>78</c:v>
                </c:pt>
                <c:pt idx="18">
                  <c:v>72</c:v>
                </c:pt>
                <c:pt idx="19">
                  <c:v>78</c:v>
                </c:pt>
                <c:pt idx="21">
                  <c:v>80</c:v>
                </c:pt>
                <c:pt idx="22">
                  <c:v>70</c:v>
                </c:pt>
              </c:numCache>
            </c:numRef>
          </c:val>
          <c:extLst>
            <c:ext xmlns:c16="http://schemas.microsoft.com/office/drawing/2014/chart" uri="{C3380CC4-5D6E-409C-BE32-E72D297353CC}">
              <c16:uniqueId val="{00000002-FE97-4BBC-BC89-9A8173892487}"/>
            </c:ext>
          </c:extLst>
        </c:ser>
        <c:dLbls>
          <c:dLblPos val="inEnd"/>
          <c:showLegendKey val="0"/>
          <c:showVal val="1"/>
          <c:showCatName val="0"/>
          <c:showSerName val="0"/>
          <c:showPercent val="0"/>
          <c:showBubbleSize val="0"/>
        </c:dLbls>
        <c:gapWidth val="41"/>
        <c:axId val="673205352"/>
        <c:axId val="673205744"/>
      </c:barChart>
      <c:catAx>
        <c:axId val="673205352"/>
        <c:scaling>
          <c:orientation val="minMax"/>
        </c:scaling>
        <c:delete val="1"/>
        <c:axPos val="b"/>
        <c:numFmt formatCode="General" sourceLinked="0"/>
        <c:majorTickMark val="none"/>
        <c:minorTickMark val="none"/>
        <c:tickLblPos val="nextTo"/>
        <c:crossAx val="673205744"/>
        <c:crosses val="autoZero"/>
        <c:auto val="1"/>
        <c:lblAlgn val="ctr"/>
        <c:lblOffset val="100"/>
        <c:noMultiLvlLbl val="0"/>
      </c:catAx>
      <c:valAx>
        <c:axId val="673205744"/>
        <c:scaling>
          <c:orientation val="minMax"/>
          <c:min val="0"/>
        </c:scaling>
        <c:delete val="1"/>
        <c:axPos val="l"/>
        <c:numFmt formatCode="0" sourceLinked="1"/>
        <c:majorTickMark val="none"/>
        <c:minorTickMark val="none"/>
        <c:tickLblPos val="nextTo"/>
        <c:crossAx val="67320535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02807550008E-2"/>
          <c:y val="2.9850626320998552E-2"/>
          <c:w val="0.95201971704756416"/>
          <c:h val="0.92324093816631125"/>
        </c:manualLayout>
      </c:layout>
      <c:barChart>
        <c:barDir val="col"/>
        <c:grouping val="percentStacked"/>
        <c:varyColors val="0"/>
        <c:ser>
          <c:idx val="0"/>
          <c:order val="0"/>
          <c:tx>
            <c:strRef>
              <c:f>Sheet1!$A$2</c:f>
              <c:strCache>
                <c:ptCount val="1"/>
                <c:pt idx="0">
                  <c:v>Strongly agree</c:v>
                </c:pt>
              </c:strCache>
            </c:strRef>
          </c:tx>
          <c:spPr>
            <a:solidFill>
              <a:srgbClr val="AEC411">
                <a:lumMod val="75000"/>
              </a:srgbClr>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Column16</c:v>
                </c:pt>
                <c:pt idx="14">
                  <c:v>Column17</c:v>
                </c:pt>
                <c:pt idx="15">
                  <c:v>Column172</c:v>
                </c:pt>
                <c:pt idx="16">
                  <c:v>Column18</c:v>
                </c:pt>
                <c:pt idx="17">
                  <c:v>Column19</c:v>
                </c:pt>
              </c:strCache>
            </c:strRef>
          </c:cat>
          <c:val>
            <c:numRef>
              <c:f>Sheet1!$B$2:$S$2</c:f>
              <c:numCache>
                <c:formatCode>0</c:formatCode>
                <c:ptCount val="18"/>
                <c:pt idx="0" formatCode="General">
                  <c:v>69</c:v>
                </c:pt>
                <c:pt idx="1">
                  <c:v>73</c:v>
                </c:pt>
                <c:pt idx="2">
                  <c:v>87</c:v>
                </c:pt>
                <c:pt idx="4">
                  <c:v>85</c:v>
                </c:pt>
                <c:pt idx="5">
                  <c:v>88</c:v>
                </c:pt>
                <c:pt idx="7">
                  <c:v>85</c:v>
                </c:pt>
                <c:pt idx="8">
                  <c:v>89</c:v>
                </c:pt>
                <c:pt idx="9">
                  <c:v>85</c:v>
                </c:pt>
                <c:pt idx="10">
                  <c:v>86</c:v>
                </c:pt>
                <c:pt idx="11">
                  <c:v>91</c:v>
                </c:pt>
                <c:pt idx="13">
                  <c:v>89</c:v>
                </c:pt>
                <c:pt idx="14">
                  <c:v>86</c:v>
                </c:pt>
                <c:pt idx="16">
                  <c:v>89</c:v>
                </c:pt>
                <c:pt idx="17">
                  <c:v>84</c:v>
                </c:pt>
              </c:numCache>
            </c:numRef>
          </c:val>
          <c:extLst>
            <c:ext xmlns:c16="http://schemas.microsoft.com/office/drawing/2014/chart" uri="{C3380CC4-5D6E-409C-BE32-E72D297353CC}">
              <c16:uniqueId val="{00000001-EBA7-4C5F-98B8-B60E5F85D0C2}"/>
            </c:ext>
          </c:extLst>
        </c:ser>
        <c:ser>
          <c:idx val="1"/>
          <c:order val="1"/>
          <c:tx>
            <c:strRef>
              <c:f>Sheet1!$A$3</c:f>
              <c:strCache>
                <c:ptCount val="1"/>
                <c:pt idx="0">
                  <c:v>Somewhat agree</c:v>
                </c:pt>
              </c:strCache>
            </c:strRef>
          </c:tx>
          <c:spPr>
            <a:solidFill>
              <a:srgbClr val="AEC411"/>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Column16</c:v>
                </c:pt>
                <c:pt idx="14">
                  <c:v>Column17</c:v>
                </c:pt>
                <c:pt idx="15">
                  <c:v>Column172</c:v>
                </c:pt>
                <c:pt idx="16">
                  <c:v>Column18</c:v>
                </c:pt>
                <c:pt idx="17">
                  <c:v>Column19</c:v>
                </c:pt>
              </c:strCache>
            </c:strRef>
          </c:cat>
          <c:val>
            <c:numRef>
              <c:f>Sheet1!$B$3:$S$3</c:f>
              <c:numCache>
                <c:formatCode>0</c:formatCode>
                <c:ptCount val="18"/>
                <c:pt idx="0" formatCode="General">
                  <c:v>18</c:v>
                </c:pt>
                <c:pt idx="1">
                  <c:v>16</c:v>
                </c:pt>
                <c:pt idx="2">
                  <c:v>8</c:v>
                </c:pt>
                <c:pt idx="4">
                  <c:v>9</c:v>
                </c:pt>
                <c:pt idx="5">
                  <c:v>8</c:v>
                </c:pt>
                <c:pt idx="7">
                  <c:v>9</c:v>
                </c:pt>
                <c:pt idx="8">
                  <c:v>4</c:v>
                </c:pt>
                <c:pt idx="9">
                  <c:v>10</c:v>
                </c:pt>
                <c:pt idx="10">
                  <c:v>10</c:v>
                </c:pt>
                <c:pt idx="11">
                  <c:v>7</c:v>
                </c:pt>
                <c:pt idx="13">
                  <c:v>7</c:v>
                </c:pt>
                <c:pt idx="14">
                  <c:v>9</c:v>
                </c:pt>
                <c:pt idx="16">
                  <c:v>8</c:v>
                </c:pt>
                <c:pt idx="17">
                  <c:v>10</c:v>
                </c:pt>
              </c:numCache>
            </c:numRef>
          </c:val>
          <c:extLst>
            <c:ext xmlns:c16="http://schemas.microsoft.com/office/drawing/2014/chart" uri="{C3380CC4-5D6E-409C-BE32-E72D297353CC}">
              <c16:uniqueId val="{00000002-EBA7-4C5F-98B8-B60E5F85D0C2}"/>
            </c:ext>
          </c:extLst>
        </c:ser>
        <c:ser>
          <c:idx val="2"/>
          <c:order val="2"/>
          <c:tx>
            <c:strRef>
              <c:f>Sheet1!$A$4</c:f>
              <c:strCache>
                <c:ptCount val="1"/>
                <c:pt idx="0">
                  <c:v>Neither agree nor disagree</c:v>
                </c:pt>
              </c:strCache>
            </c:strRef>
          </c:tx>
          <c:spPr>
            <a:solidFill>
              <a:sysClr val="window" lastClr="FFFFFF">
                <a:lumMod val="75000"/>
              </a:sysClr>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Column16</c:v>
                </c:pt>
                <c:pt idx="14">
                  <c:v>Column17</c:v>
                </c:pt>
                <c:pt idx="15">
                  <c:v>Column172</c:v>
                </c:pt>
                <c:pt idx="16">
                  <c:v>Column18</c:v>
                </c:pt>
                <c:pt idx="17">
                  <c:v>Column19</c:v>
                </c:pt>
              </c:strCache>
            </c:strRef>
          </c:cat>
          <c:val>
            <c:numRef>
              <c:f>Sheet1!$B$4:$S$4</c:f>
              <c:numCache>
                <c:formatCode>0</c:formatCode>
                <c:ptCount val="18"/>
                <c:pt idx="0" formatCode="General">
                  <c:v>11</c:v>
                </c:pt>
                <c:pt idx="1">
                  <c:v>10</c:v>
                </c:pt>
                <c:pt idx="2">
                  <c:v>4</c:v>
                </c:pt>
                <c:pt idx="4">
                  <c:v>5</c:v>
                </c:pt>
                <c:pt idx="5">
                  <c:v>3</c:v>
                </c:pt>
                <c:pt idx="7">
                  <c:v>3</c:v>
                </c:pt>
                <c:pt idx="8">
                  <c:v>6</c:v>
                </c:pt>
                <c:pt idx="9">
                  <c:v>4</c:v>
                </c:pt>
                <c:pt idx="10">
                  <c:v>3</c:v>
                </c:pt>
                <c:pt idx="11">
                  <c:v>2</c:v>
                </c:pt>
                <c:pt idx="13">
                  <c:v>4</c:v>
                </c:pt>
                <c:pt idx="14">
                  <c:v>3</c:v>
                </c:pt>
                <c:pt idx="16">
                  <c:v>3</c:v>
                </c:pt>
                <c:pt idx="17">
                  <c:v>4</c:v>
                </c:pt>
              </c:numCache>
            </c:numRef>
          </c:val>
          <c:extLst>
            <c:ext xmlns:c16="http://schemas.microsoft.com/office/drawing/2014/chart" uri="{C3380CC4-5D6E-409C-BE32-E72D297353CC}">
              <c16:uniqueId val="{00000003-EBA7-4C5F-98B8-B60E5F85D0C2}"/>
            </c:ext>
          </c:extLst>
        </c:ser>
        <c:ser>
          <c:idx val="3"/>
          <c:order val="3"/>
          <c:tx>
            <c:strRef>
              <c:f>Sheet1!$A$5</c:f>
              <c:strCache>
                <c:ptCount val="1"/>
                <c:pt idx="0">
                  <c:v>Disagree somewhat</c:v>
                </c:pt>
              </c:strCache>
            </c:strRef>
          </c:tx>
          <c:spPr>
            <a:solidFill>
              <a:schemeClr val="accent4"/>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lumMod val="50000"/>
                      </a:schemeClr>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Column16</c:v>
                </c:pt>
                <c:pt idx="14">
                  <c:v>Column17</c:v>
                </c:pt>
                <c:pt idx="15">
                  <c:v>Column172</c:v>
                </c:pt>
                <c:pt idx="16">
                  <c:v>Column18</c:v>
                </c:pt>
                <c:pt idx="17">
                  <c:v>Column19</c:v>
                </c:pt>
              </c:strCache>
            </c:strRef>
          </c:cat>
          <c:val>
            <c:numRef>
              <c:f>Sheet1!$B$5:$S$5</c:f>
              <c:numCache>
                <c:formatCode>0</c:formatCode>
                <c:ptCount val="18"/>
                <c:pt idx="0" formatCode="General">
                  <c:v>2</c:v>
                </c:pt>
                <c:pt idx="1">
                  <c:v>0</c:v>
                </c:pt>
                <c:pt idx="2">
                  <c:v>1</c:v>
                </c:pt>
                <c:pt idx="4">
                  <c:v>1</c:v>
                </c:pt>
                <c:pt idx="5">
                  <c:v>0</c:v>
                </c:pt>
                <c:pt idx="7">
                  <c:v>3</c:v>
                </c:pt>
                <c:pt idx="8">
                  <c:v>0</c:v>
                </c:pt>
                <c:pt idx="9">
                  <c:v>0</c:v>
                </c:pt>
                <c:pt idx="10">
                  <c:v>0</c:v>
                </c:pt>
                <c:pt idx="11">
                  <c:v>0</c:v>
                </c:pt>
                <c:pt idx="13">
                  <c:v>0</c:v>
                </c:pt>
                <c:pt idx="14">
                  <c:v>1</c:v>
                </c:pt>
                <c:pt idx="16">
                  <c:v>0</c:v>
                </c:pt>
                <c:pt idx="17">
                  <c:v>1</c:v>
                </c:pt>
              </c:numCache>
            </c:numRef>
          </c:val>
          <c:extLst>
            <c:ext xmlns:c16="http://schemas.microsoft.com/office/drawing/2014/chart" uri="{C3380CC4-5D6E-409C-BE32-E72D297353CC}">
              <c16:uniqueId val="{00000004-EBA7-4C5F-98B8-B60E5F85D0C2}"/>
            </c:ext>
          </c:extLst>
        </c:ser>
        <c:ser>
          <c:idx val="4"/>
          <c:order val="4"/>
          <c:tx>
            <c:strRef>
              <c:f>Sheet1!$A$6</c:f>
              <c:strCache>
                <c:ptCount val="1"/>
                <c:pt idx="0">
                  <c:v>Somewhat strongly</c:v>
                </c:pt>
              </c:strCache>
            </c:strRef>
          </c:tx>
          <c:spPr>
            <a:solidFill>
              <a:schemeClr val="accent5"/>
            </a:solidFill>
            <a:ln w="12700">
              <a:solidFill>
                <a:schemeClr val="bg1"/>
              </a:solidFill>
            </a:ln>
            <a:effectLst/>
          </c:spPr>
          <c:invertIfNegative val="0"/>
          <c:dLbls>
            <c:dLbl>
              <c:idx val="21"/>
              <c:layout>
                <c:manualLayout>
                  <c:x val="-8.422749514835258E-3"/>
                  <c:y val="-3.52832956545445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B0-4D9D-A8E7-D59BF97F9F82}"/>
                </c:ext>
              </c:extLst>
            </c:dLbl>
            <c:spPr>
              <a:noFill/>
              <a:ln>
                <a:noFill/>
              </a:ln>
              <a:effectLst/>
            </c:spPr>
            <c:txPr>
              <a:bodyPr rot="0" spcFirstLastPara="1" vertOverflow="ellipsis" vert="horz" wrap="square" anchor="ctr" anchorCtr="0"/>
              <a:lstStyle/>
              <a:p>
                <a:pPr algn="ctr">
                  <a:defRPr lang="en-IE" sz="1100" b="1" i="0" u="none" strike="noStrike" kern="1200" baseline="0">
                    <a:solidFill>
                      <a:schemeClr val="bg1">
                        <a:lumMod val="65000"/>
                      </a:schemeClr>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Column16</c:v>
                </c:pt>
                <c:pt idx="14">
                  <c:v>Column17</c:v>
                </c:pt>
                <c:pt idx="15">
                  <c:v>Column172</c:v>
                </c:pt>
                <c:pt idx="16">
                  <c:v>Column18</c:v>
                </c:pt>
                <c:pt idx="17">
                  <c:v>Column19</c:v>
                </c:pt>
              </c:strCache>
            </c:strRef>
          </c:cat>
          <c:val>
            <c:numRef>
              <c:f>Sheet1!$B$6:$S$6</c:f>
              <c:numCache>
                <c:formatCode>0</c:formatCode>
                <c:ptCount val="18"/>
                <c:pt idx="0" formatCode="General">
                  <c:v>0</c:v>
                </c:pt>
                <c:pt idx="1">
                  <c:v>1</c:v>
                </c:pt>
                <c:pt idx="2">
                  <c:v>0</c:v>
                </c:pt>
                <c:pt idx="4">
                  <c:v>0</c:v>
                </c:pt>
                <c:pt idx="5">
                  <c:v>0</c:v>
                </c:pt>
                <c:pt idx="7">
                  <c:v>0</c:v>
                </c:pt>
                <c:pt idx="8">
                  <c:v>1</c:v>
                </c:pt>
                <c:pt idx="9">
                  <c:v>0</c:v>
                </c:pt>
                <c:pt idx="10">
                  <c:v>1</c:v>
                </c:pt>
                <c:pt idx="11">
                  <c:v>0</c:v>
                </c:pt>
                <c:pt idx="13">
                  <c:v>0</c:v>
                </c:pt>
                <c:pt idx="14">
                  <c:v>1</c:v>
                </c:pt>
                <c:pt idx="16">
                  <c:v>0</c:v>
                </c:pt>
                <c:pt idx="17">
                  <c:v>1</c:v>
                </c:pt>
              </c:numCache>
            </c:numRef>
          </c:val>
          <c:extLst>
            <c:ext xmlns:c16="http://schemas.microsoft.com/office/drawing/2014/chart" uri="{C3380CC4-5D6E-409C-BE32-E72D297353CC}">
              <c16:uniqueId val="{00000005-EBA7-4C5F-98B8-B60E5F85D0C2}"/>
            </c:ext>
          </c:extLst>
        </c:ser>
        <c:dLbls>
          <c:showLegendKey val="0"/>
          <c:showVal val="0"/>
          <c:showCatName val="0"/>
          <c:showSerName val="0"/>
          <c:showPercent val="0"/>
          <c:showBubbleSize val="0"/>
        </c:dLbls>
        <c:gapWidth val="3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5201971704756416"/>
          <c:h val="0.92324093816631125"/>
        </c:manualLayout>
      </c:layout>
      <c:barChart>
        <c:barDir val="col"/>
        <c:grouping val="percentStacked"/>
        <c:varyColors val="0"/>
        <c:ser>
          <c:idx val="0"/>
          <c:order val="0"/>
          <c:tx>
            <c:strRef>
              <c:f>Sheet1!$A$2</c:f>
              <c:strCache>
                <c:ptCount val="1"/>
                <c:pt idx="0">
                  <c:v>Much Better</c:v>
                </c:pt>
              </c:strCache>
            </c:strRef>
          </c:tx>
          <c:spPr>
            <a:solidFill>
              <a:srgbClr val="AEC411">
                <a:lumMod val="75000"/>
              </a:srgbClr>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Sheet1!$B$1:$Z$1</c:f>
              <c:strCache>
                <c:ptCount val="25"/>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pt idx="18">
                  <c:v>Column23</c:v>
                </c:pt>
                <c:pt idx="19">
                  <c:v>Column24</c:v>
                </c:pt>
                <c:pt idx="20">
                  <c:v>Column25</c:v>
                </c:pt>
                <c:pt idx="21">
                  <c:v>Column26</c:v>
                </c:pt>
                <c:pt idx="22">
                  <c:v>Column27</c:v>
                </c:pt>
                <c:pt idx="23">
                  <c:v>Column28</c:v>
                </c:pt>
                <c:pt idx="24">
                  <c:v>Column29</c:v>
                </c:pt>
              </c:strCache>
            </c:strRef>
          </c:cat>
          <c:val>
            <c:numRef>
              <c:f>Sheet1!$B$2:$Z$2</c:f>
              <c:numCache>
                <c:formatCode>0</c:formatCode>
                <c:ptCount val="25"/>
                <c:pt idx="0" formatCode="General">
                  <c:v>7</c:v>
                </c:pt>
                <c:pt idx="1">
                  <c:v>5</c:v>
                </c:pt>
                <c:pt idx="2">
                  <c:v>5</c:v>
                </c:pt>
                <c:pt idx="4">
                  <c:v>7</c:v>
                </c:pt>
                <c:pt idx="5">
                  <c:v>4</c:v>
                </c:pt>
                <c:pt idx="7">
                  <c:v>8</c:v>
                </c:pt>
                <c:pt idx="8">
                  <c:v>8</c:v>
                </c:pt>
                <c:pt idx="9">
                  <c:v>6</c:v>
                </c:pt>
                <c:pt idx="10">
                  <c:v>4</c:v>
                </c:pt>
                <c:pt idx="11">
                  <c:v>2</c:v>
                </c:pt>
                <c:pt idx="13">
                  <c:v>3</c:v>
                </c:pt>
                <c:pt idx="14">
                  <c:v>6</c:v>
                </c:pt>
                <c:pt idx="16">
                  <c:v>5</c:v>
                </c:pt>
                <c:pt idx="17">
                  <c:v>6</c:v>
                </c:pt>
                <c:pt idx="19">
                  <c:v>3</c:v>
                </c:pt>
                <c:pt idx="20">
                  <c:v>8</c:v>
                </c:pt>
                <c:pt idx="21">
                  <c:v>8</c:v>
                </c:pt>
                <c:pt idx="22">
                  <c:v>8</c:v>
                </c:pt>
                <c:pt idx="23">
                  <c:v>4</c:v>
                </c:pt>
                <c:pt idx="24">
                  <c:v>4</c:v>
                </c:pt>
              </c:numCache>
            </c:numRef>
          </c:val>
          <c:extLst>
            <c:ext xmlns:c16="http://schemas.microsoft.com/office/drawing/2014/chart" uri="{C3380CC4-5D6E-409C-BE32-E72D297353CC}">
              <c16:uniqueId val="{00000001-EBA7-4C5F-98B8-B60E5F85D0C2}"/>
            </c:ext>
          </c:extLst>
        </c:ser>
        <c:ser>
          <c:idx val="1"/>
          <c:order val="1"/>
          <c:tx>
            <c:strRef>
              <c:f>Sheet1!$A$3</c:f>
              <c:strCache>
                <c:ptCount val="1"/>
                <c:pt idx="0">
                  <c:v>Somewhat Better</c:v>
                </c:pt>
              </c:strCache>
            </c:strRef>
          </c:tx>
          <c:spPr>
            <a:solidFill>
              <a:srgbClr val="AEC411"/>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Sheet1!$B$1:$Z$1</c:f>
              <c:strCache>
                <c:ptCount val="25"/>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pt idx="18">
                  <c:v>Column23</c:v>
                </c:pt>
                <c:pt idx="19">
                  <c:v>Column24</c:v>
                </c:pt>
                <c:pt idx="20">
                  <c:v>Column25</c:v>
                </c:pt>
                <c:pt idx="21">
                  <c:v>Column26</c:v>
                </c:pt>
                <c:pt idx="22">
                  <c:v>Column27</c:v>
                </c:pt>
                <c:pt idx="23">
                  <c:v>Column28</c:v>
                </c:pt>
                <c:pt idx="24">
                  <c:v>Column29</c:v>
                </c:pt>
              </c:strCache>
            </c:strRef>
          </c:cat>
          <c:val>
            <c:numRef>
              <c:f>Sheet1!$B$3:$Z$3</c:f>
              <c:numCache>
                <c:formatCode>0</c:formatCode>
                <c:ptCount val="25"/>
                <c:pt idx="0" formatCode="General">
                  <c:v>11</c:v>
                </c:pt>
                <c:pt idx="1">
                  <c:v>9</c:v>
                </c:pt>
                <c:pt idx="2">
                  <c:v>10</c:v>
                </c:pt>
                <c:pt idx="4">
                  <c:v>12</c:v>
                </c:pt>
                <c:pt idx="5">
                  <c:v>9</c:v>
                </c:pt>
                <c:pt idx="7">
                  <c:v>12</c:v>
                </c:pt>
                <c:pt idx="8">
                  <c:v>10</c:v>
                </c:pt>
                <c:pt idx="9">
                  <c:v>14</c:v>
                </c:pt>
                <c:pt idx="10">
                  <c:v>8</c:v>
                </c:pt>
                <c:pt idx="11">
                  <c:v>5</c:v>
                </c:pt>
                <c:pt idx="13">
                  <c:v>8</c:v>
                </c:pt>
                <c:pt idx="14">
                  <c:v>10</c:v>
                </c:pt>
                <c:pt idx="16">
                  <c:v>10</c:v>
                </c:pt>
                <c:pt idx="17">
                  <c:v>10</c:v>
                </c:pt>
                <c:pt idx="19">
                  <c:v>10</c:v>
                </c:pt>
                <c:pt idx="20">
                  <c:v>9</c:v>
                </c:pt>
                <c:pt idx="21">
                  <c:v>14</c:v>
                </c:pt>
                <c:pt idx="22">
                  <c:v>14</c:v>
                </c:pt>
                <c:pt idx="23">
                  <c:v>11</c:v>
                </c:pt>
                <c:pt idx="24">
                  <c:v>5</c:v>
                </c:pt>
              </c:numCache>
            </c:numRef>
          </c:val>
          <c:extLst>
            <c:ext xmlns:c16="http://schemas.microsoft.com/office/drawing/2014/chart" uri="{C3380CC4-5D6E-409C-BE32-E72D297353CC}">
              <c16:uniqueId val="{00000002-EBA7-4C5F-98B8-B60E5F85D0C2}"/>
            </c:ext>
          </c:extLst>
        </c:ser>
        <c:ser>
          <c:idx val="2"/>
          <c:order val="2"/>
          <c:tx>
            <c:strRef>
              <c:f>Sheet1!$A$4</c:f>
              <c:strCache>
                <c:ptCount val="1"/>
                <c:pt idx="0">
                  <c:v>About the same as before the start of the &lt;u&gt;ongoing Covid-19 pandemic&lt;/u&gt;</c:v>
                </c:pt>
              </c:strCache>
            </c:strRef>
          </c:tx>
          <c:spPr>
            <a:solidFill>
              <a:srgbClr val="BFBFBF"/>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Sheet1!$B$1:$Z$1</c:f>
              <c:strCache>
                <c:ptCount val="25"/>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pt idx="18">
                  <c:v>Column23</c:v>
                </c:pt>
                <c:pt idx="19">
                  <c:v>Column24</c:v>
                </c:pt>
                <c:pt idx="20">
                  <c:v>Column25</c:v>
                </c:pt>
                <c:pt idx="21">
                  <c:v>Column26</c:v>
                </c:pt>
                <c:pt idx="22">
                  <c:v>Column27</c:v>
                </c:pt>
                <c:pt idx="23">
                  <c:v>Column28</c:v>
                </c:pt>
                <c:pt idx="24">
                  <c:v>Column29</c:v>
                </c:pt>
              </c:strCache>
            </c:strRef>
          </c:cat>
          <c:val>
            <c:numRef>
              <c:f>Sheet1!$B$4:$Z$4</c:f>
              <c:numCache>
                <c:formatCode>0</c:formatCode>
                <c:ptCount val="25"/>
                <c:pt idx="0" formatCode="General">
                  <c:v>60</c:v>
                </c:pt>
                <c:pt idx="1">
                  <c:v>61</c:v>
                </c:pt>
                <c:pt idx="2">
                  <c:v>62</c:v>
                </c:pt>
                <c:pt idx="4">
                  <c:v>57</c:v>
                </c:pt>
                <c:pt idx="5">
                  <c:v>65</c:v>
                </c:pt>
                <c:pt idx="7">
                  <c:v>46</c:v>
                </c:pt>
                <c:pt idx="8">
                  <c:v>56</c:v>
                </c:pt>
                <c:pt idx="9">
                  <c:v>59</c:v>
                </c:pt>
                <c:pt idx="10">
                  <c:v>68</c:v>
                </c:pt>
                <c:pt idx="11">
                  <c:v>77</c:v>
                </c:pt>
                <c:pt idx="13">
                  <c:v>67</c:v>
                </c:pt>
                <c:pt idx="14">
                  <c:v>60</c:v>
                </c:pt>
                <c:pt idx="16">
                  <c:v>63</c:v>
                </c:pt>
                <c:pt idx="17">
                  <c:v>61</c:v>
                </c:pt>
                <c:pt idx="19">
                  <c:v>61</c:v>
                </c:pt>
                <c:pt idx="20">
                  <c:v>54</c:v>
                </c:pt>
                <c:pt idx="21">
                  <c:v>57</c:v>
                </c:pt>
                <c:pt idx="22">
                  <c:v>56</c:v>
                </c:pt>
                <c:pt idx="23">
                  <c:v>67</c:v>
                </c:pt>
                <c:pt idx="24">
                  <c:v>72</c:v>
                </c:pt>
              </c:numCache>
            </c:numRef>
          </c:val>
          <c:extLst>
            <c:ext xmlns:c16="http://schemas.microsoft.com/office/drawing/2014/chart" uri="{C3380CC4-5D6E-409C-BE32-E72D297353CC}">
              <c16:uniqueId val="{00000003-EBA7-4C5F-98B8-B60E5F85D0C2}"/>
            </c:ext>
          </c:extLst>
        </c:ser>
        <c:ser>
          <c:idx val="3"/>
          <c:order val="3"/>
          <c:tx>
            <c:strRef>
              <c:f>Sheet1!$A$5</c:f>
              <c:strCache>
                <c:ptCount val="1"/>
                <c:pt idx="0">
                  <c:v>Somewhat Worse</c:v>
                </c:pt>
              </c:strCache>
            </c:strRef>
          </c:tx>
          <c:spPr>
            <a:solidFill>
              <a:schemeClr val="accent4"/>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Sheet1!$B$1:$Z$1</c:f>
              <c:strCache>
                <c:ptCount val="25"/>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pt idx="18">
                  <c:v>Column23</c:v>
                </c:pt>
                <c:pt idx="19">
                  <c:v>Column24</c:v>
                </c:pt>
                <c:pt idx="20">
                  <c:v>Column25</c:v>
                </c:pt>
                <c:pt idx="21">
                  <c:v>Column26</c:v>
                </c:pt>
                <c:pt idx="22">
                  <c:v>Column27</c:v>
                </c:pt>
                <c:pt idx="23">
                  <c:v>Column28</c:v>
                </c:pt>
                <c:pt idx="24">
                  <c:v>Column29</c:v>
                </c:pt>
              </c:strCache>
            </c:strRef>
          </c:cat>
          <c:val>
            <c:numRef>
              <c:f>Sheet1!$B$5:$Z$5</c:f>
              <c:numCache>
                <c:formatCode>0</c:formatCode>
                <c:ptCount val="25"/>
                <c:pt idx="0" formatCode="General">
                  <c:v>18</c:v>
                </c:pt>
                <c:pt idx="1">
                  <c:v>20</c:v>
                </c:pt>
                <c:pt idx="2">
                  <c:v>18</c:v>
                </c:pt>
                <c:pt idx="4">
                  <c:v>18</c:v>
                </c:pt>
                <c:pt idx="5">
                  <c:v>18</c:v>
                </c:pt>
                <c:pt idx="7">
                  <c:v>26</c:v>
                </c:pt>
                <c:pt idx="8">
                  <c:v>22</c:v>
                </c:pt>
                <c:pt idx="9">
                  <c:v>18</c:v>
                </c:pt>
                <c:pt idx="10">
                  <c:v>16</c:v>
                </c:pt>
                <c:pt idx="11">
                  <c:v>12</c:v>
                </c:pt>
                <c:pt idx="13">
                  <c:v>21</c:v>
                </c:pt>
                <c:pt idx="14">
                  <c:v>17</c:v>
                </c:pt>
                <c:pt idx="16">
                  <c:v>20</c:v>
                </c:pt>
                <c:pt idx="17">
                  <c:v>15</c:v>
                </c:pt>
                <c:pt idx="19">
                  <c:v>21</c:v>
                </c:pt>
                <c:pt idx="20">
                  <c:v>26</c:v>
                </c:pt>
                <c:pt idx="21">
                  <c:v>15</c:v>
                </c:pt>
                <c:pt idx="22">
                  <c:v>19</c:v>
                </c:pt>
                <c:pt idx="23">
                  <c:v>14</c:v>
                </c:pt>
                <c:pt idx="24">
                  <c:v>14</c:v>
                </c:pt>
              </c:numCache>
            </c:numRef>
          </c:val>
          <c:extLst>
            <c:ext xmlns:c16="http://schemas.microsoft.com/office/drawing/2014/chart" uri="{C3380CC4-5D6E-409C-BE32-E72D297353CC}">
              <c16:uniqueId val="{00000004-EBA7-4C5F-98B8-B60E5F85D0C2}"/>
            </c:ext>
          </c:extLst>
        </c:ser>
        <c:ser>
          <c:idx val="4"/>
          <c:order val="4"/>
          <c:tx>
            <c:strRef>
              <c:f>Sheet1!$A$6</c:f>
              <c:strCache>
                <c:ptCount val="1"/>
                <c:pt idx="0">
                  <c:v>Much Worse</c:v>
                </c:pt>
              </c:strCache>
            </c:strRef>
          </c:tx>
          <c:spPr>
            <a:solidFill>
              <a:schemeClr val="accent5"/>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Sheet1!$B$1:$Z$1</c:f>
              <c:strCache>
                <c:ptCount val="25"/>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pt idx="18">
                  <c:v>Column23</c:v>
                </c:pt>
                <c:pt idx="19">
                  <c:v>Column24</c:v>
                </c:pt>
                <c:pt idx="20">
                  <c:v>Column25</c:v>
                </c:pt>
                <c:pt idx="21">
                  <c:v>Column26</c:v>
                </c:pt>
                <c:pt idx="22">
                  <c:v>Column27</c:v>
                </c:pt>
                <c:pt idx="23">
                  <c:v>Column28</c:v>
                </c:pt>
                <c:pt idx="24">
                  <c:v>Column29</c:v>
                </c:pt>
              </c:strCache>
            </c:strRef>
          </c:cat>
          <c:val>
            <c:numRef>
              <c:f>Sheet1!$B$6:$Z$6</c:f>
              <c:numCache>
                <c:formatCode>0</c:formatCode>
                <c:ptCount val="25"/>
                <c:pt idx="0" formatCode="General">
                  <c:v>4</c:v>
                </c:pt>
                <c:pt idx="1">
                  <c:v>5</c:v>
                </c:pt>
                <c:pt idx="2">
                  <c:v>4</c:v>
                </c:pt>
                <c:pt idx="4">
                  <c:v>6</c:v>
                </c:pt>
                <c:pt idx="5">
                  <c:v>4</c:v>
                </c:pt>
                <c:pt idx="7">
                  <c:v>9</c:v>
                </c:pt>
                <c:pt idx="8">
                  <c:v>5</c:v>
                </c:pt>
                <c:pt idx="9">
                  <c:v>4</c:v>
                </c:pt>
                <c:pt idx="10">
                  <c:v>3</c:v>
                </c:pt>
                <c:pt idx="11">
                  <c:v>4</c:v>
                </c:pt>
                <c:pt idx="13">
                  <c:v>1</c:v>
                </c:pt>
                <c:pt idx="14">
                  <c:v>6</c:v>
                </c:pt>
                <c:pt idx="16">
                  <c:v>3</c:v>
                </c:pt>
                <c:pt idx="17">
                  <c:v>8</c:v>
                </c:pt>
                <c:pt idx="19">
                  <c:v>5</c:v>
                </c:pt>
                <c:pt idx="20">
                  <c:v>3</c:v>
                </c:pt>
                <c:pt idx="21">
                  <c:v>7</c:v>
                </c:pt>
                <c:pt idx="22">
                  <c:v>2</c:v>
                </c:pt>
                <c:pt idx="23">
                  <c:v>4</c:v>
                </c:pt>
                <c:pt idx="24">
                  <c:v>5</c:v>
                </c:pt>
              </c:numCache>
            </c:numRef>
          </c:val>
          <c:extLst>
            <c:ext xmlns:c16="http://schemas.microsoft.com/office/drawing/2014/chart" uri="{C3380CC4-5D6E-409C-BE32-E72D297353CC}">
              <c16:uniqueId val="{00000005-EBA7-4C5F-98B8-B60E5F85D0C2}"/>
            </c:ext>
          </c:extLst>
        </c:ser>
        <c:dLbls>
          <c:showLegendKey val="0"/>
          <c:showVal val="0"/>
          <c:showCatName val="0"/>
          <c:showSerName val="0"/>
          <c:showPercent val="0"/>
          <c:showBubbleSize val="0"/>
        </c:dLbls>
        <c:gapWidth val="3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5201971704756416"/>
          <c:h val="0.92324093816631125"/>
        </c:manualLayout>
      </c:layout>
      <c:barChart>
        <c:barDir val="col"/>
        <c:grouping val="percentStacked"/>
        <c:varyColors val="0"/>
        <c:ser>
          <c:idx val="0"/>
          <c:order val="0"/>
          <c:tx>
            <c:strRef>
              <c:f>Sheet1!$A$2</c:f>
              <c:strCache>
                <c:ptCount val="1"/>
                <c:pt idx="0">
                  <c:v>Much Better</c:v>
                </c:pt>
              </c:strCache>
            </c:strRef>
          </c:tx>
          <c:spPr>
            <a:solidFill>
              <a:srgbClr val="AEC411">
                <a:lumMod val="75000"/>
              </a:srgbClr>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Sheet1!$B$2:$S$2</c:f>
              <c:numCache>
                <c:formatCode>0</c:formatCode>
                <c:ptCount val="18"/>
                <c:pt idx="0" formatCode="General">
                  <c:v>6</c:v>
                </c:pt>
                <c:pt idx="1">
                  <c:v>4</c:v>
                </c:pt>
                <c:pt idx="2">
                  <c:v>5</c:v>
                </c:pt>
                <c:pt idx="4">
                  <c:v>7</c:v>
                </c:pt>
                <c:pt idx="5">
                  <c:v>3</c:v>
                </c:pt>
                <c:pt idx="7">
                  <c:v>8</c:v>
                </c:pt>
                <c:pt idx="8">
                  <c:v>6</c:v>
                </c:pt>
                <c:pt idx="9">
                  <c:v>5</c:v>
                </c:pt>
                <c:pt idx="10">
                  <c:v>3</c:v>
                </c:pt>
                <c:pt idx="11">
                  <c:v>2</c:v>
                </c:pt>
                <c:pt idx="13">
                  <c:v>4</c:v>
                </c:pt>
                <c:pt idx="14">
                  <c:v>5</c:v>
                </c:pt>
                <c:pt idx="16">
                  <c:v>5</c:v>
                </c:pt>
                <c:pt idx="17">
                  <c:v>4</c:v>
                </c:pt>
              </c:numCache>
            </c:numRef>
          </c:val>
          <c:extLst>
            <c:ext xmlns:c16="http://schemas.microsoft.com/office/drawing/2014/chart" uri="{C3380CC4-5D6E-409C-BE32-E72D297353CC}">
              <c16:uniqueId val="{00000001-EBA7-4C5F-98B8-B60E5F85D0C2}"/>
            </c:ext>
          </c:extLst>
        </c:ser>
        <c:ser>
          <c:idx val="1"/>
          <c:order val="1"/>
          <c:tx>
            <c:strRef>
              <c:f>Sheet1!$A$3</c:f>
              <c:strCache>
                <c:ptCount val="1"/>
                <c:pt idx="0">
                  <c:v>Somewhat Better</c:v>
                </c:pt>
              </c:strCache>
            </c:strRef>
          </c:tx>
          <c:spPr>
            <a:solidFill>
              <a:srgbClr val="AEC411"/>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Sheet1!$B$3:$S$3</c:f>
              <c:numCache>
                <c:formatCode>0</c:formatCode>
                <c:ptCount val="18"/>
                <c:pt idx="0" formatCode="General">
                  <c:v>12</c:v>
                </c:pt>
                <c:pt idx="1">
                  <c:v>9</c:v>
                </c:pt>
                <c:pt idx="2">
                  <c:v>9</c:v>
                </c:pt>
                <c:pt idx="4">
                  <c:v>12</c:v>
                </c:pt>
                <c:pt idx="5">
                  <c:v>7</c:v>
                </c:pt>
                <c:pt idx="7">
                  <c:v>9</c:v>
                </c:pt>
                <c:pt idx="8">
                  <c:v>10</c:v>
                </c:pt>
                <c:pt idx="9">
                  <c:v>12</c:v>
                </c:pt>
                <c:pt idx="10">
                  <c:v>6</c:v>
                </c:pt>
                <c:pt idx="11">
                  <c:v>5</c:v>
                </c:pt>
                <c:pt idx="13">
                  <c:v>8</c:v>
                </c:pt>
                <c:pt idx="14">
                  <c:v>9</c:v>
                </c:pt>
                <c:pt idx="16">
                  <c:v>10</c:v>
                </c:pt>
                <c:pt idx="17">
                  <c:v>7</c:v>
                </c:pt>
              </c:numCache>
            </c:numRef>
          </c:val>
          <c:extLst>
            <c:ext xmlns:c16="http://schemas.microsoft.com/office/drawing/2014/chart" uri="{C3380CC4-5D6E-409C-BE32-E72D297353CC}">
              <c16:uniqueId val="{00000002-EBA7-4C5F-98B8-B60E5F85D0C2}"/>
            </c:ext>
          </c:extLst>
        </c:ser>
        <c:ser>
          <c:idx val="2"/>
          <c:order val="2"/>
          <c:tx>
            <c:strRef>
              <c:f>Sheet1!$A$4</c:f>
              <c:strCache>
                <c:ptCount val="1"/>
                <c:pt idx="0">
                  <c:v>About the same as before the start of the ongoing Covid-19 pandemic</c:v>
                </c:pt>
              </c:strCache>
            </c:strRef>
          </c:tx>
          <c:spPr>
            <a:solidFill>
              <a:sysClr val="window" lastClr="FFFFFF">
                <a:lumMod val="75000"/>
              </a:sysClr>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Sheet1!$B$4:$S$4</c:f>
              <c:numCache>
                <c:formatCode>0</c:formatCode>
                <c:ptCount val="18"/>
                <c:pt idx="0" formatCode="General">
                  <c:v>74</c:v>
                </c:pt>
                <c:pt idx="1">
                  <c:v>79</c:v>
                </c:pt>
                <c:pt idx="2">
                  <c:v>77</c:v>
                </c:pt>
                <c:pt idx="4">
                  <c:v>74</c:v>
                </c:pt>
                <c:pt idx="5">
                  <c:v>79</c:v>
                </c:pt>
                <c:pt idx="7">
                  <c:v>75</c:v>
                </c:pt>
                <c:pt idx="8">
                  <c:v>73</c:v>
                </c:pt>
                <c:pt idx="9">
                  <c:v>73</c:v>
                </c:pt>
                <c:pt idx="10">
                  <c:v>80</c:v>
                </c:pt>
                <c:pt idx="11">
                  <c:v>86</c:v>
                </c:pt>
                <c:pt idx="13">
                  <c:v>81</c:v>
                </c:pt>
                <c:pt idx="14">
                  <c:v>76</c:v>
                </c:pt>
                <c:pt idx="16">
                  <c:v>77</c:v>
                </c:pt>
                <c:pt idx="17">
                  <c:v>77</c:v>
                </c:pt>
              </c:numCache>
            </c:numRef>
          </c:val>
          <c:extLst>
            <c:ext xmlns:c16="http://schemas.microsoft.com/office/drawing/2014/chart" uri="{C3380CC4-5D6E-409C-BE32-E72D297353CC}">
              <c16:uniqueId val="{00000003-EBA7-4C5F-98B8-B60E5F85D0C2}"/>
            </c:ext>
          </c:extLst>
        </c:ser>
        <c:ser>
          <c:idx val="3"/>
          <c:order val="3"/>
          <c:tx>
            <c:strRef>
              <c:f>Sheet1!$A$5</c:f>
              <c:strCache>
                <c:ptCount val="1"/>
                <c:pt idx="0">
                  <c:v>Somewhat Worse</c:v>
                </c:pt>
              </c:strCache>
            </c:strRef>
          </c:tx>
          <c:spPr>
            <a:solidFill>
              <a:schemeClr val="accent4"/>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Sheet1!$B$5:$S$5</c:f>
              <c:numCache>
                <c:formatCode>0</c:formatCode>
                <c:ptCount val="18"/>
                <c:pt idx="0" formatCode="General">
                  <c:v>7</c:v>
                </c:pt>
                <c:pt idx="1">
                  <c:v>7</c:v>
                </c:pt>
                <c:pt idx="2">
                  <c:v>8</c:v>
                </c:pt>
                <c:pt idx="4">
                  <c:v>5</c:v>
                </c:pt>
                <c:pt idx="5">
                  <c:v>10</c:v>
                </c:pt>
                <c:pt idx="7">
                  <c:v>7</c:v>
                </c:pt>
                <c:pt idx="8">
                  <c:v>10</c:v>
                </c:pt>
                <c:pt idx="9">
                  <c:v>9</c:v>
                </c:pt>
                <c:pt idx="10">
                  <c:v>9</c:v>
                </c:pt>
                <c:pt idx="11">
                  <c:v>6</c:v>
                </c:pt>
                <c:pt idx="13">
                  <c:v>7</c:v>
                </c:pt>
                <c:pt idx="14">
                  <c:v>9</c:v>
                </c:pt>
                <c:pt idx="16">
                  <c:v>7</c:v>
                </c:pt>
                <c:pt idx="17">
                  <c:v>10</c:v>
                </c:pt>
              </c:numCache>
            </c:numRef>
          </c:val>
          <c:extLst>
            <c:ext xmlns:c16="http://schemas.microsoft.com/office/drawing/2014/chart" uri="{C3380CC4-5D6E-409C-BE32-E72D297353CC}">
              <c16:uniqueId val="{00000004-EBA7-4C5F-98B8-B60E5F85D0C2}"/>
            </c:ext>
          </c:extLst>
        </c:ser>
        <c:ser>
          <c:idx val="4"/>
          <c:order val="4"/>
          <c:tx>
            <c:strRef>
              <c:f>Sheet1!$A$6</c:f>
              <c:strCache>
                <c:ptCount val="1"/>
                <c:pt idx="0">
                  <c:v>Much Worse</c:v>
                </c:pt>
              </c:strCache>
            </c:strRef>
          </c:tx>
          <c:spPr>
            <a:solidFill>
              <a:schemeClr val="accent5"/>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Sheet1!$B$6:$S$6</c:f>
              <c:numCache>
                <c:formatCode>0</c:formatCode>
                <c:ptCount val="18"/>
                <c:pt idx="0" formatCode="General">
                  <c:v>1</c:v>
                </c:pt>
                <c:pt idx="1">
                  <c:v>1</c:v>
                </c:pt>
                <c:pt idx="2">
                  <c:v>1</c:v>
                </c:pt>
                <c:pt idx="4">
                  <c:v>1</c:v>
                </c:pt>
                <c:pt idx="5">
                  <c:v>1</c:v>
                </c:pt>
                <c:pt idx="7">
                  <c:v>1</c:v>
                </c:pt>
                <c:pt idx="8">
                  <c:v>1</c:v>
                </c:pt>
                <c:pt idx="9">
                  <c:v>1</c:v>
                </c:pt>
                <c:pt idx="10">
                  <c:v>2</c:v>
                </c:pt>
                <c:pt idx="11">
                  <c:v>1</c:v>
                </c:pt>
                <c:pt idx="13">
                  <c:v>0</c:v>
                </c:pt>
                <c:pt idx="14">
                  <c:v>2</c:v>
                </c:pt>
                <c:pt idx="16">
                  <c:v>1</c:v>
                </c:pt>
                <c:pt idx="17">
                  <c:v>2</c:v>
                </c:pt>
              </c:numCache>
            </c:numRef>
          </c:val>
          <c:extLst>
            <c:ext xmlns:c16="http://schemas.microsoft.com/office/drawing/2014/chart" uri="{C3380CC4-5D6E-409C-BE32-E72D297353CC}">
              <c16:uniqueId val="{00000005-EBA7-4C5F-98B8-B60E5F85D0C2}"/>
            </c:ext>
          </c:extLst>
        </c:ser>
        <c:dLbls>
          <c:showLegendKey val="0"/>
          <c:showVal val="0"/>
          <c:showCatName val="0"/>
          <c:showSerName val="0"/>
          <c:showPercent val="0"/>
          <c:showBubbleSize val="0"/>
        </c:dLbls>
        <c:gapWidth val="3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52281901337562E-2"/>
          <c:y val="2.9850626320998552E-2"/>
          <c:w val="0.95201971704756416"/>
          <c:h val="0.92324093816631125"/>
        </c:manualLayout>
      </c:layout>
      <c:barChart>
        <c:barDir val="col"/>
        <c:grouping val="percentStacked"/>
        <c:varyColors val="0"/>
        <c:ser>
          <c:idx val="0"/>
          <c:order val="0"/>
          <c:tx>
            <c:strRef>
              <c:f>Sheet1!$A$2</c:f>
              <c:strCache>
                <c:ptCount val="1"/>
                <c:pt idx="0">
                  <c:v>Much Better</c:v>
                </c:pt>
              </c:strCache>
            </c:strRef>
          </c:tx>
          <c:spPr>
            <a:solidFill>
              <a:srgbClr val="AEC411">
                <a:lumMod val="75000"/>
              </a:srgbClr>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Sheet1!$B$2:$S$2</c:f>
              <c:numCache>
                <c:formatCode>0</c:formatCode>
                <c:ptCount val="18"/>
                <c:pt idx="0" formatCode="General">
                  <c:v>5</c:v>
                </c:pt>
                <c:pt idx="1">
                  <c:v>4</c:v>
                </c:pt>
                <c:pt idx="2">
                  <c:v>4</c:v>
                </c:pt>
                <c:pt idx="4">
                  <c:v>7</c:v>
                </c:pt>
                <c:pt idx="5">
                  <c:v>3</c:v>
                </c:pt>
                <c:pt idx="7">
                  <c:v>5</c:v>
                </c:pt>
                <c:pt idx="8">
                  <c:v>8</c:v>
                </c:pt>
                <c:pt idx="9">
                  <c:v>5</c:v>
                </c:pt>
                <c:pt idx="10">
                  <c:v>3</c:v>
                </c:pt>
                <c:pt idx="11">
                  <c:v>2</c:v>
                </c:pt>
                <c:pt idx="13">
                  <c:v>3</c:v>
                </c:pt>
                <c:pt idx="14">
                  <c:v>5</c:v>
                </c:pt>
                <c:pt idx="16">
                  <c:v>5</c:v>
                </c:pt>
                <c:pt idx="17">
                  <c:v>4</c:v>
                </c:pt>
              </c:numCache>
            </c:numRef>
          </c:val>
          <c:extLst>
            <c:ext xmlns:c16="http://schemas.microsoft.com/office/drawing/2014/chart" uri="{C3380CC4-5D6E-409C-BE32-E72D297353CC}">
              <c16:uniqueId val="{00000001-EBA7-4C5F-98B8-B60E5F85D0C2}"/>
            </c:ext>
          </c:extLst>
        </c:ser>
        <c:ser>
          <c:idx val="1"/>
          <c:order val="1"/>
          <c:tx>
            <c:strRef>
              <c:f>Sheet1!$A$3</c:f>
              <c:strCache>
                <c:ptCount val="1"/>
                <c:pt idx="0">
                  <c:v>Somewhat Better</c:v>
                </c:pt>
              </c:strCache>
            </c:strRef>
          </c:tx>
          <c:spPr>
            <a:solidFill>
              <a:srgbClr val="AEC411"/>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Sheet1!$B$3:$S$3</c:f>
              <c:numCache>
                <c:formatCode>0</c:formatCode>
                <c:ptCount val="18"/>
                <c:pt idx="0" formatCode="General">
                  <c:v>12</c:v>
                </c:pt>
                <c:pt idx="1">
                  <c:v>9</c:v>
                </c:pt>
                <c:pt idx="2">
                  <c:v>10</c:v>
                </c:pt>
                <c:pt idx="4">
                  <c:v>14</c:v>
                </c:pt>
                <c:pt idx="5">
                  <c:v>9</c:v>
                </c:pt>
                <c:pt idx="7">
                  <c:v>14</c:v>
                </c:pt>
                <c:pt idx="8">
                  <c:v>11</c:v>
                </c:pt>
                <c:pt idx="9">
                  <c:v>13</c:v>
                </c:pt>
                <c:pt idx="10">
                  <c:v>6</c:v>
                </c:pt>
                <c:pt idx="11">
                  <c:v>8</c:v>
                </c:pt>
                <c:pt idx="13">
                  <c:v>10</c:v>
                </c:pt>
                <c:pt idx="14">
                  <c:v>10</c:v>
                </c:pt>
                <c:pt idx="16">
                  <c:v>11</c:v>
                </c:pt>
                <c:pt idx="17">
                  <c:v>9</c:v>
                </c:pt>
              </c:numCache>
            </c:numRef>
          </c:val>
          <c:extLst>
            <c:ext xmlns:c16="http://schemas.microsoft.com/office/drawing/2014/chart" uri="{C3380CC4-5D6E-409C-BE32-E72D297353CC}">
              <c16:uniqueId val="{00000002-EBA7-4C5F-98B8-B60E5F85D0C2}"/>
            </c:ext>
          </c:extLst>
        </c:ser>
        <c:ser>
          <c:idx val="2"/>
          <c:order val="2"/>
          <c:tx>
            <c:strRef>
              <c:f>Sheet1!$A$4</c:f>
              <c:strCache>
                <c:ptCount val="1"/>
                <c:pt idx="0">
                  <c:v>About the same as before the start of the ongoing Covid-19 pandemic</c:v>
                </c:pt>
              </c:strCache>
            </c:strRef>
          </c:tx>
          <c:spPr>
            <a:solidFill>
              <a:sysClr val="window" lastClr="FFFFFF">
                <a:lumMod val="75000"/>
              </a:sysClr>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Sheet1!$B$4:$S$4</c:f>
              <c:numCache>
                <c:formatCode>0</c:formatCode>
                <c:ptCount val="18"/>
                <c:pt idx="0" formatCode="General">
                  <c:v>72</c:v>
                </c:pt>
                <c:pt idx="1">
                  <c:v>71</c:v>
                </c:pt>
                <c:pt idx="2">
                  <c:v>72</c:v>
                </c:pt>
                <c:pt idx="4">
                  <c:v>63</c:v>
                </c:pt>
                <c:pt idx="5">
                  <c:v>75</c:v>
                </c:pt>
                <c:pt idx="7">
                  <c:v>63</c:v>
                </c:pt>
                <c:pt idx="8">
                  <c:v>67</c:v>
                </c:pt>
                <c:pt idx="9">
                  <c:v>67</c:v>
                </c:pt>
                <c:pt idx="10">
                  <c:v>77</c:v>
                </c:pt>
                <c:pt idx="11">
                  <c:v>85</c:v>
                </c:pt>
                <c:pt idx="13">
                  <c:v>76</c:v>
                </c:pt>
                <c:pt idx="14">
                  <c:v>70</c:v>
                </c:pt>
                <c:pt idx="16">
                  <c:v>72</c:v>
                </c:pt>
                <c:pt idx="17">
                  <c:v>70</c:v>
                </c:pt>
              </c:numCache>
            </c:numRef>
          </c:val>
          <c:extLst>
            <c:ext xmlns:c16="http://schemas.microsoft.com/office/drawing/2014/chart" uri="{C3380CC4-5D6E-409C-BE32-E72D297353CC}">
              <c16:uniqueId val="{00000003-EBA7-4C5F-98B8-B60E5F85D0C2}"/>
            </c:ext>
          </c:extLst>
        </c:ser>
        <c:ser>
          <c:idx val="3"/>
          <c:order val="3"/>
          <c:tx>
            <c:strRef>
              <c:f>Sheet1!$A$5</c:f>
              <c:strCache>
                <c:ptCount val="1"/>
                <c:pt idx="0">
                  <c:v>Somewhat Worse</c:v>
                </c:pt>
              </c:strCache>
            </c:strRef>
          </c:tx>
          <c:spPr>
            <a:solidFill>
              <a:schemeClr val="accent4"/>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Sheet1!$B$5:$S$5</c:f>
              <c:numCache>
                <c:formatCode>0</c:formatCode>
                <c:ptCount val="18"/>
                <c:pt idx="0" formatCode="General">
                  <c:v>9</c:v>
                </c:pt>
                <c:pt idx="1">
                  <c:v>13</c:v>
                </c:pt>
                <c:pt idx="2">
                  <c:v>12</c:v>
                </c:pt>
                <c:pt idx="4">
                  <c:v>13</c:v>
                </c:pt>
                <c:pt idx="5">
                  <c:v>12</c:v>
                </c:pt>
                <c:pt idx="7">
                  <c:v>17</c:v>
                </c:pt>
                <c:pt idx="8">
                  <c:v>13</c:v>
                </c:pt>
                <c:pt idx="9">
                  <c:v>14</c:v>
                </c:pt>
                <c:pt idx="10">
                  <c:v>11</c:v>
                </c:pt>
                <c:pt idx="11">
                  <c:v>6</c:v>
                </c:pt>
                <c:pt idx="13">
                  <c:v>11</c:v>
                </c:pt>
                <c:pt idx="14">
                  <c:v>12</c:v>
                </c:pt>
                <c:pt idx="16">
                  <c:v>11</c:v>
                </c:pt>
                <c:pt idx="17">
                  <c:v>14</c:v>
                </c:pt>
              </c:numCache>
            </c:numRef>
          </c:val>
          <c:extLst>
            <c:ext xmlns:c16="http://schemas.microsoft.com/office/drawing/2014/chart" uri="{C3380CC4-5D6E-409C-BE32-E72D297353CC}">
              <c16:uniqueId val="{00000004-EBA7-4C5F-98B8-B60E5F85D0C2}"/>
            </c:ext>
          </c:extLst>
        </c:ser>
        <c:ser>
          <c:idx val="4"/>
          <c:order val="4"/>
          <c:tx>
            <c:strRef>
              <c:f>Sheet1!$A$6</c:f>
              <c:strCache>
                <c:ptCount val="1"/>
                <c:pt idx="0">
                  <c:v>Much Worse</c:v>
                </c:pt>
              </c:strCache>
            </c:strRef>
          </c:tx>
          <c:spPr>
            <a:solidFill>
              <a:schemeClr val="accent5"/>
            </a:solidFill>
            <a:ln w="12700">
              <a:solidFill>
                <a:schemeClr val="bg1"/>
              </a:solidFill>
            </a:ln>
            <a:effectLst/>
          </c:spPr>
          <c:invertIfNegative val="0"/>
          <c:dLbls>
            <c:spPr>
              <a:noFill/>
              <a:ln>
                <a:noFill/>
              </a:ln>
              <a:effectLst/>
            </c:spPr>
            <c:txPr>
              <a:bodyPr rot="0" spcFirstLastPara="1" vertOverflow="ellipsis" vert="horz" wrap="square" anchor="ctr" anchorCtr="0"/>
              <a:lstStyle/>
              <a:p>
                <a:pPr algn="ctr">
                  <a:defRPr lang="en-IE" sz="11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Sheet1!$B$1:$S$1</c:f>
              <c:strCache>
                <c:ptCount val="18"/>
                <c:pt idx="0">
                  <c:v>Column110</c:v>
                </c:pt>
                <c:pt idx="1">
                  <c:v>Column15</c:v>
                </c:pt>
                <c:pt idx="2">
                  <c:v>Column152</c:v>
                </c:pt>
                <c:pt idx="3">
                  <c:v>Column2</c:v>
                </c:pt>
                <c:pt idx="4">
                  <c:v>Column6</c:v>
                </c:pt>
                <c:pt idx="5">
                  <c:v>Column7</c:v>
                </c:pt>
                <c:pt idx="6">
                  <c:v>Column8</c:v>
                </c:pt>
                <c:pt idx="7">
                  <c:v>Column9</c:v>
                </c:pt>
                <c:pt idx="8">
                  <c:v>Column10</c:v>
                </c:pt>
                <c:pt idx="9">
                  <c:v>Column11</c:v>
                </c:pt>
                <c:pt idx="10">
                  <c:v>Column12</c:v>
                </c:pt>
                <c:pt idx="11">
                  <c:v>Column13</c:v>
                </c:pt>
                <c:pt idx="12">
                  <c:v>Column14</c:v>
                </c:pt>
                <c:pt idx="13">
                  <c:v>Column18</c:v>
                </c:pt>
                <c:pt idx="14">
                  <c:v>Column19</c:v>
                </c:pt>
                <c:pt idx="15">
                  <c:v>Column20</c:v>
                </c:pt>
                <c:pt idx="16">
                  <c:v>Column21</c:v>
                </c:pt>
                <c:pt idx="17">
                  <c:v>Column22</c:v>
                </c:pt>
              </c:strCache>
            </c:strRef>
          </c:cat>
          <c:val>
            <c:numRef>
              <c:f>Sheet1!$B$6:$S$6</c:f>
              <c:numCache>
                <c:formatCode>0</c:formatCode>
                <c:ptCount val="18"/>
                <c:pt idx="0" formatCode="General">
                  <c:v>2</c:v>
                </c:pt>
                <c:pt idx="1">
                  <c:v>2</c:v>
                </c:pt>
                <c:pt idx="2">
                  <c:v>2</c:v>
                </c:pt>
                <c:pt idx="4">
                  <c:v>2</c:v>
                </c:pt>
                <c:pt idx="5">
                  <c:v>1</c:v>
                </c:pt>
                <c:pt idx="7">
                  <c:v>1</c:v>
                </c:pt>
                <c:pt idx="8">
                  <c:v>2</c:v>
                </c:pt>
                <c:pt idx="9">
                  <c:v>2</c:v>
                </c:pt>
                <c:pt idx="10">
                  <c:v>2</c:v>
                </c:pt>
                <c:pt idx="11">
                  <c:v>1</c:v>
                </c:pt>
                <c:pt idx="13">
                  <c:v>0</c:v>
                </c:pt>
                <c:pt idx="14">
                  <c:v>2</c:v>
                </c:pt>
                <c:pt idx="16">
                  <c:v>1</c:v>
                </c:pt>
                <c:pt idx="17">
                  <c:v>2</c:v>
                </c:pt>
              </c:numCache>
            </c:numRef>
          </c:val>
          <c:extLst>
            <c:ext xmlns:c16="http://schemas.microsoft.com/office/drawing/2014/chart" uri="{C3380CC4-5D6E-409C-BE32-E72D297353CC}">
              <c16:uniqueId val="{00000005-EBA7-4C5F-98B8-B60E5F85D0C2}"/>
            </c:ext>
          </c:extLst>
        </c:ser>
        <c:dLbls>
          <c:showLegendKey val="0"/>
          <c:showVal val="0"/>
          <c:showCatName val="0"/>
          <c:showSerName val="0"/>
          <c:showPercent val="0"/>
          <c:showBubbleSize val="0"/>
        </c:dLbls>
        <c:gapWidth val="3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57281228594043E-2"/>
          <c:y val="6.7382745337794814E-2"/>
          <c:w val="0.76255964225346096"/>
          <c:h val="0.74306021202104955"/>
        </c:manualLayout>
      </c:layout>
      <c:barChart>
        <c:barDir val="col"/>
        <c:grouping val="clustered"/>
        <c:varyColors val="0"/>
        <c:ser>
          <c:idx val="0"/>
          <c:order val="0"/>
          <c:spPr>
            <a:solidFill>
              <a:schemeClr val="accent1"/>
            </a:solidFill>
          </c:spPr>
          <c:invertIfNegative val="0"/>
          <c:dLbls>
            <c:dLbl>
              <c:idx val="0"/>
              <c:layout>
                <c:manualLayout>
                  <c:x val="4.5274509405066948E-3"/>
                  <c:y val="-6.412138325051005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39820936118771488"/>
                      <c:h val="0.1127611627256199"/>
                    </c:manualLayout>
                  </c15:layout>
                </c:ext>
                <c:ext xmlns:c16="http://schemas.microsoft.com/office/drawing/2014/chart" uri="{C3380CC4-5D6E-409C-BE32-E72D297353CC}">
                  <c16:uniqueId val="{00000000-C24C-4FBE-81FE-D4C125774156}"/>
                </c:ext>
              </c:extLst>
            </c:dLbl>
            <c:numFmt formatCode="0%" sourceLinked="0"/>
            <c:spPr>
              <a:noFill/>
              <a:ln>
                <a:noFill/>
              </a:ln>
              <a:effectLst/>
            </c:spPr>
            <c:txPr>
              <a:bodyPr/>
              <a:lstStyle/>
              <a:p>
                <a:pPr>
                  <a:defRPr sz="1200" b="1">
                    <a:solidFill>
                      <a:schemeClr val="bg1">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Apr-20</c:v>
                </c:pt>
              </c:strCache>
            </c:strRef>
          </c:cat>
          <c:val>
            <c:numRef>
              <c:f>Sheet1!$B$2:$B$2</c:f>
              <c:numCache>
                <c:formatCode>0.00</c:formatCode>
                <c:ptCount val="1"/>
                <c:pt idx="0">
                  <c:v>0.61</c:v>
                </c:pt>
              </c:numCache>
            </c:numRef>
          </c:val>
          <c:extLst>
            <c:ext xmlns:c16="http://schemas.microsoft.com/office/drawing/2014/chart" uri="{C3380CC4-5D6E-409C-BE32-E72D297353CC}">
              <c16:uniqueId val="{00000001-C24C-4FBE-81FE-D4C125774156}"/>
            </c:ext>
          </c:extLst>
        </c:ser>
        <c:dLbls>
          <c:showLegendKey val="0"/>
          <c:showVal val="0"/>
          <c:showCatName val="0"/>
          <c:showSerName val="0"/>
          <c:showPercent val="0"/>
          <c:showBubbleSize val="0"/>
        </c:dLbls>
        <c:gapWidth val="91"/>
        <c:overlap val="46"/>
        <c:axId val="675511408"/>
        <c:axId val="675512584"/>
      </c:barChart>
      <c:catAx>
        <c:axId val="675511408"/>
        <c:scaling>
          <c:orientation val="minMax"/>
        </c:scaling>
        <c:delete val="0"/>
        <c:axPos val="b"/>
        <c:numFmt formatCode="General" sourceLinked="0"/>
        <c:majorTickMark val="out"/>
        <c:minorTickMark val="none"/>
        <c:tickLblPos val="nextTo"/>
        <c:spPr>
          <a:ln>
            <a:noFill/>
          </a:ln>
        </c:spPr>
        <c:txPr>
          <a:bodyPr/>
          <a:lstStyle/>
          <a:p>
            <a:pPr>
              <a:defRPr sz="1200" b="1" i="1">
                <a:solidFill>
                  <a:schemeClr val="bg1">
                    <a:lumMod val="50000"/>
                  </a:schemeClr>
                </a:solidFill>
              </a:defRPr>
            </a:pPr>
            <a:endParaRPr lang="en-US"/>
          </a:p>
        </c:txPr>
        <c:crossAx val="675512584"/>
        <c:crosses val="autoZero"/>
        <c:auto val="1"/>
        <c:lblAlgn val="ctr"/>
        <c:lblOffset val="100"/>
        <c:noMultiLvlLbl val="0"/>
      </c:catAx>
      <c:valAx>
        <c:axId val="675512584"/>
        <c:scaling>
          <c:orientation val="minMax"/>
          <c:max val="1"/>
        </c:scaling>
        <c:delete val="1"/>
        <c:axPos val="l"/>
        <c:numFmt formatCode="0.00" sourceLinked="1"/>
        <c:majorTickMark val="out"/>
        <c:minorTickMark val="none"/>
        <c:tickLblPos val="nextTo"/>
        <c:crossAx val="67551140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5DCBC848-94C8-43FC-9297-AAD392BE4888}"/>
              </a:ext>
            </a:extLst>
          </p:cNvPr>
          <p:cNvSpPr>
            <a:spLocks noGrp="1"/>
          </p:cNvSpPr>
          <p:nvPr>
            <p:ph type="hdr" sz="quarter"/>
          </p:nvPr>
        </p:nvSpPr>
        <p:spPr>
          <a:xfrm>
            <a:off x="3" y="0"/>
            <a:ext cx="2972548" cy="498166"/>
          </a:xfrm>
          <a:prstGeom prst="rect">
            <a:avLst/>
          </a:prstGeom>
        </p:spPr>
        <p:txBody>
          <a:bodyPr vert="horz" lIns="91260" tIns="45630" rIns="91260" bIns="45630" rtlCol="0"/>
          <a:lstStyle>
            <a:lvl1pPr algn="l">
              <a:defRPr sz="1200"/>
            </a:lvl1pPr>
          </a:lstStyle>
          <a:p>
            <a:endParaRPr lang="pt-BR"/>
          </a:p>
        </p:txBody>
      </p:sp>
      <p:sp>
        <p:nvSpPr>
          <p:cNvPr id="4" name="Espaço Reservado para Rodapé 3">
            <a:extLst>
              <a:ext uri="{FF2B5EF4-FFF2-40B4-BE49-F238E27FC236}">
                <a16:creationId xmlns:a16="http://schemas.microsoft.com/office/drawing/2014/main" id="{9ED9DEFD-E164-454F-84E0-588DFE99C888}"/>
              </a:ext>
            </a:extLst>
          </p:cNvPr>
          <p:cNvSpPr>
            <a:spLocks noGrp="1"/>
          </p:cNvSpPr>
          <p:nvPr>
            <p:ph type="ftr" sz="quarter" idx="2"/>
          </p:nvPr>
        </p:nvSpPr>
        <p:spPr>
          <a:xfrm>
            <a:off x="3" y="9447529"/>
            <a:ext cx="2972548" cy="498166"/>
          </a:xfrm>
          <a:prstGeom prst="rect">
            <a:avLst/>
          </a:prstGeom>
        </p:spPr>
        <p:txBody>
          <a:bodyPr vert="horz" lIns="91260" tIns="45630" rIns="91260" bIns="4563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F98DEDF3-6C29-4D5E-9E40-AA0FF6340904}"/>
              </a:ext>
            </a:extLst>
          </p:cNvPr>
          <p:cNvSpPr>
            <a:spLocks noGrp="1"/>
          </p:cNvSpPr>
          <p:nvPr>
            <p:ph type="sldNum" sz="quarter" idx="3"/>
          </p:nvPr>
        </p:nvSpPr>
        <p:spPr>
          <a:xfrm>
            <a:off x="3883856" y="9447529"/>
            <a:ext cx="2972548" cy="498166"/>
          </a:xfrm>
          <a:prstGeom prst="rect">
            <a:avLst/>
          </a:prstGeom>
        </p:spPr>
        <p:txBody>
          <a:bodyPr vert="horz" lIns="91260" tIns="45630" rIns="91260" bIns="45630" rtlCol="0" anchor="b"/>
          <a:lstStyle>
            <a:lvl1pPr algn="r">
              <a:defRPr sz="1200"/>
            </a:lvl1pPr>
          </a:lstStyle>
          <a:p>
            <a:fld id="{994F0E22-3A62-4515-8272-F67BB80F8F05}" type="slidenum">
              <a:rPr lang="pt-BR" smtClean="0"/>
              <a:pPr/>
              <a:t>‹#›</a:t>
            </a:fld>
            <a:endParaRPr lang="pt-BR"/>
          </a:p>
        </p:txBody>
      </p:sp>
    </p:spTree>
    <p:extLst>
      <p:ext uri="{BB962C8B-B14F-4D97-AF65-F5344CB8AC3E}">
        <p14:creationId xmlns:p14="http://schemas.microsoft.com/office/powerpoint/2010/main" val="96129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DDC1E0-15BC-854E-9521-3204C923CEF3}"/>
              </a:ext>
            </a:extLst>
          </p:cNvPr>
          <p:cNvSpPr>
            <a:spLocks noGrp="1"/>
          </p:cNvSpPr>
          <p:nvPr>
            <p:ph type="hdr" sz="quarter"/>
          </p:nvPr>
        </p:nvSpPr>
        <p:spPr>
          <a:xfrm>
            <a:off x="3" y="0"/>
            <a:ext cx="2972548" cy="498166"/>
          </a:xfrm>
          <a:prstGeom prst="rect">
            <a:avLst/>
          </a:prstGeom>
        </p:spPr>
        <p:txBody>
          <a:bodyPr vert="horz" lIns="91260" tIns="45630" rIns="91260" bIns="45630" rtlCol="0"/>
          <a:lstStyle>
            <a:lvl1pPr algn="l" eaLnBrk="1" fontAlgn="auto" hangingPunct="1">
              <a:spcBef>
                <a:spcPts val="0"/>
              </a:spcBef>
              <a:spcAft>
                <a:spcPts val="0"/>
              </a:spcAft>
              <a:defRPr sz="1200">
                <a:latin typeface="+mn-lt"/>
              </a:defRPr>
            </a:lvl1pPr>
          </a:lstStyle>
          <a:p>
            <a:pPr>
              <a:defRPr/>
            </a:pPr>
            <a:endParaRPr lang="en-IE"/>
          </a:p>
        </p:txBody>
      </p:sp>
      <p:sp>
        <p:nvSpPr>
          <p:cNvPr id="3" name="Date Placeholder 2">
            <a:extLst>
              <a:ext uri="{FF2B5EF4-FFF2-40B4-BE49-F238E27FC236}">
                <a16:creationId xmlns:a16="http://schemas.microsoft.com/office/drawing/2014/main" id="{32A084FE-BF43-2741-8DD6-9DCDBCB11BC7}"/>
              </a:ext>
            </a:extLst>
          </p:cNvPr>
          <p:cNvSpPr>
            <a:spLocks noGrp="1"/>
          </p:cNvSpPr>
          <p:nvPr>
            <p:ph type="dt" idx="1"/>
          </p:nvPr>
        </p:nvSpPr>
        <p:spPr>
          <a:xfrm>
            <a:off x="3883856" y="0"/>
            <a:ext cx="2972548" cy="498166"/>
          </a:xfrm>
          <a:prstGeom prst="rect">
            <a:avLst/>
          </a:prstGeom>
        </p:spPr>
        <p:txBody>
          <a:bodyPr vert="horz" lIns="91260" tIns="45630" rIns="91260" bIns="45630" rtlCol="0"/>
          <a:lstStyle>
            <a:lvl1pPr algn="r" eaLnBrk="1" fontAlgn="auto" hangingPunct="1">
              <a:spcBef>
                <a:spcPts val="0"/>
              </a:spcBef>
              <a:spcAft>
                <a:spcPts val="0"/>
              </a:spcAft>
              <a:defRPr sz="1200" smtClean="0">
                <a:latin typeface="+mn-lt"/>
              </a:defRPr>
            </a:lvl1pPr>
          </a:lstStyle>
          <a:p>
            <a:pPr>
              <a:defRPr/>
            </a:pPr>
            <a:fld id="{069ADCC6-7B24-ED45-AABF-EA16B9145985}" type="datetimeFigureOut">
              <a:rPr lang="en-IE"/>
              <a:pPr>
                <a:defRPr/>
              </a:pPr>
              <a:t>30/04/2021</a:t>
            </a:fld>
            <a:endParaRPr lang="en-IE"/>
          </a:p>
        </p:txBody>
      </p:sp>
      <p:sp>
        <p:nvSpPr>
          <p:cNvPr id="4" name="Slide Image Placeholder 3">
            <a:extLst>
              <a:ext uri="{FF2B5EF4-FFF2-40B4-BE49-F238E27FC236}">
                <a16:creationId xmlns:a16="http://schemas.microsoft.com/office/drawing/2014/main" id="{A5179586-A09B-5948-944C-82E9E9F8D94C}"/>
              </a:ext>
            </a:extLst>
          </p:cNvPr>
          <p:cNvSpPr>
            <a:spLocks noGrp="1" noRot="1" noChangeAspect="1"/>
          </p:cNvSpPr>
          <p:nvPr>
            <p:ph type="sldImg" idx="2"/>
          </p:nvPr>
        </p:nvSpPr>
        <p:spPr>
          <a:xfrm>
            <a:off x="1004888" y="1243013"/>
            <a:ext cx="4848225" cy="3357562"/>
          </a:xfrm>
          <a:prstGeom prst="rect">
            <a:avLst/>
          </a:prstGeom>
          <a:noFill/>
          <a:ln w="12700">
            <a:solidFill>
              <a:prstClr val="black"/>
            </a:solidFill>
          </a:ln>
        </p:spPr>
        <p:txBody>
          <a:bodyPr vert="horz" lIns="91260" tIns="45630" rIns="91260" bIns="45630" rtlCol="0" anchor="ctr"/>
          <a:lstStyle/>
          <a:p>
            <a:pPr lvl="0"/>
            <a:endParaRPr lang="en-IE" noProof="0"/>
          </a:p>
        </p:txBody>
      </p:sp>
      <p:sp>
        <p:nvSpPr>
          <p:cNvPr id="5" name="Notes Placeholder 4">
            <a:extLst>
              <a:ext uri="{FF2B5EF4-FFF2-40B4-BE49-F238E27FC236}">
                <a16:creationId xmlns:a16="http://schemas.microsoft.com/office/drawing/2014/main" id="{D532087E-0E75-DF4C-9A70-8A6EA993AE2D}"/>
              </a:ext>
            </a:extLst>
          </p:cNvPr>
          <p:cNvSpPr>
            <a:spLocks noGrp="1"/>
          </p:cNvSpPr>
          <p:nvPr>
            <p:ph type="body" sz="quarter" idx="3"/>
          </p:nvPr>
        </p:nvSpPr>
        <p:spPr>
          <a:xfrm>
            <a:off x="685489" y="4786233"/>
            <a:ext cx="5487041" cy="3916445"/>
          </a:xfrm>
          <a:prstGeom prst="rect">
            <a:avLst/>
          </a:prstGeom>
        </p:spPr>
        <p:txBody>
          <a:bodyPr vert="horz" lIns="91260" tIns="45630" rIns="91260" bIns="4563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a:extLst>
              <a:ext uri="{FF2B5EF4-FFF2-40B4-BE49-F238E27FC236}">
                <a16:creationId xmlns:a16="http://schemas.microsoft.com/office/drawing/2014/main" id="{D630F28D-E19A-0143-8588-7CBB0DF3383C}"/>
              </a:ext>
            </a:extLst>
          </p:cNvPr>
          <p:cNvSpPr>
            <a:spLocks noGrp="1"/>
          </p:cNvSpPr>
          <p:nvPr>
            <p:ph type="ftr" sz="quarter" idx="4"/>
          </p:nvPr>
        </p:nvSpPr>
        <p:spPr>
          <a:xfrm>
            <a:off x="3" y="9447529"/>
            <a:ext cx="2972548" cy="498166"/>
          </a:xfrm>
          <a:prstGeom prst="rect">
            <a:avLst/>
          </a:prstGeom>
        </p:spPr>
        <p:txBody>
          <a:bodyPr vert="horz" lIns="91260" tIns="45630" rIns="91260" bIns="45630" rtlCol="0" anchor="b"/>
          <a:lstStyle>
            <a:lvl1pPr algn="l" eaLnBrk="1" fontAlgn="auto" hangingPunct="1">
              <a:spcBef>
                <a:spcPts val="0"/>
              </a:spcBef>
              <a:spcAft>
                <a:spcPts val="0"/>
              </a:spcAft>
              <a:defRPr sz="1200">
                <a:latin typeface="+mn-lt"/>
              </a:defRPr>
            </a:lvl1pPr>
          </a:lstStyle>
          <a:p>
            <a:pPr>
              <a:defRPr/>
            </a:pPr>
            <a:endParaRPr lang="en-IE"/>
          </a:p>
        </p:txBody>
      </p:sp>
      <p:sp>
        <p:nvSpPr>
          <p:cNvPr id="7" name="Slide Number Placeholder 6">
            <a:extLst>
              <a:ext uri="{FF2B5EF4-FFF2-40B4-BE49-F238E27FC236}">
                <a16:creationId xmlns:a16="http://schemas.microsoft.com/office/drawing/2014/main" id="{B06F1EEC-6F29-FE4C-8F22-3DF4BDD4DFC7}"/>
              </a:ext>
            </a:extLst>
          </p:cNvPr>
          <p:cNvSpPr>
            <a:spLocks noGrp="1"/>
          </p:cNvSpPr>
          <p:nvPr>
            <p:ph type="sldNum" sz="quarter" idx="5"/>
          </p:nvPr>
        </p:nvSpPr>
        <p:spPr>
          <a:xfrm>
            <a:off x="3883856" y="9447529"/>
            <a:ext cx="2972548" cy="498166"/>
          </a:xfrm>
          <a:prstGeom prst="rect">
            <a:avLst/>
          </a:prstGeom>
        </p:spPr>
        <p:txBody>
          <a:bodyPr vert="horz" lIns="91260" tIns="45630" rIns="91260" bIns="45630" rtlCol="0" anchor="b"/>
          <a:lstStyle>
            <a:lvl1pPr algn="r" eaLnBrk="1" fontAlgn="auto" hangingPunct="1">
              <a:spcBef>
                <a:spcPts val="0"/>
              </a:spcBef>
              <a:spcAft>
                <a:spcPts val="0"/>
              </a:spcAft>
              <a:defRPr sz="1200" smtClean="0">
                <a:latin typeface="+mn-lt"/>
              </a:defRPr>
            </a:lvl1pPr>
          </a:lstStyle>
          <a:p>
            <a:pPr>
              <a:defRPr/>
            </a:pPr>
            <a:fld id="{F553A74E-C5C1-DF42-BCD6-4D981EFAD523}" type="slidenum">
              <a:rPr lang="en-IE"/>
              <a:pPr>
                <a:defRPr/>
              </a:pPr>
              <a:t>‹#›</a:t>
            </a:fld>
            <a:endParaRPr lang="en-IE"/>
          </a:p>
        </p:txBody>
      </p:sp>
    </p:spTree>
    <p:extLst>
      <p:ext uri="{BB962C8B-B14F-4D97-AF65-F5344CB8AC3E}">
        <p14:creationId xmlns:p14="http://schemas.microsoft.com/office/powerpoint/2010/main" val="3719593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53A74E-C5C1-DF42-BCD6-4D981EFAD523}" type="slidenum">
              <a:rPr lang="en-IE" smtClean="0"/>
              <a:pPr>
                <a:defRPr/>
              </a:pPr>
              <a:t>1</a:t>
            </a:fld>
            <a:endParaRPr lang="en-IE"/>
          </a:p>
        </p:txBody>
      </p:sp>
    </p:spTree>
    <p:extLst>
      <p:ext uri="{BB962C8B-B14F-4D97-AF65-F5344CB8AC3E}">
        <p14:creationId xmlns:p14="http://schemas.microsoft.com/office/powerpoint/2010/main" val="338674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Sabrina</a:t>
            </a:r>
            <a:r>
              <a:rPr lang="pt-BR"/>
              <a:t>: OK, aplicado</a:t>
            </a:r>
            <a:endParaRPr lang="en-US"/>
          </a:p>
        </p:txBody>
      </p:sp>
      <p:sp>
        <p:nvSpPr>
          <p:cNvPr id="4" name="Slide Number Placeholder 3"/>
          <p:cNvSpPr>
            <a:spLocks noGrp="1"/>
          </p:cNvSpPr>
          <p:nvPr>
            <p:ph type="sldNum" sz="quarter" idx="10"/>
          </p:nvPr>
        </p:nvSpPr>
        <p:spPr/>
        <p:txBody>
          <a:bodyPr/>
          <a:lstStyle/>
          <a:p>
            <a:pPr defTabSz="906902">
              <a:defRPr/>
            </a:pPr>
            <a:fld id="{F553A74E-C5C1-DF42-BCD6-4D981EFAD523}" type="slidenum">
              <a:rPr lang="en-IE">
                <a:solidFill>
                  <a:prstClr val="black"/>
                </a:solidFill>
                <a:latin typeface="Calibri" panose="020F0502020204030204"/>
              </a:rPr>
              <a:pPr defTabSz="906902">
                <a:defRPr/>
              </a:pPr>
              <a:t>2</a:t>
            </a:fld>
            <a:endParaRPr lang="en-IE">
              <a:solidFill>
                <a:prstClr val="black"/>
              </a:solidFill>
              <a:latin typeface="Calibri" panose="020F0502020204030204"/>
            </a:endParaRPr>
          </a:p>
        </p:txBody>
      </p:sp>
    </p:spTree>
    <p:extLst>
      <p:ext uri="{BB962C8B-B14F-4D97-AF65-F5344CB8AC3E}">
        <p14:creationId xmlns:p14="http://schemas.microsoft.com/office/powerpoint/2010/main" val="152298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a:defRPr/>
            </a:pPr>
            <a:fld id="{F553A74E-C5C1-DF42-BCD6-4D981EFAD523}" type="slidenum">
              <a:rPr lang="en-IE" smtClean="0"/>
              <a:pPr>
                <a:defRPr/>
              </a:pPr>
              <a:t>4</a:t>
            </a:fld>
            <a:endParaRPr lang="en-IE"/>
          </a:p>
        </p:txBody>
      </p:sp>
    </p:spTree>
    <p:extLst>
      <p:ext uri="{BB962C8B-B14F-4D97-AF65-F5344CB8AC3E}">
        <p14:creationId xmlns:p14="http://schemas.microsoft.com/office/powerpoint/2010/main" val="87489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F553A74E-C5C1-DF42-BCD6-4D981EFAD523}" type="slidenum">
              <a:rPr lang="en-IE" smtClean="0"/>
              <a:pPr>
                <a:defRPr/>
              </a:pPr>
              <a:t>6</a:t>
            </a:fld>
            <a:endParaRPr lang="en-IE"/>
          </a:p>
        </p:txBody>
      </p:sp>
    </p:spTree>
    <p:extLst>
      <p:ext uri="{BB962C8B-B14F-4D97-AF65-F5344CB8AC3E}">
        <p14:creationId xmlns:p14="http://schemas.microsoft.com/office/powerpoint/2010/main" val="177037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F553A74E-C5C1-DF42-BCD6-4D981EFAD523}" type="slidenum">
              <a:rPr lang="en-IE" smtClean="0"/>
              <a:pPr>
                <a:defRPr/>
              </a:pPr>
              <a:t>23</a:t>
            </a:fld>
            <a:endParaRPr lang="en-IE"/>
          </a:p>
        </p:txBody>
      </p:sp>
    </p:spTree>
    <p:extLst>
      <p:ext uri="{BB962C8B-B14F-4D97-AF65-F5344CB8AC3E}">
        <p14:creationId xmlns:p14="http://schemas.microsoft.com/office/powerpoint/2010/main" val="123225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a:defRPr/>
            </a:pPr>
            <a:fld id="{F553A74E-C5C1-DF42-BCD6-4D981EFAD523}" type="slidenum">
              <a:rPr lang="en-IE" smtClean="0"/>
              <a:pPr>
                <a:defRPr/>
              </a:pPr>
              <a:t>25</a:t>
            </a:fld>
            <a:endParaRPr lang="en-IE"/>
          </a:p>
        </p:txBody>
      </p:sp>
    </p:spTree>
    <p:extLst>
      <p:ext uri="{BB962C8B-B14F-4D97-AF65-F5344CB8AC3E}">
        <p14:creationId xmlns:p14="http://schemas.microsoft.com/office/powerpoint/2010/main" val="202897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94023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546" y="188640"/>
            <a:ext cx="9624483" cy="466947"/>
          </a:xfrm>
          <a:prstGeom prst="rect">
            <a:avLst/>
          </a:prstGeom>
        </p:spPr>
        <p:txBody>
          <a:bodyPr>
            <a:noAutofit/>
          </a:bodyPr>
          <a:lstStyle>
            <a:lvl1pPr algn="l">
              <a:defRPr sz="2400" b="1">
                <a:solidFill>
                  <a:srgbClr val="54C0E8"/>
                </a:solidFill>
                <a:latin typeface="Trebuchet MS" panose="020B0603020202020204" pitchFamily="34" charset="0"/>
                <a:ea typeface="Verdana" pitchFamily="34" charset="0"/>
                <a:cs typeface="Verdana" pitchFamily="34" charset="0"/>
              </a:defRPr>
            </a:lvl1pPr>
          </a:lstStyle>
          <a:p>
            <a:r>
              <a:rPr lang="en-US"/>
              <a:t>Click to edit Master title style</a:t>
            </a:r>
          </a:p>
        </p:txBody>
      </p:sp>
      <p:sp>
        <p:nvSpPr>
          <p:cNvPr id="3" name="Content Placeholder 2"/>
          <p:cNvSpPr>
            <a:spLocks noGrp="1"/>
          </p:cNvSpPr>
          <p:nvPr>
            <p:ph idx="1"/>
          </p:nvPr>
        </p:nvSpPr>
        <p:spPr>
          <a:xfrm>
            <a:off x="495330" y="1339504"/>
            <a:ext cx="8915400" cy="4525964"/>
          </a:xfrm>
          <a:prstGeom prst="rect">
            <a:avLst/>
          </a:prstGeom>
        </p:spPr>
        <p:txBody>
          <a:bodyPr>
            <a:noAutofit/>
          </a:bodyPr>
          <a:lstStyle>
            <a:lvl1pPr>
              <a:spcBef>
                <a:spcPts val="414"/>
              </a:spcBef>
              <a:spcAft>
                <a:spcPts val="414"/>
              </a:spcAft>
              <a:buClr>
                <a:srgbClr val="54C0E8"/>
              </a:buClr>
              <a:buSzPct val="110000"/>
              <a:buFont typeface="Verdana" pitchFamily="34" charset="0"/>
              <a:buChar char="●"/>
              <a:defRPr sz="1600">
                <a:solidFill>
                  <a:schemeClr val="tx1">
                    <a:lumMod val="75000"/>
                    <a:lumOff val="25000"/>
                  </a:schemeClr>
                </a:solidFill>
                <a:latin typeface="+mn-lt"/>
                <a:ea typeface="Verdana" pitchFamily="34" charset="0"/>
                <a:cs typeface="Verdana" pitchFamily="34" charset="0"/>
              </a:defRPr>
            </a:lvl1pPr>
            <a:lvl2pPr marL="668233" indent="-256997">
              <a:spcBef>
                <a:spcPts val="414"/>
              </a:spcBef>
              <a:spcAft>
                <a:spcPts val="414"/>
              </a:spcAft>
              <a:buClr>
                <a:schemeClr val="tx1">
                  <a:lumMod val="50000"/>
                  <a:lumOff val="50000"/>
                </a:schemeClr>
              </a:buClr>
              <a:buFont typeface="Wingdings" pitchFamily="2" charset="2"/>
              <a:buChar char="v"/>
              <a:defRPr sz="1600">
                <a:solidFill>
                  <a:schemeClr val="tx1">
                    <a:lumMod val="75000"/>
                    <a:lumOff val="25000"/>
                  </a:schemeClr>
                </a:solidFill>
                <a:latin typeface="+mn-lt"/>
                <a:ea typeface="Verdana" pitchFamily="34" charset="0"/>
                <a:cs typeface="Verdana" pitchFamily="34" charset="0"/>
              </a:defRPr>
            </a:lvl2pPr>
            <a:lvl3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3pPr>
            <a:lvl4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4pPr>
            <a:lvl5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3777302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id="{63DB75D3-1EE4-4E6F-8C6C-B3DD52DC1A7E}"/>
              </a:ext>
            </a:extLst>
          </p:cNvPr>
          <p:cNvSpPr>
            <a:spLocks noGrp="1"/>
          </p:cNvSpPr>
          <p:nvPr>
            <p:ph type="chart" sz="quarter" idx="61" hasCustomPrompt="1"/>
          </p:nvPr>
        </p:nvSpPr>
        <p:spPr>
          <a:xfrm>
            <a:off x="232010" y="1283928"/>
            <a:ext cx="9122103" cy="3922945"/>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32011" y="670642"/>
            <a:ext cx="5548676"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32011" y="258471"/>
            <a:ext cx="795266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8" name="Espaço Reservado para Número de Slide 9">
            <a:extLst>
              <a:ext uri="{FF2B5EF4-FFF2-40B4-BE49-F238E27FC236}">
                <a16:creationId xmlns:a16="http://schemas.microsoft.com/office/drawing/2014/main" id="{5E848C6C-D6F5-4709-9389-598AA3A029E8}"/>
              </a:ext>
            </a:extLst>
          </p:cNvPr>
          <p:cNvSpPr txBox="1">
            <a:spLocks/>
          </p:cNvSpPr>
          <p:nvPr userDrawn="1"/>
        </p:nvSpPr>
        <p:spPr>
          <a:xfrm>
            <a:off x="-51069" y="6547885"/>
            <a:ext cx="434019"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F5FCCBEA-5D7C-414E-BA5A-59F19D219BB9}" type="slidenum">
              <a:rPr lang="pt-BR" sz="1000" i="1" smtClean="0">
                <a:solidFill>
                  <a:schemeClr val="tx1">
                    <a:lumMod val="65000"/>
                    <a:lumOff val="35000"/>
                  </a:schemeClr>
                </a:solidFill>
                <a:latin typeface="Calibri" panose="020F0502020204030204" pitchFamily="34" charset="0"/>
                <a:cs typeface="Calibri" panose="020F0502020204030204" pitchFamily="34" charset="0"/>
              </a:rPr>
              <a:pPr algn="r"/>
              <a:t>‹#›</a:t>
            </a:fld>
            <a:endParaRPr lang="pt-BR" sz="1000" i="1">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3" name="Imagem 12">
            <a:extLst>
              <a:ext uri="{FF2B5EF4-FFF2-40B4-BE49-F238E27FC236}">
                <a16:creationId xmlns:a16="http://schemas.microsoft.com/office/drawing/2014/main" id="{A3CEAA05-A48F-4D30-A2BC-E77096AD2F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829" y="6320914"/>
            <a:ext cx="230445" cy="226971"/>
          </a:xfrm>
          <a:prstGeom prst="rect">
            <a:avLst/>
          </a:prstGeom>
        </p:spPr>
      </p:pic>
      <p:sp>
        <p:nvSpPr>
          <p:cNvPr id="14" name="Espaço Reservado para Texto 7">
            <a:extLst>
              <a:ext uri="{FF2B5EF4-FFF2-40B4-BE49-F238E27FC236}">
                <a16:creationId xmlns:a16="http://schemas.microsoft.com/office/drawing/2014/main" id="{B3AB5103-8952-4D92-B855-87C485ECD2FC}"/>
              </a:ext>
            </a:extLst>
          </p:cNvPr>
          <p:cNvSpPr>
            <a:spLocks noGrp="1"/>
          </p:cNvSpPr>
          <p:nvPr>
            <p:ph type="body" sz="quarter" idx="60" hasCustomPrompt="1"/>
          </p:nvPr>
        </p:nvSpPr>
        <p:spPr>
          <a:xfrm>
            <a:off x="499275" y="6306666"/>
            <a:ext cx="5578854" cy="285204"/>
          </a:xfrm>
          <a:prstGeom prst="rect">
            <a:avLst/>
          </a:prstGeom>
        </p:spPr>
        <p:txBody>
          <a:bodyPr/>
          <a:lstStyle>
            <a:lvl1pPr marL="0" indent="0" algn="l">
              <a:buNone/>
              <a:defRPr sz="1000" i="1">
                <a:solidFill>
                  <a:srgbClr val="666666"/>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sp>
        <p:nvSpPr>
          <p:cNvPr id="19" name="Espaço Reservado para Texto 7">
            <a:extLst>
              <a:ext uri="{FF2B5EF4-FFF2-40B4-BE49-F238E27FC236}">
                <a16:creationId xmlns:a16="http://schemas.microsoft.com/office/drawing/2014/main" id="{8F3442B3-2645-41E3-9218-A6B0CF2CD61C}"/>
              </a:ext>
            </a:extLst>
          </p:cNvPr>
          <p:cNvSpPr>
            <a:spLocks noGrp="1"/>
          </p:cNvSpPr>
          <p:nvPr>
            <p:ph type="body" sz="quarter" idx="65" hasCustomPrompt="1"/>
          </p:nvPr>
        </p:nvSpPr>
        <p:spPr>
          <a:xfrm>
            <a:off x="233702" y="5563859"/>
            <a:ext cx="9120412" cy="453939"/>
          </a:xfrm>
          <a:prstGeom prst="parallelogram">
            <a:avLst/>
          </a:prstGeom>
          <a:solidFill>
            <a:schemeClr val="tx2">
              <a:lumMod val="85000"/>
            </a:schemeClr>
          </a:solidFill>
        </p:spPr>
        <p:txBody>
          <a:bodyPr lIns="0" rIns="0" anchor="ctr" anchorCtr="0"/>
          <a:lstStyle>
            <a:lvl1pPr marL="0" indent="0" algn="ctr">
              <a:buNone/>
              <a:defRPr lang="pt-BR" sz="1400" b="1" i="0" u="none" kern="1200" dirty="0">
                <a:solidFill>
                  <a:srgbClr val="464749"/>
                </a:solidFill>
                <a:latin typeface="Calibri" panose="020F0502020204030204" pitchFamily="34" charset="0"/>
                <a:ea typeface="+mn-ea"/>
                <a:cs typeface="Calibri" panose="020F0502020204030204" pitchFamily="34" charset="0"/>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pt-BR" err="1"/>
              <a:t>Calibri</a:t>
            </a:r>
            <a:r>
              <a:rPr lang="pt-BR"/>
              <a:t> </a:t>
            </a:r>
            <a:r>
              <a:rPr lang="pt-BR" err="1"/>
              <a:t>font</a:t>
            </a:r>
            <a:r>
              <a:rPr lang="pt-BR"/>
              <a:t> </a:t>
            </a:r>
            <a:r>
              <a:rPr lang="pt-BR" err="1"/>
              <a:t>bold</a:t>
            </a:r>
            <a:r>
              <a:rPr lang="pt-BR"/>
              <a:t> (</a:t>
            </a:r>
            <a:r>
              <a:rPr lang="pt-BR" err="1"/>
              <a:t>size</a:t>
            </a:r>
            <a:r>
              <a:rPr lang="pt-BR"/>
              <a:t> 14)</a:t>
            </a:r>
          </a:p>
        </p:txBody>
      </p:sp>
    </p:spTree>
    <p:extLst>
      <p:ext uri="{BB962C8B-B14F-4D97-AF65-F5344CB8AC3E}">
        <p14:creationId xmlns:p14="http://schemas.microsoft.com/office/powerpoint/2010/main" val="418549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id="{63DB75D3-1EE4-4E6F-8C6C-B3DD52DC1A7E}"/>
              </a:ext>
            </a:extLst>
          </p:cNvPr>
          <p:cNvSpPr>
            <a:spLocks noGrp="1"/>
          </p:cNvSpPr>
          <p:nvPr>
            <p:ph type="chart" sz="quarter" idx="61" hasCustomPrompt="1"/>
          </p:nvPr>
        </p:nvSpPr>
        <p:spPr>
          <a:xfrm>
            <a:off x="232012" y="1541463"/>
            <a:ext cx="7076794" cy="4057232"/>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32012" y="670642"/>
            <a:ext cx="5548676"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32012" y="258471"/>
            <a:ext cx="7952663" cy="370620"/>
          </a:xfrm>
          <a:prstGeom prst="rect">
            <a:avLst/>
          </a:prstGeom>
        </p:spPr>
        <p:txBody>
          <a:bodyPr/>
          <a:lstStyle>
            <a:lvl1pPr algn="l">
              <a:tabLst/>
              <a:defRPr sz="2400" b="1">
                <a:solidFill>
                  <a:srgbClr val="29B7EB"/>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17" name="Espaço Reservado para Texto 7">
            <a:extLst>
              <a:ext uri="{FF2B5EF4-FFF2-40B4-BE49-F238E27FC236}">
                <a16:creationId xmlns:a16="http://schemas.microsoft.com/office/drawing/2014/main" id="{FEBA6C1C-27A7-4098-B2B0-0A8B29BBA17A}"/>
              </a:ext>
            </a:extLst>
          </p:cNvPr>
          <p:cNvSpPr>
            <a:spLocks noGrp="1"/>
          </p:cNvSpPr>
          <p:nvPr>
            <p:ph type="body" sz="quarter" idx="63" hasCustomPrompt="1"/>
          </p:nvPr>
        </p:nvSpPr>
        <p:spPr>
          <a:xfrm>
            <a:off x="7575128" y="1559853"/>
            <a:ext cx="1787240" cy="4057232"/>
          </a:xfrm>
          <a:prstGeom prst="rect">
            <a:avLst/>
          </a:prstGeom>
          <a:solidFill>
            <a:schemeClr val="tx2">
              <a:lumMod val="85000"/>
            </a:schemeClr>
          </a:solidFill>
        </p:spPr>
        <p:txBody>
          <a:bodyPr/>
          <a:lstStyle>
            <a:lvl1pPr marL="0" indent="0" algn="l">
              <a:buNone/>
              <a:defRPr lang="pt-BR" sz="1400" b="1" i="0" u="none" kern="1200" dirty="0">
                <a:solidFill>
                  <a:srgbClr val="464749"/>
                </a:solidFill>
                <a:latin typeface="Calibri" panose="020F0502020204030204" pitchFamily="34" charset="0"/>
                <a:ea typeface="+mn-ea"/>
                <a:cs typeface="Calibri" panose="020F0502020204030204" pitchFamily="34" charset="0"/>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pt-BR" err="1"/>
              <a:t>Calibri</a:t>
            </a:r>
            <a:r>
              <a:rPr lang="pt-BR"/>
              <a:t> </a:t>
            </a:r>
            <a:r>
              <a:rPr lang="pt-BR" err="1"/>
              <a:t>font</a:t>
            </a:r>
            <a:r>
              <a:rPr lang="pt-BR"/>
              <a:t> </a:t>
            </a:r>
            <a:r>
              <a:rPr lang="pt-BR" err="1"/>
              <a:t>bold</a:t>
            </a:r>
            <a:r>
              <a:rPr lang="pt-BR"/>
              <a:t> (</a:t>
            </a:r>
            <a:r>
              <a:rPr lang="pt-BR" err="1"/>
              <a:t>size</a:t>
            </a:r>
            <a:r>
              <a:rPr lang="pt-BR"/>
              <a:t> 14)</a:t>
            </a:r>
          </a:p>
        </p:txBody>
      </p:sp>
      <p:sp>
        <p:nvSpPr>
          <p:cNvPr id="14" name="Espaço Reservado para Texto 7">
            <a:extLst>
              <a:ext uri="{FF2B5EF4-FFF2-40B4-BE49-F238E27FC236}">
                <a16:creationId xmlns:a16="http://schemas.microsoft.com/office/drawing/2014/main" id="{58859E66-1E94-44AD-A48E-95C7BA009C23}"/>
              </a:ext>
            </a:extLst>
          </p:cNvPr>
          <p:cNvSpPr>
            <a:spLocks noGrp="1"/>
          </p:cNvSpPr>
          <p:nvPr>
            <p:ph type="body" sz="quarter" idx="60" hasCustomPrompt="1"/>
          </p:nvPr>
        </p:nvSpPr>
        <p:spPr>
          <a:xfrm>
            <a:off x="670290" y="6481950"/>
            <a:ext cx="5578854" cy="285204"/>
          </a:xfrm>
          <a:prstGeom prst="rect">
            <a:avLst/>
          </a:prstGeom>
        </p:spPr>
        <p:txBody>
          <a:bodyPr/>
          <a:lstStyle>
            <a:lvl1pPr marL="0" indent="0" algn="l">
              <a:buNone/>
              <a:defRPr sz="1200" i="1">
                <a:solidFill>
                  <a:srgbClr val="666666"/>
                </a:solidFill>
                <a:latin typeface="+mn-lt"/>
              </a:defRPr>
            </a:lvl1pPr>
          </a:lstStyle>
          <a:p>
            <a:pPr lvl="0"/>
            <a:r>
              <a:rPr lang="pt-BR" err="1"/>
              <a:t>Calibri</a:t>
            </a:r>
            <a:r>
              <a:rPr lang="pt-BR"/>
              <a:t> </a:t>
            </a:r>
            <a:r>
              <a:rPr lang="pt-BR" err="1"/>
              <a:t>font</a:t>
            </a:r>
            <a:r>
              <a:rPr lang="pt-BR"/>
              <a:t> normal (</a:t>
            </a:r>
            <a:r>
              <a:rPr lang="pt-BR" err="1"/>
              <a:t>size</a:t>
            </a:r>
            <a:r>
              <a:rPr lang="pt-BR"/>
              <a:t> 12)</a:t>
            </a:r>
          </a:p>
        </p:txBody>
      </p:sp>
      <p:pic>
        <p:nvPicPr>
          <p:cNvPr id="9" name="Imagem 2">
            <a:extLst>
              <a:ext uri="{FF2B5EF4-FFF2-40B4-BE49-F238E27FC236}">
                <a16:creationId xmlns:a16="http://schemas.microsoft.com/office/drawing/2014/main" id="{9C09F901-C23A-4390-B01A-098ACA486E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783" y="6511067"/>
            <a:ext cx="230445" cy="226971"/>
          </a:xfrm>
          <a:prstGeom prst="rect">
            <a:avLst/>
          </a:prstGeom>
        </p:spPr>
      </p:pic>
    </p:spTree>
    <p:extLst>
      <p:ext uri="{BB962C8B-B14F-4D97-AF65-F5344CB8AC3E}">
        <p14:creationId xmlns:p14="http://schemas.microsoft.com/office/powerpoint/2010/main" val="25130084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Espaço Reservado para Texto 7">
            <a:extLst>
              <a:ext uri="{FF2B5EF4-FFF2-40B4-BE49-F238E27FC236}">
                <a16:creationId xmlns:a16="http://schemas.microsoft.com/office/drawing/2014/main" id="{6E104D49-A92C-400B-AD04-56DBB6654A88}"/>
              </a:ext>
            </a:extLst>
          </p:cNvPr>
          <p:cNvSpPr>
            <a:spLocks noGrp="1"/>
          </p:cNvSpPr>
          <p:nvPr>
            <p:ph type="body" sz="quarter" idx="49" hasCustomPrompt="1"/>
          </p:nvPr>
        </p:nvSpPr>
        <p:spPr>
          <a:xfrm>
            <a:off x="232011" y="598430"/>
            <a:ext cx="5548676"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0" name="Título 1">
            <a:extLst>
              <a:ext uri="{FF2B5EF4-FFF2-40B4-BE49-F238E27FC236}">
                <a16:creationId xmlns:a16="http://schemas.microsoft.com/office/drawing/2014/main" id="{BD40C52A-1BFC-494E-8AA4-9550A142C70D}"/>
              </a:ext>
            </a:extLst>
          </p:cNvPr>
          <p:cNvSpPr>
            <a:spLocks noGrp="1"/>
          </p:cNvSpPr>
          <p:nvPr>
            <p:ph type="title" hasCustomPrompt="1"/>
          </p:nvPr>
        </p:nvSpPr>
        <p:spPr>
          <a:xfrm>
            <a:off x="232011" y="116920"/>
            <a:ext cx="795266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17" name="Espaço Reservado para Gráfico 4">
            <a:extLst>
              <a:ext uri="{FF2B5EF4-FFF2-40B4-BE49-F238E27FC236}">
                <a16:creationId xmlns:a16="http://schemas.microsoft.com/office/drawing/2014/main" id="{0392E97D-CDD3-4793-9688-4AD3822B325D}"/>
              </a:ext>
            </a:extLst>
          </p:cNvPr>
          <p:cNvSpPr>
            <a:spLocks noGrp="1"/>
          </p:cNvSpPr>
          <p:nvPr>
            <p:ph type="chart" sz="quarter" idx="61" hasCustomPrompt="1"/>
          </p:nvPr>
        </p:nvSpPr>
        <p:spPr>
          <a:xfrm>
            <a:off x="232011" y="1340955"/>
            <a:ext cx="8976157" cy="4314767"/>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1" name="Espaço Reservado para Texto 7">
            <a:extLst>
              <a:ext uri="{FF2B5EF4-FFF2-40B4-BE49-F238E27FC236}">
                <a16:creationId xmlns:a16="http://schemas.microsoft.com/office/drawing/2014/main" id="{04AC7FFB-FD40-4856-AF38-A957C1904E04}"/>
              </a:ext>
            </a:extLst>
          </p:cNvPr>
          <p:cNvSpPr>
            <a:spLocks noGrp="1"/>
          </p:cNvSpPr>
          <p:nvPr>
            <p:ph type="body" sz="quarter" idx="60" hasCustomPrompt="1"/>
          </p:nvPr>
        </p:nvSpPr>
        <p:spPr>
          <a:xfrm>
            <a:off x="687189" y="6542427"/>
            <a:ext cx="5578854"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3" name="Picture 2">
            <a:extLst>
              <a:ext uri="{FF2B5EF4-FFF2-40B4-BE49-F238E27FC236}">
                <a16:creationId xmlns:a16="http://schemas.microsoft.com/office/drawing/2014/main" id="{41D20126-0BFA-4A95-854E-1FA7B3287D31}"/>
              </a:ext>
            </a:extLst>
          </p:cNvPr>
          <p:cNvPicPr>
            <a:picLocks noChangeAspect="1"/>
          </p:cNvPicPr>
          <p:nvPr userDrawn="1"/>
        </p:nvPicPr>
        <p:blipFill>
          <a:blip r:embed="rId2"/>
          <a:stretch>
            <a:fillRect/>
          </a:stretch>
        </p:blipFill>
        <p:spPr>
          <a:xfrm>
            <a:off x="329915" y="6494529"/>
            <a:ext cx="314325" cy="381000"/>
          </a:xfrm>
          <a:prstGeom prst="rect">
            <a:avLst/>
          </a:prstGeom>
        </p:spPr>
      </p:pic>
    </p:spTree>
    <p:extLst>
      <p:ext uri="{BB962C8B-B14F-4D97-AF65-F5344CB8AC3E}">
        <p14:creationId xmlns:p14="http://schemas.microsoft.com/office/powerpoint/2010/main" val="1285554806"/>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56A1DC1F-643F-46D4-892D-8F597BC63AE7}"/>
              </a:ext>
            </a:extLst>
          </p:cNvPr>
          <p:cNvSpPr>
            <a:spLocks noGrp="1"/>
          </p:cNvSpPr>
          <p:nvPr>
            <p:ph type="pic" sz="quarter" idx="13" hasCustomPrompt="1"/>
          </p:nvPr>
        </p:nvSpPr>
        <p:spPr>
          <a:xfrm>
            <a:off x="4290667" y="0"/>
            <a:ext cx="7600950" cy="6858000"/>
          </a:xfrm>
          <a:prstGeom prst="parallelogram">
            <a:avLst/>
          </a:prstGeom>
        </p:spPr>
        <p:txBody>
          <a:bodyPr/>
          <a:lstStyle>
            <a:lvl1pPr marL="0" indent="0">
              <a:buNone/>
              <a:defRPr sz="1761">
                <a:solidFill>
                  <a:schemeClr val="bg1"/>
                </a:solidFill>
                <a:latin typeface="Calibri" panose="020F0502020204030204" pitchFamily="34" charset="0"/>
                <a:cs typeface="Calibri" panose="020F0502020204030204" pitchFamily="34" charset="0"/>
              </a:defRPr>
            </a:lvl1pPr>
          </a:lstStyle>
          <a:p>
            <a:r>
              <a:rPr lang="pt-BR"/>
              <a:t> </a:t>
            </a:r>
          </a:p>
        </p:txBody>
      </p:sp>
      <p:sp>
        <p:nvSpPr>
          <p:cNvPr id="5" name="Espaço Reservado para Texto 4">
            <a:extLst>
              <a:ext uri="{FF2B5EF4-FFF2-40B4-BE49-F238E27FC236}">
                <a16:creationId xmlns:a16="http://schemas.microsoft.com/office/drawing/2014/main" id="{7C5AC681-723F-4C6D-B59D-CD03B446A45E}"/>
              </a:ext>
            </a:extLst>
          </p:cNvPr>
          <p:cNvSpPr>
            <a:spLocks noGrp="1"/>
          </p:cNvSpPr>
          <p:nvPr>
            <p:ph type="body" sz="quarter" idx="14" hasCustomPrompt="1"/>
          </p:nvPr>
        </p:nvSpPr>
        <p:spPr>
          <a:xfrm>
            <a:off x="396540" y="298753"/>
            <a:ext cx="5132524" cy="533400"/>
          </a:xfrm>
          <a:prstGeom prst="rect">
            <a:avLst/>
          </a:prstGeom>
        </p:spPr>
        <p:txBody>
          <a:bodyPr/>
          <a:lstStyle>
            <a:lvl1pPr marL="0" marR="0" indent="0" algn="l" defTabSz="894683" rtl="0" eaLnBrk="1" fontAlgn="base" latinLnBrk="0" hangingPunct="1">
              <a:lnSpc>
                <a:spcPct val="90000"/>
              </a:lnSpc>
              <a:spcBef>
                <a:spcPts val="978"/>
              </a:spcBef>
              <a:spcAft>
                <a:spcPct val="0"/>
              </a:spcAft>
              <a:buClrTx/>
              <a:buSzTx/>
              <a:buFont typeface="Arial" panose="020B0604020202020204" pitchFamily="34" charset="0"/>
              <a:buNone/>
              <a:tabLst/>
              <a:defRPr sz="2349"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24)</a:t>
            </a:r>
            <a:endParaRPr lang="en-US"/>
          </a:p>
        </p:txBody>
      </p:sp>
      <p:cxnSp>
        <p:nvCxnSpPr>
          <p:cNvPr id="8" name="Straight Connector 7">
            <a:extLst>
              <a:ext uri="{FF2B5EF4-FFF2-40B4-BE49-F238E27FC236}">
                <a16:creationId xmlns:a16="http://schemas.microsoft.com/office/drawing/2014/main" id="{B04B3A48-4857-4822-8E89-3DC476EE609B}"/>
              </a:ext>
            </a:extLst>
          </p:cNvPr>
          <p:cNvCxnSpPr/>
          <p:nvPr userDrawn="1"/>
        </p:nvCxnSpPr>
        <p:spPr>
          <a:xfrm flipH="1">
            <a:off x="4290667" y="-144235"/>
            <a:ext cx="1761403" cy="7047947"/>
          </a:xfrm>
          <a:prstGeom prst="line">
            <a:avLst/>
          </a:prstGeom>
          <a:ln w="57150">
            <a:solidFill>
              <a:srgbClr val="54C0E8"/>
            </a:solidFill>
          </a:ln>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4757E2FF-C0E9-407F-B94E-109DCA50871D}"/>
              </a:ext>
            </a:extLst>
          </p:cNvPr>
          <p:cNvSpPr>
            <a:spLocks noGrp="1"/>
          </p:cNvSpPr>
          <p:nvPr>
            <p:ph idx="1"/>
          </p:nvPr>
        </p:nvSpPr>
        <p:spPr>
          <a:xfrm>
            <a:off x="480558" y="1096626"/>
            <a:ext cx="3953614" cy="4525964"/>
          </a:xfrm>
          <a:prstGeom prst="rect">
            <a:avLst/>
          </a:prstGeom>
        </p:spPr>
        <p:txBody>
          <a:bodyPr>
            <a:noAutofit/>
          </a:bodyPr>
          <a:lstStyle>
            <a:lvl1pPr>
              <a:spcBef>
                <a:spcPts val="414"/>
              </a:spcBef>
              <a:spcAft>
                <a:spcPts val="414"/>
              </a:spcAft>
              <a:buClr>
                <a:srgbClr val="54C0E8"/>
              </a:buClr>
              <a:buSzPct val="110000"/>
              <a:buFont typeface="Verdana" pitchFamily="34" charset="0"/>
              <a:buChar char="●"/>
              <a:defRPr sz="1600">
                <a:solidFill>
                  <a:schemeClr val="tx1">
                    <a:lumMod val="75000"/>
                    <a:lumOff val="25000"/>
                  </a:schemeClr>
                </a:solidFill>
                <a:latin typeface="+mn-lt"/>
                <a:ea typeface="Verdana" pitchFamily="34" charset="0"/>
                <a:cs typeface="Verdana" pitchFamily="34" charset="0"/>
              </a:defRPr>
            </a:lvl1pPr>
            <a:lvl2pPr marL="668233" indent="-256997">
              <a:spcBef>
                <a:spcPts val="414"/>
              </a:spcBef>
              <a:spcAft>
                <a:spcPts val="414"/>
              </a:spcAft>
              <a:buClr>
                <a:schemeClr val="tx1">
                  <a:lumMod val="50000"/>
                  <a:lumOff val="50000"/>
                </a:schemeClr>
              </a:buClr>
              <a:buFont typeface="Wingdings" pitchFamily="2" charset="2"/>
              <a:buChar char="v"/>
              <a:defRPr sz="1600">
                <a:solidFill>
                  <a:schemeClr val="tx1">
                    <a:lumMod val="75000"/>
                    <a:lumOff val="25000"/>
                  </a:schemeClr>
                </a:solidFill>
                <a:latin typeface="+mn-lt"/>
                <a:ea typeface="Verdana" pitchFamily="34" charset="0"/>
                <a:cs typeface="Verdana" pitchFamily="34" charset="0"/>
              </a:defRPr>
            </a:lvl2pPr>
            <a:lvl3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3pPr>
            <a:lvl4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4pPr>
            <a:lvl5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1659901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0_Layout Personaliza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496C6FC-7978-43BD-8A17-B476A242A037}"/>
              </a:ext>
            </a:extLst>
          </p:cNvPr>
          <p:cNvSpPr>
            <a:spLocks noGrp="1"/>
          </p:cNvSpPr>
          <p:nvPr>
            <p:ph type="title" hasCustomPrompt="1"/>
          </p:nvPr>
        </p:nvSpPr>
        <p:spPr>
          <a:xfrm>
            <a:off x="901371" y="1040985"/>
            <a:ext cx="3528332" cy="1293090"/>
          </a:xfrm>
          <a:prstGeom prst="rect">
            <a:avLst/>
          </a:prstGeom>
        </p:spPr>
        <p:txBody>
          <a:bodyPr/>
          <a:lstStyle>
            <a:lvl1pPr algn="ctr">
              <a:tabLst/>
              <a:defRPr sz="4000" b="1">
                <a:solidFill>
                  <a:schemeClr val="bg1"/>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40)</a:t>
            </a:r>
            <a:endParaRPr lang="en-US"/>
          </a:p>
        </p:txBody>
      </p:sp>
      <p:pic>
        <p:nvPicPr>
          <p:cNvPr id="8" name="Gráfico 7">
            <a:extLst>
              <a:ext uri="{FF2B5EF4-FFF2-40B4-BE49-F238E27FC236}">
                <a16:creationId xmlns:a16="http://schemas.microsoft.com/office/drawing/2014/main" id="{FBAC704A-40D9-4A50-B9C6-1E3F412FCD7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4181" y="3190106"/>
            <a:ext cx="3122712" cy="742950"/>
          </a:xfrm>
          <a:prstGeom prst="rect">
            <a:avLst/>
          </a:prstGeom>
        </p:spPr>
      </p:pic>
      <p:sp>
        <p:nvSpPr>
          <p:cNvPr id="10" name="Espaço Reservado para Texto 19">
            <a:extLst>
              <a:ext uri="{FF2B5EF4-FFF2-40B4-BE49-F238E27FC236}">
                <a16:creationId xmlns:a16="http://schemas.microsoft.com/office/drawing/2014/main" id="{1A78BCEE-ABE2-408A-BDE4-EA478F1B2984}"/>
              </a:ext>
            </a:extLst>
          </p:cNvPr>
          <p:cNvSpPr>
            <a:spLocks noGrp="1"/>
          </p:cNvSpPr>
          <p:nvPr>
            <p:ph type="body" sz="quarter" idx="67" hasCustomPrompt="1"/>
          </p:nvPr>
        </p:nvSpPr>
        <p:spPr>
          <a:xfrm>
            <a:off x="1303311" y="3957119"/>
            <a:ext cx="2724452" cy="596433"/>
          </a:xfrm>
          <a:prstGeom prst="rect">
            <a:avLst/>
          </a:prstGeom>
        </p:spPr>
        <p:txBody>
          <a:bodyPr/>
          <a:lstStyle>
            <a:lvl1pPr marL="0" indent="0" algn="ctr">
              <a:buFontTx/>
              <a:buNone/>
              <a:defRPr sz="2000" b="1" i="1" u="none">
                <a:solidFill>
                  <a:schemeClr val="bg1"/>
                </a:solidFill>
                <a:latin typeface="Calibri" panose="020F0502020204030204" pitchFamily="34" charset="0"/>
                <a:cs typeface="Calibri" panose="020F0502020204030204" pitchFamily="34" charset="0"/>
              </a:defRPr>
            </a:lvl1pPr>
          </a:lstStyle>
          <a:p>
            <a:pPr lvl="0"/>
            <a:r>
              <a:rPr lang="pt-BR" err="1"/>
              <a:t>Calibri</a:t>
            </a:r>
            <a:r>
              <a:rPr lang="pt-BR"/>
              <a:t> </a:t>
            </a:r>
            <a:r>
              <a:rPr lang="pt-BR" err="1"/>
              <a:t>font</a:t>
            </a:r>
            <a:r>
              <a:rPr lang="pt-BR"/>
              <a:t> </a:t>
            </a:r>
            <a:r>
              <a:rPr lang="pt-BR" err="1"/>
              <a:t>italic</a:t>
            </a:r>
            <a:r>
              <a:rPr lang="pt-BR"/>
              <a:t> </a:t>
            </a:r>
            <a:r>
              <a:rPr lang="pt-BR" err="1"/>
              <a:t>bold</a:t>
            </a:r>
            <a:r>
              <a:rPr lang="pt-BR"/>
              <a:t> (</a:t>
            </a:r>
            <a:r>
              <a:rPr lang="pt-BR" err="1"/>
              <a:t>size</a:t>
            </a:r>
            <a:r>
              <a:rPr lang="pt-BR"/>
              <a:t> 20)</a:t>
            </a:r>
          </a:p>
        </p:txBody>
      </p:sp>
      <p:sp>
        <p:nvSpPr>
          <p:cNvPr id="7" name="Espaço Reservado para Texto 19">
            <a:extLst>
              <a:ext uri="{FF2B5EF4-FFF2-40B4-BE49-F238E27FC236}">
                <a16:creationId xmlns:a16="http://schemas.microsoft.com/office/drawing/2014/main" id="{AC114A82-252C-450C-8913-FC2C7247324F}"/>
              </a:ext>
            </a:extLst>
          </p:cNvPr>
          <p:cNvSpPr>
            <a:spLocks noGrp="1"/>
          </p:cNvSpPr>
          <p:nvPr>
            <p:ph type="body" sz="quarter" idx="68" hasCustomPrompt="1"/>
          </p:nvPr>
        </p:nvSpPr>
        <p:spPr>
          <a:xfrm>
            <a:off x="819150" y="5009773"/>
            <a:ext cx="3692774" cy="596433"/>
          </a:xfrm>
          <a:prstGeom prst="rect">
            <a:avLst/>
          </a:prstGeom>
        </p:spPr>
        <p:txBody>
          <a:bodyPr/>
          <a:lstStyle>
            <a:lvl1pPr marL="0" indent="0" algn="ctr">
              <a:buFontTx/>
              <a:buNone/>
              <a:defRPr sz="1800" b="0" i="1" u="none">
                <a:solidFill>
                  <a:schemeClr val="bg1"/>
                </a:solidFill>
                <a:latin typeface="Calibri" panose="020F0502020204030204" pitchFamily="34" charset="0"/>
                <a:cs typeface="Calibri" panose="020F0502020204030204" pitchFamily="34" charset="0"/>
              </a:defRPr>
            </a:lvl1pPr>
          </a:lstStyle>
          <a:p>
            <a:pPr lvl="0"/>
            <a:r>
              <a:rPr lang="pt-BR" err="1"/>
              <a:t>Calibri</a:t>
            </a:r>
            <a:r>
              <a:rPr lang="pt-BR"/>
              <a:t> </a:t>
            </a:r>
            <a:r>
              <a:rPr lang="pt-BR" err="1"/>
              <a:t>font</a:t>
            </a:r>
            <a:r>
              <a:rPr lang="pt-BR"/>
              <a:t> </a:t>
            </a:r>
            <a:r>
              <a:rPr lang="pt-BR" err="1"/>
              <a:t>italic</a:t>
            </a:r>
            <a:r>
              <a:rPr lang="pt-BR"/>
              <a:t> normal (</a:t>
            </a:r>
            <a:r>
              <a:rPr lang="pt-BR" err="1"/>
              <a:t>size</a:t>
            </a:r>
            <a:r>
              <a:rPr lang="pt-BR"/>
              <a:t> 18)</a:t>
            </a:r>
          </a:p>
        </p:txBody>
      </p:sp>
    </p:spTree>
    <p:extLst>
      <p:ext uri="{BB962C8B-B14F-4D97-AF65-F5344CB8AC3E}">
        <p14:creationId xmlns:p14="http://schemas.microsoft.com/office/powerpoint/2010/main" val="152443296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Slid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56A1DC1F-643F-46D4-892D-8F597BC63AE7}"/>
              </a:ext>
            </a:extLst>
          </p:cNvPr>
          <p:cNvSpPr>
            <a:spLocks noGrp="1"/>
          </p:cNvSpPr>
          <p:nvPr>
            <p:ph type="pic" sz="quarter" idx="13" hasCustomPrompt="1"/>
          </p:nvPr>
        </p:nvSpPr>
        <p:spPr>
          <a:xfrm>
            <a:off x="4892254" y="0"/>
            <a:ext cx="7600950" cy="6858000"/>
          </a:xfrm>
          <a:prstGeom prst="parallelogram">
            <a:avLst/>
          </a:prstGeom>
        </p:spPr>
        <p:txBody>
          <a:bodyPr/>
          <a:lstStyle>
            <a:lvl1pPr marL="0" indent="0">
              <a:buNone/>
              <a:defRPr sz="1761">
                <a:solidFill>
                  <a:schemeClr val="bg1"/>
                </a:solidFill>
                <a:latin typeface="Calibri" panose="020F0502020204030204" pitchFamily="34" charset="0"/>
                <a:cs typeface="Calibri" panose="020F0502020204030204" pitchFamily="34" charset="0"/>
              </a:defRPr>
            </a:lvl1pPr>
          </a:lstStyle>
          <a:p>
            <a:r>
              <a:rPr lang="pt-BR"/>
              <a:t> </a:t>
            </a:r>
          </a:p>
        </p:txBody>
      </p:sp>
      <p:sp>
        <p:nvSpPr>
          <p:cNvPr id="5" name="Espaço Reservado para Texto 4">
            <a:extLst>
              <a:ext uri="{FF2B5EF4-FFF2-40B4-BE49-F238E27FC236}">
                <a16:creationId xmlns:a16="http://schemas.microsoft.com/office/drawing/2014/main" id="{7C5AC681-723F-4C6D-B59D-CD03B446A45E}"/>
              </a:ext>
            </a:extLst>
          </p:cNvPr>
          <p:cNvSpPr>
            <a:spLocks noGrp="1"/>
          </p:cNvSpPr>
          <p:nvPr>
            <p:ph type="body" sz="quarter" idx="14" hasCustomPrompt="1"/>
          </p:nvPr>
        </p:nvSpPr>
        <p:spPr>
          <a:xfrm>
            <a:off x="778593" y="1257300"/>
            <a:ext cx="3524250" cy="533400"/>
          </a:xfrm>
          <a:prstGeom prst="rect">
            <a:avLst/>
          </a:prstGeom>
        </p:spPr>
        <p:txBody>
          <a:bodyPr/>
          <a:lstStyle>
            <a:lvl1pPr marL="0" marR="0" indent="0" algn="l" defTabSz="894683" rtl="0" eaLnBrk="1" fontAlgn="base" latinLnBrk="0" hangingPunct="1">
              <a:lnSpc>
                <a:spcPct val="90000"/>
              </a:lnSpc>
              <a:spcBef>
                <a:spcPts val="978"/>
              </a:spcBef>
              <a:spcAft>
                <a:spcPct val="0"/>
              </a:spcAft>
              <a:buClrTx/>
              <a:buSzTx/>
              <a:buFont typeface="Arial" panose="020B0604020202020204" pitchFamily="34" charset="0"/>
              <a:buNone/>
              <a:tabLst/>
              <a:defRPr sz="2349" b="1">
                <a:solidFill>
                  <a:srgbClr val="29B7EB"/>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24)</a:t>
            </a:r>
            <a:endParaRPr lang="en-US"/>
          </a:p>
        </p:txBody>
      </p:sp>
      <p:sp>
        <p:nvSpPr>
          <p:cNvPr id="7" name="Espaço Reservado para Texto 6">
            <a:extLst>
              <a:ext uri="{FF2B5EF4-FFF2-40B4-BE49-F238E27FC236}">
                <a16:creationId xmlns:a16="http://schemas.microsoft.com/office/drawing/2014/main" id="{6FFEC92A-5726-448C-B708-8B672B84C55C}"/>
              </a:ext>
            </a:extLst>
          </p:cNvPr>
          <p:cNvSpPr>
            <a:spLocks noGrp="1"/>
          </p:cNvSpPr>
          <p:nvPr>
            <p:ph type="body" sz="quarter" idx="63" hasCustomPrompt="1"/>
          </p:nvPr>
        </p:nvSpPr>
        <p:spPr>
          <a:xfrm>
            <a:off x="816693" y="2000250"/>
            <a:ext cx="3524250" cy="3771900"/>
          </a:xfrm>
          <a:prstGeom prst="rect">
            <a:avLst/>
          </a:prstGeom>
        </p:spPr>
        <p:txBody>
          <a:bodyPr/>
          <a:lstStyle>
            <a:lvl1pPr>
              <a:lnSpc>
                <a:spcPct val="100000"/>
              </a:lnSpc>
              <a:buClr>
                <a:srgbClr val="29B7EB"/>
              </a:buClr>
              <a:defRPr sz="1761">
                <a:solidFill>
                  <a:schemeClr val="bg1"/>
                </a:solidFill>
              </a:defRPr>
            </a:lvl1pPr>
          </a:lstStyle>
          <a:p>
            <a:pPr lvl="0"/>
            <a:r>
              <a:rPr lang="en-US"/>
              <a:t>Click to add text – Calibri font (size 18)</a:t>
            </a:r>
          </a:p>
          <a:p>
            <a:pPr lvl="0"/>
            <a:endParaRPr lang="pt-BR"/>
          </a:p>
        </p:txBody>
      </p:sp>
      <p:cxnSp>
        <p:nvCxnSpPr>
          <p:cNvPr id="8" name="Straight Connector 7">
            <a:extLst>
              <a:ext uri="{FF2B5EF4-FFF2-40B4-BE49-F238E27FC236}">
                <a16:creationId xmlns:a16="http://schemas.microsoft.com/office/drawing/2014/main" id="{B04B3A48-4857-4822-8E89-3DC476EE609B}"/>
              </a:ext>
            </a:extLst>
          </p:cNvPr>
          <p:cNvCxnSpPr/>
          <p:nvPr userDrawn="1"/>
        </p:nvCxnSpPr>
        <p:spPr>
          <a:xfrm flipH="1">
            <a:off x="4856156" y="-144235"/>
            <a:ext cx="1761403" cy="7047947"/>
          </a:xfrm>
          <a:prstGeom prst="line">
            <a:avLst/>
          </a:prstGeom>
          <a:ln w="57150">
            <a:solidFill>
              <a:srgbClr val="FFD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059170"/>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7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62190" y="512773"/>
            <a:ext cx="5548676" cy="323941"/>
          </a:xfrm>
          <a:prstGeom prst="rect">
            <a:avLst/>
          </a:prstGeom>
        </p:spPr>
        <p:txBody>
          <a:bodyPr/>
          <a:lstStyle>
            <a:lvl1pPr marL="0" indent="0" algn="l">
              <a:buNone/>
              <a:defRPr sz="1138">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62189" y="116632"/>
            <a:ext cx="7952663" cy="370620"/>
          </a:xfrm>
          <a:prstGeom prst="rect">
            <a:avLst/>
          </a:prstGeom>
        </p:spPr>
        <p:txBody>
          <a:bodyPr/>
          <a:lstStyle>
            <a:lvl1pPr algn="l">
              <a:tabLst/>
              <a:defRPr sz="195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687189" y="6542427"/>
            <a:ext cx="5578854" cy="285204"/>
          </a:xfrm>
          <a:prstGeom prst="rect">
            <a:avLst/>
          </a:prstGeom>
        </p:spPr>
        <p:txBody>
          <a:bodyPr/>
          <a:lstStyle>
            <a:lvl1pPr marL="0" indent="0" algn="l">
              <a:buNone/>
              <a:defRPr sz="813"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6" name="Imagem 2">
            <a:extLst>
              <a:ext uri="{FF2B5EF4-FFF2-40B4-BE49-F238E27FC236}">
                <a16:creationId xmlns:a16="http://schemas.microsoft.com/office/drawing/2014/main" id="{A92F2938-189D-4545-9B65-9F8641A1E244}"/>
              </a:ext>
            </a:extLst>
          </p:cNvPr>
          <p:cNvPicPr>
            <a:picLocks noChangeAspect="1"/>
          </p:cNvPicPr>
          <p:nvPr userDrawn="1"/>
        </p:nvPicPr>
        <p:blipFill>
          <a:blip r:embed="rId2"/>
          <a:stretch>
            <a:fillRect/>
          </a:stretch>
        </p:blipFill>
        <p:spPr>
          <a:xfrm>
            <a:off x="448000" y="6568061"/>
            <a:ext cx="203334" cy="259570"/>
          </a:xfrm>
          <a:prstGeom prst="rect">
            <a:avLst/>
          </a:prstGeom>
        </p:spPr>
      </p:pic>
    </p:spTree>
    <p:extLst>
      <p:ext uri="{BB962C8B-B14F-4D97-AF65-F5344CB8AC3E}">
        <p14:creationId xmlns:p14="http://schemas.microsoft.com/office/powerpoint/2010/main" val="3207954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3" name="Espaço Reservado para Texto 4">
            <a:extLst>
              <a:ext uri="{FF2B5EF4-FFF2-40B4-BE49-F238E27FC236}">
                <a16:creationId xmlns:a16="http://schemas.microsoft.com/office/drawing/2014/main" id="{BE9179EA-2F1B-4E32-98B8-B40F6C0D2194}"/>
              </a:ext>
            </a:extLst>
          </p:cNvPr>
          <p:cNvSpPr>
            <a:spLocks noGrp="1"/>
          </p:cNvSpPr>
          <p:nvPr>
            <p:ph type="body" sz="quarter" idx="14" hasCustomPrompt="1"/>
          </p:nvPr>
        </p:nvSpPr>
        <p:spPr>
          <a:xfrm>
            <a:off x="366077" y="206303"/>
            <a:ext cx="6370419" cy="533400"/>
          </a:xfrm>
          <a:prstGeom prst="rect">
            <a:avLst/>
          </a:prstGeom>
        </p:spPr>
        <p:txBody>
          <a:bodyPr/>
          <a:lstStyle>
            <a:lvl1pPr marL="0" indent="0">
              <a:buNone/>
              <a:defRPr lang="pt-BR" sz="2400" b="1" kern="1200" dirty="0">
                <a:solidFill>
                  <a:srgbClr val="54C0E8"/>
                </a:solidFill>
                <a:latin typeface="Trebuchet MS" panose="020B0603020202020204" pitchFamily="34" charset="0"/>
                <a:ea typeface="+mn-ea"/>
                <a:cs typeface="+mn-cs"/>
              </a:defRPr>
            </a:lvl1pPr>
          </a:lstStyle>
          <a:p>
            <a:pPr lvl="0"/>
            <a:r>
              <a:rPr lang="pt-BR"/>
              <a:t>Clique para adicionar texto</a:t>
            </a:r>
          </a:p>
        </p:txBody>
      </p:sp>
      <p:sp>
        <p:nvSpPr>
          <p:cNvPr id="14" name="Content Placeholder 2">
            <a:extLst>
              <a:ext uri="{FF2B5EF4-FFF2-40B4-BE49-F238E27FC236}">
                <a16:creationId xmlns:a16="http://schemas.microsoft.com/office/drawing/2014/main" id="{277F4183-CE99-499B-8987-E22727EF6ADF}"/>
              </a:ext>
            </a:extLst>
          </p:cNvPr>
          <p:cNvSpPr>
            <a:spLocks noGrp="1"/>
          </p:cNvSpPr>
          <p:nvPr>
            <p:ph idx="1"/>
          </p:nvPr>
        </p:nvSpPr>
        <p:spPr>
          <a:xfrm>
            <a:off x="552344" y="949912"/>
            <a:ext cx="8507435" cy="5113538"/>
          </a:xfrm>
          <a:prstGeom prst="rect">
            <a:avLst/>
          </a:prstGeom>
        </p:spPr>
        <p:txBody>
          <a:bodyPr>
            <a:noAutofit/>
          </a:bodyPr>
          <a:lstStyle>
            <a:lvl1pPr algn="l" rtl="0" fontAlgn="base">
              <a:lnSpc>
                <a:spcPct val="90000"/>
              </a:lnSpc>
              <a:spcBef>
                <a:spcPts val="0"/>
              </a:spcBef>
              <a:spcAft>
                <a:spcPts val="600"/>
              </a:spcAft>
              <a:buClr>
                <a:srgbClr val="54C0E8"/>
              </a:buClr>
              <a:buSzPct val="90000"/>
              <a:buFont typeface="Verdana" pitchFamily="34" charset="0"/>
              <a:buChar char="●"/>
              <a:defRPr lang="en-US" sz="1600" kern="1200" noProof="0" dirty="0">
                <a:solidFill>
                  <a:schemeClr val="tx1">
                    <a:lumMod val="65000"/>
                    <a:lumOff val="35000"/>
                  </a:schemeClr>
                </a:solidFill>
                <a:latin typeface="+mn-lt"/>
                <a:ea typeface="Verdana" pitchFamily="34" charset="0"/>
                <a:cs typeface="Verdana" pitchFamily="34" charset="0"/>
              </a:defRPr>
            </a:lvl1pPr>
            <a:lvl2pPr marL="668233" indent="-256997" algn="l" rtl="0" fontAlgn="base">
              <a:lnSpc>
                <a:spcPct val="90000"/>
              </a:lnSpc>
              <a:spcBef>
                <a:spcPts val="0"/>
              </a:spcBef>
              <a:spcAft>
                <a:spcPts val="600"/>
              </a:spcAft>
              <a:buClr>
                <a:schemeClr val="tx1">
                  <a:lumMod val="50000"/>
                  <a:lumOff val="50000"/>
                </a:schemeClr>
              </a:buClr>
              <a:buSzPct val="80000"/>
              <a:buFont typeface="Wingdings" pitchFamily="2" charset="2"/>
              <a:buChar char="v"/>
              <a:defRPr lang="en-US" sz="1600" kern="1200" noProof="0" dirty="0">
                <a:solidFill>
                  <a:schemeClr val="tx1">
                    <a:lumMod val="65000"/>
                    <a:lumOff val="35000"/>
                  </a:schemeClr>
                </a:solidFill>
                <a:latin typeface="+mn-lt"/>
                <a:ea typeface="Verdana" pitchFamily="34" charset="0"/>
                <a:cs typeface="Verdana" pitchFamily="34" charset="0"/>
              </a:defRPr>
            </a:lvl2pPr>
            <a:lvl3pPr marL="1143000" indent="-228600" algn="l" rtl="0" fontAlgn="base">
              <a:lnSpc>
                <a:spcPct val="90000"/>
              </a:lnSpc>
              <a:spcBef>
                <a:spcPts val="0"/>
              </a:spcBef>
              <a:spcAft>
                <a:spcPts val="600"/>
              </a:spcAft>
              <a:buClr>
                <a:schemeClr val="tx1">
                  <a:lumMod val="50000"/>
                  <a:lumOff val="50000"/>
                </a:schemeClr>
              </a:buClr>
              <a:buSzPct val="80000"/>
              <a:buFont typeface="Wingdings" panose="05000000000000000000" pitchFamily="2" charset="2"/>
              <a:buChar char="§"/>
              <a:defRPr lang="en-US" sz="1600" kern="1200" noProof="0" dirty="0">
                <a:solidFill>
                  <a:schemeClr val="tx1">
                    <a:lumMod val="65000"/>
                    <a:lumOff val="35000"/>
                  </a:schemeClr>
                </a:solidFill>
                <a:latin typeface="+mn-lt"/>
                <a:ea typeface="Verdana" pitchFamily="34" charset="0"/>
                <a:cs typeface="Verdana" pitchFamily="34" charset="0"/>
              </a:defRPr>
            </a:lvl3pPr>
            <a:lvl4pPr algn="l" rtl="0" fontAlgn="base">
              <a:lnSpc>
                <a:spcPct val="90000"/>
              </a:lnSpc>
              <a:spcBef>
                <a:spcPts val="0"/>
              </a:spcBef>
              <a:spcAft>
                <a:spcPts val="600"/>
              </a:spcAft>
              <a:buClr>
                <a:schemeClr val="bg2">
                  <a:lumMod val="75000"/>
                </a:schemeClr>
              </a:buClr>
              <a:buSzPct val="80000"/>
              <a:defRPr lang="en-US" sz="1600" kern="1200" noProof="0" dirty="0">
                <a:solidFill>
                  <a:schemeClr val="tx1">
                    <a:lumMod val="65000"/>
                    <a:lumOff val="35000"/>
                  </a:schemeClr>
                </a:solidFill>
                <a:latin typeface="+mn-lt"/>
                <a:ea typeface="Verdana" pitchFamily="34" charset="0"/>
                <a:cs typeface="Verdana" pitchFamily="34" charset="0"/>
              </a:defRPr>
            </a:lvl4pPr>
            <a:lvl5pPr algn="l" rtl="0" fontAlgn="base">
              <a:lnSpc>
                <a:spcPct val="90000"/>
              </a:lnSpc>
              <a:spcBef>
                <a:spcPts val="0"/>
              </a:spcBef>
              <a:spcAft>
                <a:spcPts val="600"/>
              </a:spcAft>
              <a:buClr>
                <a:schemeClr val="bg2">
                  <a:lumMod val="75000"/>
                </a:schemeClr>
              </a:buClr>
              <a:buSzPct val="80000"/>
              <a:defRPr lang="en-GB" sz="1600" kern="1200" noProof="0" dirty="0">
                <a:solidFill>
                  <a:schemeClr val="tx1">
                    <a:lumMod val="65000"/>
                    <a:lumOff val="3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56464082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1" y="0"/>
            <a:ext cx="9906001"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2400">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253532" y="131020"/>
            <a:ext cx="10288205"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360586" y="785287"/>
            <a:ext cx="3242874"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524823" y="1031159"/>
            <a:ext cx="914400" cy="861542"/>
          </a:xfrm>
          <a:prstGeom prst="rect">
            <a:avLst/>
          </a:prstGeom>
        </p:spPr>
        <p:txBody>
          <a:bodyPr/>
          <a:lstStyle>
            <a:lvl1pPr marL="0" indent="0">
              <a:buNone/>
              <a:defRPr sz="1200">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22" name="Espaço Reservado para Texto 7">
            <a:extLst>
              <a:ext uri="{FF2B5EF4-FFF2-40B4-BE49-F238E27FC236}">
                <a16:creationId xmlns:a16="http://schemas.microsoft.com/office/drawing/2014/main" id="{0ADCD72F-DC0E-44EE-8D1A-BA6DBBDB8517}"/>
              </a:ext>
            </a:extLst>
          </p:cNvPr>
          <p:cNvSpPr>
            <a:spLocks noGrp="1"/>
          </p:cNvSpPr>
          <p:nvPr>
            <p:ph type="body" sz="quarter" idx="19" hasCustomPrompt="1"/>
          </p:nvPr>
        </p:nvSpPr>
        <p:spPr>
          <a:xfrm>
            <a:off x="485068" y="2072092"/>
            <a:ext cx="2993911" cy="403035"/>
          </a:xfrm>
          <a:prstGeom prst="rect">
            <a:avLst/>
          </a:prstGeom>
        </p:spPr>
        <p:txBody>
          <a:bodyPr/>
          <a:lstStyle>
            <a:lvl1pPr marL="14003" indent="0">
              <a:buNone/>
              <a:defRPr kumimoji="0" lang="pt-BR" sz="1764" b="1" i="0" u="none" strike="noStrike" cap="none" spc="-39"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9753" marR="0" lvl="0" indent="-285750" defTabSz="914400" eaLnBrk="0" latinLnBrk="0" hangingPunct="0">
              <a:lnSpc>
                <a:spcPct val="100000"/>
              </a:lnSpc>
              <a:spcBef>
                <a:spcPct val="0"/>
              </a:spcBef>
              <a:spcAft>
                <a:spcPts val="600"/>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25" name="Espaço Reservado para Texto 7">
            <a:extLst>
              <a:ext uri="{FF2B5EF4-FFF2-40B4-BE49-F238E27FC236}">
                <a16:creationId xmlns:a16="http://schemas.microsoft.com/office/drawing/2014/main" id="{0A06A298-AC1A-4F86-A073-C6FB8857100B}"/>
              </a:ext>
            </a:extLst>
          </p:cNvPr>
          <p:cNvSpPr>
            <a:spLocks noGrp="1"/>
          </p:cNvSpPr>
          <p:nvPr>
            <p:ph type="body" sz="quarter" idx="20" hasCustomPrompt="1"/>
          </p:nvPr>
        </p:nvSpPr>
        <p:spPr>
          <a:xfrm>
            <a:off x="485068" y="2544630"/>
            <a:ext cx="2993911"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764"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27" name="Espaço Reservado para Texto 7">
            <a:extLst>
              <a:ext uri="{FF2B5EF4-FFF2-40B4-BE49-F238E27FC236}">
                <a16:creationId xmlns:a16="http://schemas.microsoft.com/office/drawing/2014/main" id="{F09E2973-9740-48B3-9F3A-85602A58616A}"/>
              </a:ext>
            </a:extLst>
          </p:cNvPr>
          <p:cNvSpPr>
            <a:spLocks noGrp="1"/>
          </p:cNvSpPr>
          <p:nvPr>
            <p:ph type="body" sz="quarter" idx="22" hasCustomPrompt="1"/>
          </p:nvPr>
        </p:nvSpPr>
        <p:spPr>
          <a:xfrm>
            <a:off x="485068" y="4299952"/>
            <a:ext cx="2959138"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28" name="Espaço Reservado para Texto 7">
            <a:extLst>
              <a:ext uri="{FF2B5EF4-FFF2-40B4-BE49-F238E27FC236}">
                <a16:creationId xmlns:a16="http://schemas.microsoft.com/office/drawing/2014/main" id="{32E60D61-8B2B-4E9F-8675-7293B80BE5B7}"/>
              </a:ext>
            </a:extLst>
          </p:cNvPr>
          <p:cNvSpPr>
            <a:spLocks noGrp="1"/>
          </p:cNvSpPr>
          <p:nvPr>
            <p:ph type="body" sz="quarter" idx="23" hasCustomPrompt="1"/>
          </p:nvPr>
        </p:nvSpPr>
        <p:spPr>
          <a:xfrm>
            <a:off x="485068" y="3171500"/>
            <a:ext cx="2959138" cy="641394"/>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7" name="Picture 6">
            <a:extLst>
              <a:ext uri="{FF2B5EF4-FFF2-40B4-BE49-F238E27FC236}">
                <a16:creationId xmlns:a16="http://schemas.microsoft.com/office/drawing/2014/main" id="{87E01F0F-9DD3-DB49-9CA3-5E62DBBBB3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50" y="5267391"/>
            <a:ext cx="2016945" cy="479868"/>
          </a:xfrm>
          <a:prstGeom prst="rect">
            <a:avLst/>
          </a:prstGeom>
        </p:spPr>
      </p:pic>
    </p:spTree>
    <p:extLst>
      <p:ext uri="{BB962C8B-B14F-4D97-AF65-F5344CB8AC3E}">
        <p14:creationId xmlns:p14="http://schemas.microsoft.com/office/powerpoint/2010/main" val="69819068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2170851" y="-120277"/>
            <a:ext cx="15237146" cy="7464973"/>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2400">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245848" y="-19051"/>
            <a:ext cx="10288205"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360586" y="785287"/>
            <a:ext cx="3242874"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524823" y="1031159"/>
            <a:ext cx="914400" cy="861542"/>
          </a:xfrm>
          <a:prstGeom prst="rect">
            <a:avLst/>
          </a:prstGeom>
        </p:spPr>
        <p:txBody>
          <a:bodyPr/>
          <a:lstStyle>
            <a:lvl1pPr marL="0" indent="0">
              <a:buNone/>
              <a:defRPr sz="1200">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10" name="Espaço Reservado para Texto 7">
            <a:extLst>
              <a:ext uri="{FF2B5EF4-FFF2-40B4-BE49-F238E27FC236}">
                <a16:creationId xmlns:a16="http://schemas.microsoft.com/office/drawing/2014/main" id="{3CB44F74-553B-49CA-A5E3-367630B926AA}"/>
              </a:ext>
            </a:extLst>
          </p:cNvPr>
          <p:cNvSpPr>
            <a:spLocks noGrp="1"/>
          </p:cNvSpPr>
          <p:nvPr>
            <p:ph type="body" sz="quarter" idx="19" hasCustomPrompt="1"/>
          </p:nvPr>
        </p:nvSpPr>
        <p:spPr>
          <a:xfrm>
            <a:off x="485068" y="2072092"/>
            <a:ext cx="2993911" cy="403035"/>
          </a:xfrm>
          <a:prstGeom prst="rect">
            <a:avLst/>
          </a:prstGeom>
        </p:spPr>
        <p:txBody>
          <a:bodyPr/>
          <a:lstStyle>
            <a:lvl1pPr marL="14003" indent="0">
              <a:buNone/>
              <a:defRPr kumimoji="0" lang="pt-BR" sz="1764" b="1" i="0" u="none" strike="noStrike" cap="none" spc="-39"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9753" marR="0" lvl="0" indent="-285750" defTabSz="914400" eaLnBrk="0" latinLnBrk="0" hangingPunct="0">
              <a:lnSpc>
                <a:spcPct val="100000"/>
              </a:lnSpc>
              <a:spcBef>
                <a:spcPct val="0"/>
              </a:spcBef>
              <a:spcAft>
                <a:spcPts val="600"/>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11" name="Espaço Reservado para Texto 7">
            <a:extLst>
              <a:ext uri="{FF2B5EF4-FFF2-40B4-BE49-F238E27FC236}">
                <a16:creationId xmlns:a16="http://schemas.microsoft.com/office/drawing/2014/main" id="{C7D1A17E-01C5-4C9A-AFD7-FE8F8904A585}"/>
              </a:ext>
            </a:extLst>
          </p:cNvPr>
          <p:cNvSpPr>
            <a:spLocks noGrp="1"/>
          </p:cNvSpPr>
          <p:nvPr>
            <p:ph type="body" sz="quarter" idx="20" hasCustomPrompt="1"/>
          </p:nvPr>
        </p:nvSpPr>
        <p:spPr>
          <a:xfrm>
            <a:off x="485068" y="2544630"/>
            <a:ext cx="2993911"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764"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12" name="Espaço Reservado para Texto 7">
            <a:extLst>
              <a:ext uri="{FF2B5EF4-FFF2-40B4-BE49-F238E27FC236}">
                <a16:creationId xmlns:a16="http://schemas.microsoft.com/office/drawing/2014/main" id="{A46C5DBA-2501-478F-A494-25621861C310}"/>
              </a:ext>
            </a:extLst>
          </p:cNvPr>
          <p:cNvSpPr>
            <a:spLocks noGrp="1"/>
          </p:cNvSpPr>
          <p:nvPr>
            <p:ph type="body" sz="quarter" idx="22" hasCustomPrompt="1"/>
          </p:nvPr>
        </p:nvSpPr>
        <p:spPr>
          <a:xfrm>
            <a:off x="485068" y="4299952"/>
            <a:ext cx="2959138"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13" name="Espaço Reservado para Texto 7">
            <a:extLst>
              <a:ext uri="{FF2B5EF4-FFF2-40B4-BE49-F238E27FC236}">
                <a16:creationId xmlns:a16="http://schemas.microsoft.com/office/drawing/2014/main" id="{DAA645D8-3213-4219-9B99-209074D45251}"/>
              </a:ext>
            </a:extLst>
          </p:cNvPr>
          <p:cNvSpPr>
            <a:spLocks noGrp="1"/>
          </p:cNvSpPr>
          <p:nvPr>
            <p:ph type="body" sz="quarter" idx="23" hasCustomPrompt="1"/>
          </p:nvPr>
        </p:nvSpPr>
        <p:spPr>
          <a:xfrm>
            <a:off x="485068" y="3171500"/>
            <a:ext cx="2959138" cy="641394"/>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14" name="Picture 13">
            <a:extLst>
              <a:ext uri="{FF2B5EF4-FFF2-40B4-BE49-F238E27FC236}">
                <a16:creationId xmlns:a16="http://schemas.microsoft.com/office/drawing/2014/main" id="{3417F1E9-2D80-E34C-ACEF-D0ADC6D8A9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550" y="5267391"/>
            <a:ext cx="2016945" cy="479868"/>
          </a:xfrm>
          <a:prstGeom prst="rect">
            <a:avLst/>
          </a:prstGeom>
        </p:spPr>
      </p:pic>
    </p:spTree>
    <p:extLst>
      <p:ext uri="{BB962C8B-B14F-4D97-AF65-F5344CB8AC3E}">
        <p14:creationId xmlns:p14="http://schemas.microsoft.com/office/powerpoint/2010/main" val="65043760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88900" y="0"/>
            <a:ext cx="9994900" cy="6959599"/>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8" name="Espaço Reservado para Imagem 3">
            <a:extLst>
              <a:ext uri="{FF2B5EF4-FFF2-40B4-BE49-F238E27FC236}">
                <a16:creationId xmlns:a16="http://schemas.microsoft.com/office/drawing/2014/main" id="{DBF4B906-DD68-4BD2-8837-E3A9F5890B13}"/>
              </a:ext>
            </a:extLst>
          </p:cNvPr>
          <p:cNvSpPr>
            <a:spLocks noGrp="1"/>
          </p:cNvSpPr>
          <p:nvPr>
            <p:ph type="pic" sz="quarter" idx="12" hasCustomPrompt="1"/>
          </p:nvPr>
        </p:nvSpPr>
        <p:spPr>
          <a:xfrm>
            <a:off x="-2026921" y="5539296"/>
            <a:ext cx="13939521" cy="1420303"/>
          </a:xfrm>
          <a:prstGeom prst="parallelogram">
            <a:avLst/>
          </a:prstGeom>
          <a:solidFill>
            <a:srgbClr val="110090">
              <a:alpha val="88000"/>
            </a:srgbClr>
          </a:solidFill>
        </p:spPr>
        <p:txBody>
          <a:bodyPr/>
          <a:lstStyle>
            <a:lvl1pPr marL="0" indent="0">
              <a:buNone/>
              <a:defRPr>
                <a:noFill/>
              </a:defRPr>
            </a:lvl1pPr>
          </a:lstStyle>
          <a:p>
            <a:r>
              <a:rPr lang="pt-BR"/>
              <a:t>a</a:t>
            </a:r>
            <a:endParaRPr lang="en-US"/>
          </a:p>
        </p:txBody>
      </p:sp>
      <p:sp>
        <p:nvSpPr>
          <p:cNvPr id="11" name="Espaço Reservado para Texto 6">
            <a:extLst>
              <a:ext uri="{FF2B5EF4-FFF2-40B4-BE49-F238E27FC236}">
                <a16:creationId xmlns:a16="http://schemas.microsoft.com/office/drawing/2014/main" id="{3DB05B4B-33E2-4B65-801B-CEA1BFB04C09}"/>
              </a:ext>
            </a:extLst>
          </p:cNvPr>
          <p:cNvSpPr>
            <a:spLocks noGrp="1"/>
          </p:cNvSpPr>
          <p:nvPr>
            <p:ph type="body" sz="quarter" idx="13" hasCustomPrompt="1"/>
          </p:nvPr>
        </p:nvSpPr>
        <p:spPr>
          <a:xfrm>
            <a:off x="563839" y="5726295"/>
            <a:ext cx="4414561" cy="481043"/>
          </a:xfrm>
          <a:prstGeom prst="rect">
            <a:avLst/>
          </a:prstGeom>
        </p:spPr>
        <p:txBody>
          <a:bodyPr/>
          <a:lstStyle>
            <a:lvl1pPr marL="0" indent="0">
              <a:buNone/>
              <a:defRPr sz="3200">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264742" y="-771396"/>
            <a:ext cx="12317531" cy="8388384"/>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228252566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382205" y="0"/>
            <a:ext cx="10288205"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264742" y="-779417"/>
            <a:ext cx="12317531" cy="8388384"/>
          </a:xfrm>
          <a:prstGeom prst="rect">
            <a:avLst/>
          </a:prstGeom>
          <a:blipFill>
            <a:blip r:embed="rId2" cstate="email">
              <a:extLst>
                <a:ext uri="{28A0092B-C50C-407E-A947-70E740481C1C}">
                  <a14:useLocalDpi xmlns:a14="http://schemas.microsoft.com/office/drawing/2010/main"/>
                </a:ext>
              </a:extLst>
            </a:blip>
            <a:srcRect/>
            <a:stretch>
              <a:fillRect l="-1349" r="-1349"/>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
        <p:nvSpPr>
          <p:cNvPr id="12" name="Espaço Reservado para Imagem 3">
            <a:extLst>
              <a:ext uri="{FF2B5EF4-FFF2-40B4-BE49-F238E27FC236}">
                <a16:creationId xmlns:a16="http://schemas.microsoft.com/office/drawing/2014/main" id="{FA16ACE8-6839-A640-B818-B723A71A391E}"/>
              </a:ext>
            </a:extLst>
          </p:cNvPr>
          <p:cNvSpPr>
            <a:spLocks noGrp="1"/>
          </p:cNvSpPr>
          <p:nvPr>
            <p:ph type="pic" sz="quarter" idx="12" hasCustomPrompt="1"/>
          </p:nvPr>
        </p:nvSpPr>
        <p:spPr>
          <a:xfrm>
            <a:off x="-2026921" y="5539296"/>
            <a:ext cx="14218921" cy="1420303"/>
          </a:xfrm>
          <a:prstGeom prst="parallelogram">
            <a:avLst/>
          </a:prstGeom>
          <a:solidFill>
            <a:srgbClr val="110090">
              <a:alpha val="88000"/>
            </a:srgbClr>
          </a:solidFill>
        </p:spPr>
        <p:txBody>
          <a:bodyPr/>
          <a:lstStyle>
            <a:lvl1pPr marL="0" indent="0">
              <a:buNone/>
              <a:defRPr>
                <a:noFill/>
              </a:defRPr>
            </a:lvl1pPr>
          </a:lstStyle>
          <a:p>
            <a:r>
              <a:rPr lang="pt-BR"/>
              <a:t>a</a:t>
            </a:r>
            <a:endParaRPr lang="en-US"/>
          </a:p>
        </p:txBody>
      </p:sp>
      <p:sp>
        <p:nvSpPr>
          <p:cNvPr id="13" name="Espaço Reservado para Texto 6">
            <a:extLst>
              <a:ext uri="{FF2B5EF4-FFF2-40B4-BE49-F238E27FC236}">
                <a16:creationId xmlns:a16="http://schemas.microsoft.com/office/drawing/2014/main" id="{8CE69BA1-FB42-5944-8996-194277F55C06}"/>
              </a:ext>
            </a:extLst>
          </p:cNvPr>
          <p:cNvSpPr>
            <a:spLocks noGrp="1"/>
          </p:cNvSpPr>
          <p:nvPr>
            <p:ph type="body" sz="quarter" idx="13" hasCustomPrompt="1"/>
          </p:nvPr>
        </p:nvSpPr>
        <p:spPr>
          <a:xfrm>
            <a:off x="563839" y="5726295"/>
            <a:ext cx="4414561" cy="481043"/>
          </a:xfrm>
          <a:prstGeom prst="rect">
            <a:avLst/>
          </a:prstGeom>
        </p:spPr>
        <p:txBody>
          <a:bodyPr/>
          <a:lstStyle>
            <a:lvl1pPr marL="0" indent="0">
              <a:buNone/>
              <a:defRPr sz="3200">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6" name="Espaço Reservado para Imagem 5">
            <a:extLst>
              <a:ext uri="{FF2B5EF4-FFF2-40B4-BE49-F238E27FC236}">
                <a16:creationId xmlns:a16="http://schemas.microsoft.com/office/drawing/2014/main" id="{442FEC88-1B0C-D84C-96EC-CB789355C92E}"/>
              </a:ext>
            </a:extLst>
          </p:cNvPr>
          <p:cNvSpPr>
            <a:spLocks noGrp="1"/>
          </p:cNvSpPr>
          <p:nvPr>
            <p:ph type="pic" sz="quarter" idx="14" hasCustomPrompt="1"/>
          </p:nvPr>
        </p:nvSpPr>
        <p:spPr>
          <a:xfrm>
            <a:off x="2264742" y="-741317"/>
            <a:ext cx="12317531" cy="8388384"/>
          </a:xfrm>
          <a:prstGeom prst="rect">
            <a:avLst/>
          </a:prstGeom>
          <a:blipFill>
            <a:blip r:embed="rId2" cstate="email">
              <a:extLst>
                <a:ext uri="{28A0092B-C50C-407E-A947-70E740481C1C}">
                  <a14:useLocalDpi xmlns:a14="http://schemas.microsoft.com/office/drawing/2010/main"/>
                </a:ext>
              </a:extLst>
            </a:blip>
            <a:srcRect/>
            <a:stretch>
              <a:fillRect l="-1349" r="-1349"/>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29084365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382205" y="0"/>
            <a:ext cx="10288205"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6" name="Espaço Reservado para Imagem 3">
            <a:extLst>
              <a:ext uri="{FF2B5EF4-FFF2-40B4-BE49-F238E27FC236}">
                <a16:creationId xmlns:a16="http://schemas.microsoft.com/office/drawing/2014/main" id="{B3C3573C-5D1B-DF4C-BB8A-3668F9A71406}"/>
              </a:ext>
            </a:extLst>
          </p:cNvPr>
          <p:cNvSpPr>
            <a:spLocks noGrp="1"/>
          </p:cNvSpPr>
          <p:nvPr>
            <p:ph type="pic" sz="quarter" idx="12" hasCustomPrompt="1"/>
          </p:nvPr>
        </p:nvSpPr>
        <p:spPr>
          <a:xfrm>
            <a:off x="-2026921" y="5539296"/>
            <a:ext cx="14091921" cy="1420303"/>
          </a:xfrm>
          <a:prstGeom prst="parallelogram">
            <a:avLst/>
          </a:prstGeom>
          <a:solidFill>
            <a:srgbClr val="54565A">
              <a:alpha val="88000"/>
            </a:srgbClr>
          </a:solidFill>
        </p:spPr>
        <p:txBody>
          <a:bodyPr/>
          <a:lstStyle>
            <a:lvl1pPr marL="0" indent="0">
              <a:buNone/>
              <a:defRPr>
                <a:noFill/>
              </a:defRPr>
            </a:lvl1pPr>
          </a:lstStyle>
          <a:p>
            <a:r>
              <a:rPr lang="pt-BR"/>
              <a:t>aa</a:t>
            </a:r>
            <a:endParaRPr lang="en-US"/>
          </a:p>
        </p:txBody>
      </p:sp>
      <p:sp>
        <p:nvSpPr>
          <p:cNvPr id="11" name="Espaço Reservado para Texto 6">
            <a:extLst>
              <a:ext uri="{FF2B5EF4-FFF2-40B4-BE49-F238E27FC236}">
                <a16:creationId xmlns:a16="http://schemas.microsoft.com/office/drawing/2014/main" id="{38F0C60C-7209-BE4D-BAFD-52D1734A907C}"/>
              </a:ext>
            </a:extLst>
          </p:cNvPr>
          <p:cNvSpPr>
            <a:spLocks noGrp="1"/>
          </p:cNvSpPr>
          <p:nvPr>
            <p:ph type="body" sz="quarter" idx="13" hasCustomPrompt="1"/>
          </p:nvPr>
        </p:nvSpPr>
        <p:spPr>
          <a:xfrm>
            <a:off x="563839" y="5726295"/>
            <a:ext cx="4414561" cy="481043"/>
          </a:xfrm>
          <a:prstGeom prst="rect">
            <a:avLst/>
          </a:prstGeom>
        </p:spPr>
        <p:txBody>
          <a:bodyPr/>
          <a:lstStyle>
            <a:lvl1pPr marL="0" indent="0">
              <a:buNone/>
              <a:defRPr sz="3600"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264743" y="0"/>
            <a:ext cx="7641258" cy="6959600"/>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136878597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382205" y="0"/>
            <a:ext cx="10288205"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264742" y="-779417"/>
            <a:ext cx="12317531" cy="8388384"/>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
        <p:nvSpPr>
          <p:cNvPr id="12" name="Espaço Reservado para Imagem 3">
            <a:extLst>
              <a:ext uri="{FF2B5EF4-FFF2-40B4-BE49-F238E27FC236}">
                <a16:creationId xmlns:a16="http://schemas.microsoft.com/office/drawing/2014/main" id="{FA16ACE8-6839-A640-B818-B723A71A391E}"/>
              </a:ext>
            </a:extLst>
          </p:cNvPr>
          <p:cNvSpPr>
            <a:spLocks noGrp="1"/>
          </p:cNvSpPr>
          <p:nvPr>
            <p:ph type="pic" sz="quarter" idx="12" hasCustomPrompt="1"/>
          </p:nvPr>
        </p:nvSpPr>
        <p:spPr>
          <a:xfrm>
            <a:off x="-2026921" y="5539296"/>
            <a:ext cx="14218921" cy="1420303"/>
          </a:xfrm>
          <a:prstGeom prst="parallelogram">
            <a:avLst/>
          </a:prstGeom>
          <a:solidFill>
            <a:srgbClr val="54565A">
              <a:alpha val="88000"/>
            </a:srgbClr>
          </a:solidFill>
        </p:spPr>
        <p:txBody>
          <a:bodyPr/>
          <a:lstStyle>
            <a:lvl1pPr marL="0" indent="0">
              <a:buNone/>
              <a:defRPr sz="3200">
                <a:solidFill>
                  <a:schemeClr val="bg1"/>
                </a:solidFill>
              </a:defRPr>
            </a:lvl1pPr>
          </a:lstStyle>
          <a:p>
            <a:r>
              <a:rPr lang="pt-BR"/>
              <a:t>a</a:t>
            </a:r>
            <a:endParaRPr lang="en-US"/>
          </a:p>
        </p:txBody>
      </p:sp>
      <p:sp>
        <p:nvSpPr>
          <p:cNvPr id="13" name="Espaço Reservado para Texto 6">
            <a:extLst>
              <a:ext uri="{FF2B5EF4-FFF2-40B4-BE49-F238E27FC236}">
                <a16:creationId xmlns:a16="http://schemas.microsoft.com/office/drawing/2014/main" id="{8CE69BA1-FB42-5944-8996-194277F55C06}"/>
              </a:ext>
            </a:extLst>
          </p:cNvPr>
          <p:cNvSpPr>
            <a:spLocks noGrp="1"/>
          </p:cNvSpPr>
          <p:nvPr>
            <p:ph type="body" sz="quarter" idx="13" hasCustomPrompt="1"/>
          </p:nvPr>
        </p:nvSpPr>
        <p:spPr>
          <a:xfrm>
            <a:off x="563839" y="5726295"/>
            <a:ext cx="4414561" cy="481043"/>
          </a:xfrm>
          <a:prstGeom prst="rect">
            <a:avLst/>
          </a:prstGeom>
        </p:spPr>
        <p:txBody>
          <a:bodyPr/>
          <a:lstStyle>
            <a:lvl1pPr marL="0" indent="0">
              <a:buNone/>
              <a:defRPr sz="3200">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6" name="Espaço Reservado para Imagem 5">
            <a:extLst>
              <a:ext uri="{FF2B5EF4-FFF2-40B4-BE49-F238E27FC236}">
                <a16:creationId xmlns:a16="http://schemas.microsoft.com/office/drawing/2014/main" id="{442FEC88-1B0C-D84C-96EC-CB789355C92E}"/>
              </a:ext>
            </a:extLst>
          </p:cNvPr>
          <p:cNvSpPr>
            <a:spLocks noGrp="1"/>
          </p:cNvSpPr>
          <p:nvPr>
            <p:ph type="pic" sz="quarter" idx="14" hasCustomPrompt="1"/>
          </p:nvPr>
        </p:nvSpPr>
        <p:spPr>
          <a:xfrm>
            <a:off x="2264742" y="-741317"/>
            <a:ext cx="12317531" cy="8388384"/>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378370650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32012" y="656787"/>
            <a:ext cx="5548676"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32012" y="244616"/>
            <a:ext cx="7952663" cy="370620"/>
          </a:xfrm>
          <a:prstGeom prst="rect">
            <a:avLst/>
          </a:prstGeom>
        </p:spPr>
        <p:txBody>
          <a:bodyPr/>
          <a:lstStyle>
            <a:lvl1pPr algn="l" rtl="0" fontAlgn="base">
              <a:lnSpc>
                <a:spcPct val="90000"/>
              </a:lnSpc>
              <a:spcBef>
                <a:spcPct val="0"/>
              </a:spcBef>
              <a:spcAft>
                <a:spcPct val="0"/>
              </a:spcAft>
              <a:tabLst/>
              <a:defRPr lang="pt-BR" sz="2400" b="1" kern="1200" dirty="0">
                <a:solidFill>
                  <a:srgbClr val="54C0E8"/>
                </a:solidFill>
                <a:latin typeface="Trebuchet MS" panose="020B0603020202020204" pitchFamily="34" charset="0"/>
                <a:ea typeface="Verdana" pitchFamily="34" charset="0"/>
                <a:cs typeface="Verdana"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8" name="Espaço Reservado para Número de Slide 9">
            <a:extLst>
              <a:ext uri="{FF2B5EF4-FFF2-40B4-BE49-F238E27FC236}">
                <a16:creationId xmlns:a16="http://schemas.microsoft.com/office/drawing/2014/main" id="{5E848C6C-D6F5-4709-9389-598AA3A029E8}"/>
              </a:ext>
            </a:extLst>
          </p:cNvPr>
          <p:cNvSpPr txBox="1">
            <a:spLocks/>
          </p:cNvSpPr>
          <p:nvPr userDrawn="1"/>
        </p:nvSpPr>
        <p:spPr>
          <a:xfrm>
            <a:off x="-51069" y="6547885"/>
            <a:ext cx="434019"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F5FCCBEA-5D7C-414E-BA5A-59F19D219BB9}" type="slidenum">
              <a:rPr lang="pt-BR" sz="1000" i="1" smtClean="0">
                <a:solidFill>
                  <a:schemeClr val="tx1">
                    <a:lumMod val="65000"/>
                    <a:lumOff val="35000"/>
                  </a:schemeClr>
                </a:solidFill>
                <a:latin typeface="Calibri" panose="020F0502020204030204" pitchFamily="34" charset="0"/>
                <a:cs typeface="Calibri" panose="020F0502020204030204" pitchFamily="34" charset="0"/>
              </a:rPr>
              <a:pPr algn="r"/>
              <a:t>‹#›</a:t>
            </a:fld>
            <a:endParaRPr lang="pt-BR" sz="1000" i="1">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897350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62190" y="670642"/>
            <a:ext cx="5548676"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62188" y="258471"/>
            <a:ext cx="795266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836819" y="6534114"/>
            <a:ext cx="5578854"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2" name="Picture 1">
            <a:extLst>
              <a:ext uri="{FF2B5EF4-FFF2-40B4-BE49-F238E27FC236}">
                <a16:creationId xmlns:a16="http://schemas.microsoft.com/office/drawing/2014/main" id="{E4A14506-B5E9-4112-A4AF-1F7894ADE1A0}"/>
              </a:ext>
            </a:extLst>
          </p:cNvPr>
          <p:cNvPicPr>
            <a:picLocks noChangeAspect="1"/>
          </p:cNvPicPr>
          <p:nvPr userDrawn="1"/>
        </p:nvPicPr>
        <p:blipFill rotWithShape="1">
          <a:blip r:embed="rId2"/>
          <a:srcRect l="1" t="1" r="22121" b="16970"/>
          <a:stretch/>
        </p:blipFill>
        <p:spPr>
          <a:xfrm>
            <a:off x="434345" y="6534609"/>
            <a:ext cx="267042" cy="284709"/>
          </a:xfrm>
          <a:prstGeom prst="rect">
            <a:avLst/>
          </a:prstGeom>
        </p:spPr>
      </p:pic>
    </p:spTree>
    <p:extLst>
      <p:ext uri="{BB962C8B-B14F-4D97-AF65-F5344CB8AC3E}">
        <p14:creationId xmlns:p14="http://schemas.microsoft.com/office/powerpoint/2010/main" val="225234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tângulo 14">
            <a:extLst>
              <a:ext uri="{FF2B5EF4-FFF2-40B4-BE49-F238E27FC236}">
                <a16:creationId xmlns:a16="http://schemas.microsoft.com/office/drawing/2014/main" id="{E686ADF2-A82F-4655-BE11-762382D59E7B}"/>
              </a:ext>
            </a:extLst>
          </p:cNvPr>
          <p:cNvSpPr/>
          <p:nvPr userDrawn="1"/>
        </p:nvSpPr>
        <p:spPr>
          <a:xfrm>
            <a:off x="7257256" y="6650890"/>
            <a:ext cx="2597194" cy="215444"/>
          </a:xfrm>
          <a:prstGeom prst="rect">
            <a:avLst/>
          </a:prstGeom>
        </p:spPr>
        <p:txBody>
          <a:bodyPr wrap="square">
            <a:spAutoFit/>
          </a:bodyPr>
          <a:lstStyle/>
          <a:p>
            <a:pPr algn="r"/>
            <a:r>
              <a:rPr lang="en-IE" sz="800" b="0" i="0" kern="1200" dirty="0">
                <a:solidFill>
                  <a:schemeClr val="bg1">
                    <a:lumMod val="50000"/>
                  </a:schemeClr>
                </a:solidFill>
                <a:effectLst/>
                <a:latin typeface="Calibri" panose="020F0502020204030204" pitchFamily="34" charset="0"/>
                <a:ea typeface="+mn-ea"/>
                <a:cs typeface="+mn-cs"/>
              </a:rPr>
              <a:t>J.212666  | ComReg Broadband Confidence |  April 2021</a:t>
            </a:r>
            <a:endParaRPr lang="pt-BR" sz="800" i="1" dirty="0">
              <a:solidFill>
                <a:schemeClr val="bg1">
                  <a:lumMod val="50000"/>
                </a:schemeClr>
              </a:solidFill>
            </a:endParaRPr>
          </a:p>
        </p:txBody>
      </p:sp>
      <p:sp>
        <p:nvSpPr>
          <p:cNvPr id="3" name="Espaço Reservado para Número de Slide 9">
            <a:extLst>
              <a:ext uri="{FF2B5EF4-FFF2-40B4-BE49-F238E27FC236}">
                <a16:creationId xmlns:a16="http://schemas.microsoft.com/office/drawing/2014/main" id="{629E5127-CEBF-4F44-81F2-379ABDBDCC60}"/>
              </a:ext>
            </a:extLst>
          </p:cNvPr>
          <p:cNvSpPr txBox="1">
            <a:spLocks/>
          </p:cNvSpPr>
          <p:nvPr userDrawn="1"/>
        </p:nvSpPr>
        <p:spPr>
          <a:xfrm>
            <a:off x="-51069" y="6547885"/>
            <a:ext cx="434019"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F5FCCBEA-5D7C-414E-BA5A-59F19D219BB9}" type="slidenum">
              <a:rPr lang="pt-BR" sz="1000" i="1" smtClean="0">
                <a:solidFill>
                  <a:schemeClr val="tx1">
                    <a:lumMod val="65000"/>
                    <a:lumOff val="35000"/>
                  </a:schemeClr>
                </a:solidFill>
                <a:latin typeface="Calibri" panose="020F0502020204030204" pitchFamily="34" charset="0"/>
                <a:cs typeface="Calibri" panose="020F0502020204030204" pitchFamily="34" charset="0"/>
              </a:rPr>
              <a:pPr algn="r"/>
              <a:t>‹#›</a:t>
            </a:fld>
            <a:endParaRPr lang="pt-BR" sz="1000" i="1">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1779741"/>
      </p:ext>
    </p:extLst>
  </p:cSld>
  <p:clrMap bg1="lt1" tx1="dk1" bg2="lt2" tx2="dk2" accent1="accent1" accent2="accent2" accent3="accent3" accent4="accent4" accent5="accent5" accent6="accent6" hlink="hlink" folHlink="folHlink"/>
  <p:sldLayoutIdLst>
    <p:sldLayoutId id="2147484074" r:id="rId1"/>
    <p:sldLayoutId id="2147484175" r:id="rId2"/>
    <p:sldLayoutId id="2147484076" r:id="rId3"/>
    <p:sldLayoutId id="2147484081" r:id="rId4"/>
    <p:sldLayoutId id="2147484082" r:id="rId5"/>
    <p:sldLayoutId id="2147484176" r:id="rId6"/>
    <p:sldLayoutId id="2147484178" r:id="rId7"/>
    <p:sldLayoutId id="2147484157" r:id="rId8"/>
    <p:sldLayoutId id="2147484171" r:id="rId9"/>
    <p:sldLayoutId id="2147484161" r:id="rId10"/>
    <p:sldLayoutId id="2147484188" r:id="rId11"/>
    <p:sldLayoutId id="2147484084" r:id="rId12"/>
    <p:sldLayoutId id="2147484159" r:id="rId13"/>
    <p:sldLayoutId id="2147484179" r:id="rId14"/>
    <p:sldLayoutId id="2147484136" r:id="rId15"/>
    <p:sldLayoutId id="2147484189" r:id="rId16"/>
    <p:sldLayoutId id="2147484191" r:id="rId17"/>
    <p:sldLayoutId id="2147484266" r:id="rId18"/>
  </p:sldLayoutIdLst>
  <p:transition>
    <p:wipe dir="r"/>
  </p:transition>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hart" Target="../charts/chart19.xml"/><Relationship Id="rId7" Type="http://schemas.openxmlformats.org/officeDocument/2006/relationships/image" Target="../media/image43.svg"/><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35.png"/><Relationship Id="rId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chart" Target="../charts/chart21.xml"/><Relationship Id="rId7" Type="http://schemas.openxmlformats.org/officeDocument/2006/relationships/image" Target="../media/image28.png"/><Relationship Id="rId12" Type="http://schemas.openxmlformats.org/officeDocument/2006/relationships/image" Target="../media/image36.svg"/><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27.svg"/><Relationship Id="rId11" Type="http://schemas.openxmlformats.org/officeDocument/2006/relationships/image" Target="../media/image35.png"/><Relationship Id="rId5" Type="http://schemas.openxmlformats.org/officeDocument/2006/relationships/image" Target="../media/image26.png"/><Relationship Id="rId10" Type="http://schemas.openxmlformats.org/officeDocument/2006/relationships/image" Target="../media/image34.svg"/><Relationship Id="rId4" Type="http://schemas.openxmlformats.org/officeDocument/2006/relationships/image" Target="../media/image32.jpe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chart" Target="../charts/chart22.xml"/><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32.jpe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chart" Target="../charts/chart2.xml"/><Relationship Id="rId3" Type="http://schemas.openxmlformats.org/officeDocument/2006/relationships/tags" Target="../tags/tag3.xml"/><Relationship Id="rId7" Type="http://schemas.openxmlformats.org/officeDocument/2006/relationships/slideLayout" Target="../slideLayouts/slideLayout16.xml"/><Relationship Id="rId12"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chart" Target="../charts/chart1.xml"/><Relationship Id="rId5" Type="http://schemas.openxmlformats.org/officeDocument/2006/relationships/tags" Target="../tags/tag5.xml"/><Relationship Id="rId10" Type="http://schemas.openxmlformats.org/officeDocument/2006/relationships/image" Target="../media/image19.png"/><Relationship Id="rId4" Type="http://schemas.openxmlformats.org/officeDocument/2006/relationships/tags" Target="../tags/tag4.xml"/><Relationship Id="rId9" Type="http://schemas.openxmlformats.org/officeDocument/2006/relationships/image" Target="../media/image18.jpeg"/></Relationships>
</file>

<file path=ppt/slides/_rels/slide2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svg"/><Relationship Id="rId4" Type="http://schemas.openxmlformats.org/officeDocument/2006/relationships/chart" Target="../charts/chart4.xml"/><Relationship Id="rId9" Type="http://schemas.openxmlformats.org/officeDocument/2006/relationships/image" Target="../media/image26.png"/><Relationship Id="rId14"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svg"/><Relationship Id="rId3" Type="http://schemas.openxmlformats.org/officeDocument/2006/relationships/slideLayout" Target="../slideLayouts/slideLayout9.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7.sv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svg"/><Relationship Id="rId10" Type="http://schemas.openxmlformats.org/officeDocument/2006/relationships/image" Target="../media/image31.svg"/><Relationship Id="rId4" Type="http://schemas.openxmlformats.org/officeDocument/2006/relationships/chart" Target="../charts/chart5.xml"/><Relationship Id="rId9" Type="http://schemas.openxmlformats.org/officeDocument/2006/relationships/image" Target="../media/image30.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slideLayout" Target="../slideLayouts/slideLayout9.xml"/><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7.png"/><Relationship Id="rId2" Type="http://schemas.openxmlformats.org/officeDocument/2006/relationships/tags" Target="../tags/tag12.xml"/><Relationship Id="rId16" Type="http://schemas.openxmlformats.org/officeDocument/2006/relationships/image" Target="../media/image32.jpeg"/><Relationship Id="rId1" Type="http://schemas.openxmlformats.org/officeDocument/2006/relationships/tags" Target="../tags/tag1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chart" Target="../charts/chart6.xml"/><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notesSlide" Target="../notesSlides/notesSlide4.xml"/><Relationship Id="rId9" Type="http://schemas.openxmlformats.org/officeDocument/2006/relationships/image" Target="../media/image25.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4.svg"/><Relationship Id="rId3" Type="http://schemas.openxmlformats.org/officeDocument/2006/relationships/slideLayout" Target="../slideLayouts/slideLayout9.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8.sv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svg"/><Relationship Id="rId10" Type="http://schemas.openxmlformats.org/officeDocument/2006/relationships/image" Target="../media/image40.svg"/><Relationship Id="rId4" Type="http://schemas.openxmlformats.org/officeDocument/2006/relationships/chart" Target="../charts/chart7.xml"/><Relationship Id="rId9" Type="http://schemas.openxmlformats.org/officeDocument/2006/relationships/image" Target="../media/image30.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4.svg"/><Relationship Id="rId3" Type="http://schemas.openxmlformats.org/officeDocument/2006/relationships/slideLayout" Target="../slideLayouts/slideLayout9.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8.sv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svg"/><Relationship Id="rId10" Type="http://schemas.openxmlformats.org/officeDocument/2006/relationships/image" Target="../media/image40.svg"/><Relationship Id="rId4" Type="http://schemas.openxmlformats.org/officeDocument/2006/relationships/chart" Target="../charts/chart8.xml"/><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10.xml"/><Relationship Id="rId7" Type="http://schemas.openxmlformats.org/officeDocument/2006/relationships/image" Target="../media/image41.jpeg"/><Relationship Id="rId2" Type="http://schemas.openxmlformats.org/officeDocument/2006/relationships/chart" Target="../charts/chart9.xml"/><Relationship Id="rId1" Type="http://schemas.openxmlformats.org/officeDocument/2006/relationships/slideLayout" Target="../slideLayouts/slideLayout9.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20904FF-D89F-4D12-9176-80F256D81BB6}"/>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34252" t="1296" r="-15532" b="1230"/>
          <a:stretch/>
        </p:blipFill>
        <p:spPr>
          <a:xfrm flipH="1">
            <a:off x="-48185" y="0"/>
            <a:ext cx="9954181" cy="6851916"/>
          </a:xfrm>
        </p:spPr>
      </p:pic>
      <p:sp>
        <p:nvSpPr>
          <p:cNvPr id="25" name="Text Placeholder 4">
            <a:extLst>
              <a:ext uri="{FF2B5EF4-FFF2-40B4-BE49-F238E27FC236}">
                <a16:creationId xmlns:a16="http://schemas.microsoft.com/office/drawing/2014/main" id="{4B1DFD63-7F67-4894-92C8-0BEBBB75CB8B}"/>
              </a:ext>
            </a:extLst>
          </p:cNvPr>
          <p:cNvSpPr>
            <a:spLocks noGrp="1"/>
          </p:cNvSpPr>
          <p:nvPr>
            <p:ph type="body" sz="quarter" idx="19"/>
          </p:nvPr>
        </p:nvSpPr>
        <p:spPr>
          <a:xfrm>
            <a:off x="581321" y="2072092"/>
            <a:ext cx="2993911" cy="403035"/>
          </a:xfrm>
        </p:spPr>
        <p:txBody>
          <a:bodyPr/>
          <a:lstStyle/>
          <a:p>
            <a:endParaRPr lang="en-IE"/>
          </a:p>
        </p:txBody>
      </p:sp>
      <p:sp>
        <p:nvSpPr>
          <p:cNvPr id="26" name="Text Placeholder 5">
            <a:extLst>
              <a:ext uri="{FF2B5EF4-FFF2-40B4-BE49-F238E27FC236}">
                <a16:creationId xmlns:a16="http://schemas.microsoft.com/office/drawing/2014/main" id="{77D0D3D2-5A02-40E2-A33B-8D8098AD8F1C}"/>
              </a:ext>
            </a:extLst>
          </p:cNvPr>
          <p:cNvSpPr>
            <a:spLocks noGrp="1"/>
          </p:cNvSpPr>
          <p:nvPr>
            <p:ph type="body" sz="quarter" idx="20"/>
          </p:nvPr>
        </p:nvSpPr>
        <p:spPr>
          <a:xfrm>
            <a:off x="581321" y="2544630"/>
            <a:ext cx="2993911" cy="403035"/>
          </a:xfrm>
        </p:spPr>
        <p:txBody>
          <a:bodyPr/>
          <a:lstStyle/>
          <a:p>
            <a:endParaRPr lang="en-IE"/>
          </a:p>
        </p:txBody>
      </p:sp>
      <p:sp>
        <p:nvSpPr>
          <p:cNvPr id="27" name="Text Placeholder 6">
            <a:extLst>
              <a:ext uri="{FF2B5EF4-FFF2-40B4-BE49-F238E27FC236}">
                <a16:creationId xmlns:a16="http://schemas.microsoft.com/office/drawing/2014/main" id="{36D73262-1E99-4D09-9E8B-949A48498E67}"/>
              </a:ext>
            </a:extLst>
          </p:cNvPr>
          <p:cNvSpPr>
            <a:spLocks noGrp="1"/>
          </p:cNvSpPr>
          <p:nvPr>
            <p:ph type="body" sz="quarter" idx="22"/>
          </p:nvPr>
        </p:nvSpPr>
        <p:spPr>
          <a:xfrm>
            <a:off x="581321" y="4299952"/>
            <a:ext cx="2959138" cy="403035"/>
          </a:xfrm>
        </p:spPr>
        <p:txBody>
          <a:bodyPr/>
          <a:lstStyle/>
          <a:p>
            <a:endParaRPr lang="en-IE"/>
          </a:p>
        </p:txBody>
      </p:sp>
      <p:sp>
        <p:nvSpPr>
          <p:cNvPr id="28" name="Text Placeholder 7">
            <a:extLst>
              <a:ext uri="{FF2B5EF4-FFF2-40B4-BE49-F238E27FC236}">
                <a16:creationId xmlns:a16="http://schemas.microsoft.com/office/drawing/2014/main" id="{7F20D222-BC80-4563-BCDB-3AFA8079131F}"/>
              </a:ext>
            </a:extLst>
          </p:cNvPr>
          <p:cNvSpPr>
            <a:spLocks noGrp="1"/>
          </p:cNvSpPr>
          <p:nvPr>
            <p:ph type="body" sz="quarter" idx="23"/>
          </p:nvPr>
        </p:nvSpPr>
        <p:spPr>
          <a:xfrm>
            <a:off x="581321" y="3171500"/>
            <a:ext cx="2959138" cy="641394"/>
          </a:xfrm>
        </p:spPr>
        <p:txBody>
          <a:bodyPr/>
          <a:lstStyle/>
          <a:p>
            <a:endParaRPr lang="en-IE"/>
          </a:p>
        </p:txBody>
      </p:sp>
      <p:sp>
        <p:nvSpPr>
          <p:cNvPr id="29" name="Rectangle 28">
            <a:extLst>
              <a:ext uri="{FF2B5EF4-FFF2-40B4-BE49-F238E27FC236}">
                <a16:creationId xmlns:a16="http://schemas.microsoft.com/office/drawing/2014/main" id="{E3A1A556-D3B4-46A0-BFEA-79E824E668B9}"/>
              </a:ext>
            </a:extLst>
          </p:cNvPr>
          <p:cNvSpPr/>
          <p:nvPr/>
        </p:nvSpPr>
        <p:spPr>
          <a:xfrm>
            <a:off x="365512" y="875777"/>
            <a:ext cx="3242874" cy="543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4" name="Picture 33">
            <a:extLst>
              <a:ext uri="{FF2B5EF4-FFF2-40B4-BE49-F238E27FC236}">
                <a16:creationId xmlns:a16="http://schemas.microsoft.com/office/drawing/2014/main" id="{22B49BF0-9A33-4386-B079-5102DA9E21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7431" y="5578764"/>
            <a:ext cx="1519489" cy="361514"/>
          </a:xfrm>
          <a:prstGeom prst="rect">
            <a:avLst/>
          </a:prstGeom>
        </p:spPr>
      </p:pic>
      <p:sp>
        <p:nvSpPr>
          <p:cNvPr id="16" name="Espaço Reservado para Texto 48">
            <a:extLst>
              <a:ext uri="{FF2B5EF4-FFF2-40B4-BE49-F238E27FC236}">
                <a16:creationId xmlns:a16="http://schemas.microsoft.com/office/drawing/2014/main" id="{DCFB6FCE-BB30-415D-8CFC-C34B0E35D35A}"/>
              </a:ext>
            </a:extLst>
          </p:cNvPr>
          <p:cNvSpPr txBox="1">
            <a:spLocks/>
          </p:cNvSpPr>
          <p:nvPr/>
        </p:nvSpPr>
        <p:spPr>
          <a:xfrm>
            <a:off x="148642" y="2598972"/>
            <a:ext cx="3391817" cy="2144939"/>
          </a:xfrm>
          <a:prstGeom prst="rect">
            <a:avLst/>
          </a:prstGeom>
        </p:spPr>
        <p:txBody>
          <a:bodyPr anchor="t"/>
          <a:lstStyle>
            <a:lvl1pPr marL="14003" indent="0" algn="l" rtl="0" fontAlgn="base">
              <a:lnSpc>
                <a:spcPct val="90000"/>
              </a:lnSpc>
              <a:spcBef>
                <a:spcPts val="1000"/>
              </a:spcBef>
              <a:spcAft>
                <a:spcPct val="0"/>
              </a:spcAft>
              <a:buFont typeface="Arial" panose="020B0604020202020204" pitchFamily="34" charset="0"/>
              <a:buNone/>
              <a:defRPr kumimoji="0" lang="pt-BR" sz="1764" b="1" i="0" u="none" strike="noStrike" kern="1200" cap="none" spc="-39" normalizeH="0" baseline="0" dirty="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algn="ctr" eaLnBrk="1" hangingPunct="1"/>
            <a:r>
              <a:rPr lang="en-IE" sz="2400" dirty="0"/>
              <a:t>The Impact of Covid-19 on Home Broadband and Mobile Service Usage</a:t>
            </a:r>
            <a:endParaRPr lang="en-US" sz="1600" dirty="0"/>
          </a:p>
          <a:p>
            <a:pPr marL="13970"/>
            <a:endParaRPr lang="en-IE" sz="1400" dirty="0">
              <a:ea typeface="Verdana"/>
              <a:cs typeface="Verdana"/>
            </a:endParaRPr>
          </a:p>
          <a:p>
            <a:pPr marL="13970" algn="ctr"/>
            <a:r>
              <a:rPr lang="en-IE" sz="1400" dirty="0">
                <a:ea typeface="Verdana"/>
                <a:cs typeface="Verdana"/>
              </a:rPr>
              <a:t>April 2021</a:t>
            </a:r>
          </a:p>
          <a:p>
            <a:pPr marL="13970" algn="ctr"/>
            <a:endParaRPr lang="en-IE" sz="1400" dirty="0">
              <a:ea typeface="Verdana"/>
            </a:endParaRPr>
          </a:p>
          <a:p>
            <a:pPr marL="13970" algn="ctr"/>
            <a:r>
              <a:rPr lang="en-IE" sz="1400" dirty="0">
                <a:ea typeface="Verdana"/>
              </a:rPr>
              <a:t>Doc 21/42</a:t>
            </a:r>
            <a:endParaRPr lang="en-IE" sz="1600" dirty="0"/>
          </a:p>
        </p:txBody>
      </p:sp>
      <p:pic>
        <p:nvPicPr>
          <p:cNvPr id="4" name="Picture 3">
            <a:extLst>
              <a:ext uri="{FF2B5EF4-FFF2-40B4-BE49-F238E27FC236}">
                <a16:creationId xmlns:a16="http://schemas.microsoft.com/office/drawing/2014/main" id="{C2FF802E-85A5-446D-9928-AAFC809B7923}"/>
              </a:ext>
            </a:extLst>
          </p:cNvPr>
          <p:cNvPicPr>
            <a:picLocks noChangeAspect="1"/>
          </p:cNvPicPr>
          <p:nvPr/>
        </p:nvPicPr>
        <p:blipFill>
          <a:blip r:embed="rId6"/>
          <a:stretch>
            <a:fillRect/>
          </a:stretch>
        </p:blipFill>
        <p:spPr>
          <a:xfrm>
            <a:off x="55014" y="891220"/>
            <a:ext cx="3485445" cy="1452557"/>
          </a:xfrm>
          <a:prstGeom prst="rect">
            <a:avLst/>
          </a:prstGeom>
        </p:spPr>
      </p:pic>
    </p:spTree>
    <p:extLst>
      <p:ext uri="{BB962C8B-B14F-4D97-AF65-F5344CB8AC3E}">
        <p14:creationId xmlns:p14="http://schemas.microsoft.com/office/powerpoint/2010/main" val="2684614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B94CDF-F8AF-498E-878C-07E0F3F3205F}"/>
              </a:ext>
            </a:extLst>
          </p:cNvPr>
          <p:cNvSpPr>
            <a:spLocks noGrp="1"/>
          </p:cNvSpPr>
          <p:nvPr>
            <p:ph type="body" sz="quarter" idx="49"/>
          </p:nvPr>
        </p:nvSpPr>
        <p:spPr>
          <a:xfrm>
            <a:off x="232011" y="647542"/>
            <a:ext cx="5548676" cy="323941"/>
          </a:xfrm>
        </p:spPr>
        <p:txBody>
          <a:bodyPr/>
          <a:lstStyle/>
          <a:p>
            <a:r>
              <a:rPr lang="en-IE" dirty="0"/>
              <a:t>Base: All have BB - 900</a:t>
            </a:r>
          </a:p>
          <a:p>
            <a:endParaRPr lang="en-IE" dirty="0"/>
          </a:p>
        </p:txBody>
      </p:sp>
      <p:sp>
        <p:nvSpPr>
          <p:cNvPr id="6" name="Title 5">
            <a:extLst>
              <a:ext uri="{FF2B5EF4-FFF2-40B4-BE49-F238E27FC236}">
                <a16:creationId xmlns:a16="http://schemas.microsoft.com/office/drawing/2014/main" id="{0F75876B-626A-493C-BBCA-10C2955E46B7}"/>
              </a:ext>
            </a:extLst>
          </p:cNvPr>
          <p:cNvSpPr>
            <a:spLocks noGrp="1"/>
          </p:cNvSpPr>
          <p:nvPr>
            <p:ph type="title"/>
          </p:nvPr>
        </p:nvSpPr>
        <p:spPr>
          <a:xfrm>
            <a:off x="232011" y="44624"/>
            <a:ext cx="7230345" cy="370620"/>
          </a:xfrm>
        </p:spPr>
        <p:txBody>
          <a:bodyPr/>
          <a:lstStyle/>
          <a:p>
            <a:r>
              <a:rPr lang="en-IE" sz="2200" dirty="0">
                <a:solidFill>
                  <a:srgbClr val="54C0E8"/>
                </a:solidFill>
              </a:rPr>
              <a:t>Household usage perception of home broadband since the start of the ongoing Covid-19 pandemic</a:t>
            </a:r>
          </a:p>
        </p:txBody>
      </p:sp>
      <p:sp>
        <p:nvSpPr>
          <p:cNvPr id="8" name="Text Placeholder 7">
            <a:extLst>
              <a:ext uri="{FF2B5EF4-FFF2-40B4-BE49-F238E27FC236}">
                <a16:creationId xmlns:a16="http://schemas.microsoft.com/office/drawing/2014/main" id="{42BB2184-A679-4D82-AC25-489ACC1783DF}"/>
              </a:ext>
            </a:extLst>
          </p:cNvPr>
          <p:cNvSpPr>
            <a:spLocks noGrp="1"/>
          </p:cNvSpPr>
          <p:nvPr>
            <p:ph type="body" sz="quarter" idx="60"/>
          </p:nvPr>
        </p:nvSpPr>
        <p:spPr>
          <a:xfrm>
            <a:off x="608095" y="6513510"/>
            <a:ext cx="5578854" cy="285204"/>
          </a:xfrm>
        </p:spPr>
        <p:txBody>
          <a:bodyPr/>
          <a:lstStyle/>
          <a:p>
            <a:r>
              <a:rPr lang="en-IE"/>
              <a:t>Q.8 Do you think your household’s usage of your home broadband has increased, decreased or remained the same since the start of the ongoing Covid-19 pandemic?</a:t>
            </a:r>
          </a:p>
        </p:txBody>
      </p:sp>
      <p:graphicFrame>
        <p:nvGraphicFramePr>
          <p:cNvPr id="13" name="Chart 43">
            <a:extLst>
              <a:ext uri="{FF2B5EF4-FFF2-40B4-BE49-F238E27FC236}">
                <a16:creationId xmlns:a16="http://schemas.microsoft.com/office/drawing/2014/main" id="{8C8EFCF5-4785-4C4A-8B2D-F7CDFF00C47A}"/>
              </a:ext>
            </a:extLst>
          </p:cNvPr>
          <p:cNvGraphicFramePr>
            <a:graphicFrameLocks noGrp="1"/>
          </p:cNvGraphicFramePr>
          <p:nvPr>
            <p:ph type="chart" sz="quarter" idx="61"/>
            <p:custDataLst>
              <p:tags r:id="rId1"/>
            </p:custDataLst>
            <p:extLst>
              <p:ext uri="{D42A27DB-BD31-4B8C-83A1-F6EECF244321}">
                <p14:modId xmlns:p14="http://schemas.microsoft.com/office/powerpoint/2010/main" val="1522782663"/>
              </p:ext>
            </p:extLst>
          </p:nvPr>
        </p:nvGraphicFramePr>
        <p:xfrm>
          <a:off x="753864" y="2045514"/>
          <a:ext cx="9061210" cy="3417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FF1D0CE7-A463-4DA0-80B8-23E8354D443C}"/>
              </a:ext>
            </a:extLst>
          </p:cNvPr>
          <p:cNvGraphicFramePr>
            <a:graphicFrameLocks noGrp="1"/>
          </p:cNvGraphicFramePr>
          <p:nvPr>
            <p:extLst>
              <p:ext uri="{D42A27DB-BD31-4B8C-83A1-F6EECF244321}">
                <p14:modId xmlns:p14="http://schemas.microsoft.com/office/powerpoint/2010/main" val="1039541792"/>
              </p:ext>
            </p:extLst>
          </p:nvPr>
        </p:nvGraphicFramePr>
        <p:xfrm>
          <a:off x="1177195" y="1135003"/>
          <a:ext cx="8637879" cy="958215"/>
        </p:xfrm>
        <a:graphic>
          <a:graphicData uri="http://schemas.openxmlformats.org/drawingml/2006/table">
            <a:tbl>
              <a:tblPr firstRow="1" bandRow="1">
                <a:tableStyleId>{5C22544A-7EE6-4342-B048-85BDC9FD1C3A}</a:tableStyleId>
              </a:tblPr>
              <a:tblGrid>
                <a:gridCol w="375560">
                  <a:extLst>
                    <a:ext uri="{9D8B030D-6E8A-4147-A177-3AD203B41FA5}">
                      <a16:colId xmlns:a16="http://schemas.microsoft.com/office/drawing/2014/main" val="555675006"/>
                    </a:ext>
                  </a:extLst>
                </a:gridCol>
                <a:gridCol w="375560">
                  <a:extLst>
                    <a:ext uri="{9D8B030D-6E8A-4147-A177-3AD203B41FA5}">
                      <a16:colId xmlns:a16="http://schemas.microsoft.com/office/drawing/2014/main" val="1155583720"/>
                    </a:ext>
                  </a:extLst>
                </a:gridCol>
                <a:gridCol w="375560">
                  <a:extLst>
                    <a:ext uri="{9D8B030D-6E8A-4147-A177-3AD203B41FA5}">
                      <a16:colId xmlns:a16="http://schemas.microsoft.com/office/drawing/2014/main" val="755705006"/>
                    </a:ext>
                  </a:extLst>
                </a:gridCol>
                <a:gridCol w="375560">
                  <a:extLst>
                    <a:ext uri="{9D8B030D-6E8A-4147-A177-3AD203B41FA5}">
                      <a16:colId xmlns:a16="http://schemas.microsoft.com/office/drawing/2014/main" val="3558885251"/>
                    </a:ext>
                  </a:extLst>
                </a:gridCol>
                <a:gridCol w="375560">
                  <a:extLst>
                    <a:ext uri="{9D8B030D-6E8A-4147-A177-3AD203B41FA5}">
                      <a16:colId xmlns:a16="http://schemas.microsoft.com/office/drawing/2014/main" val="76515551"/>
                    </a:ext>
                  </a:extLst>
                </a:gridCol>
                <a:gridCol w="375560">
                  <a:extLst>
                    <a:ext uri="{9D8B030D-6E8A-4147-A177-3AD203B41FA5}">
                      <a16:colId xmlns:a16="http://schemas.microsoft.com/office/drawing/2014/main" val="3965396129"/>
                    </a:ext>
                  </a:extLst>
                </a:gridCol>
                <a:gridCol w="375560">
                  <a:extLst>
                    <a:ext uri="{9D8B030D-6E8A-4147-A177-3AD203B41FA5}">
                      <a16:colId xmlns:a16="http://schemas.microsoft.com/office/drawing/2014/main" val="4055215095"/>
                    </a:ext>
                  </a:extLst>
                </a:gridCol>
                <a:gridCol w="375560">
                  <a:extLst>
                    <a:ext uri="{9D8B030D-6E8A-4147-A177-3AD203B41FA5}">
                      <a16:colId xmlns:a16="http://schemas.microsoft.com/office/drawing/2014/main" val="209219701"/>
                    </a:ext>
                  </a:extLst>
                </a:gridCol>
                <a:gridCol w="375560">
                  <a:extLst>
                    <a:ext uri="{9D8B030D-6E8A-4147-A177-3AD203B41FA5}">
                      <a16:colId xmlns:a16="http://schemas.microsoft.com/office/drawing/2014/main" val="1945017136"/>
                    </a:ext>
                  </a:extLst>
                </a:gridCol>
                <a:gridCol w="375560">
                  <a:extLst>
                    <a:ext uri="{9D8B030D-6E8A-4147-A177-3AD203B41FA5}">
                      <a16:colId xmlns:a16="http://schemas.microsoft.com/office/drawing/2014/main" val="2015494973"/>
                    </a:ext>
                  </a:extLst>
                </a:gridCol>
                <a:gridCol w="375560">
                  <a:extLst>
                    <a:ext uri="{9D8B030D-6E8A-4147-A177-3AD203B41FA5}">
                      <a16:colId xmlns:a16="http://schemas.microsoft.com/office/drawing/2014/main" val="3939309591"/>
                    </a:ext>
                  </a:extLst>
                </a:gridCol>
                <a:gridCol w="375560">
                  <a:extLst>
                    <a:ext uri="{9D8B030D-6E8A-4147-A177-3AD203B41FA5}">
                      <a16:colId xmlns:a16="http://schemas.microsoft.com/office/drawing/2014/main" val="1163483163"/>
                    </a:ext>
                  </a:extLst>
                </a:gridCol>
                <a:gridCol w="476541">
                  <a:extLst>
                    <a:ext uri="{9D8B030D-6E8A-4147-A177-3AD203B41FA5}">
                      <a16:colId xmlns:a16="http://schemas.microsoft.com/office/drawing/2014/main" val="3293018935"/>
                    </a:ext>
                  </a:extLst>
                </a:gridCol>
                <a:gridCol w="274578">
                  <a:extLst>
                    <a:ext uri="{9D8B030D-6E8A-4147-A177-3AD203B41FA5}">
                      <a16:colId xmlns:a16="http://schemas.microsoft.com/office/drawing/2014/main" val="1346363542"/>
                    </a:ext>
                  </a:extLst>
                </a:gridCol>
                <a:gridCol w="375560">
                  <a:extLst>
                    <a:ext uri="{9D8B030D-6E8A-4147-A177-3AD203B41FA5}">
                      <a16:colId xmlns:a16="http://schemas.microsoft.com/office/drawing/2014/main" val="582258318"/>
                    </a:ext>
                  </a:extLst>
                </a:gridCol>
                <a:gridCol w="375560">
                  <a:extLst>
                    <a:ext uri="{9D8B030D-6E8A-4147-A177-3AD203B41FA5}">
                      <a16:colId xmlns:a16="http://schemas.microsoft.com/office/drawing/2014/main" val="1638236280"/>
                    </a:ext>
                  </a:extLst>
                </a:gridCol>
                <a:gridCol w="375560">
                  <a:extLst>
                    <a:ext uri="{9D8B030D-6E8A-4147-A177-3AD203B41FA5}">
                      <a16:colId xmlns:a16="http://schemas.microsoft.com/office/drawing/2014/main" val="4037640535"/>
                    </a:ext>
                  </a:extLst>
                </a:gridCol>
                <a:gridCol w="375560">
                  <a:extLst>
                    <a:ext uri="{9D8B030D-6E8A-4147-A177-3AD203B41FA5}">
                      <a16:colId xmlns:a16="http://schemas.microsoft.com/office/drawing/2014/main" val="1940714219"/>
                    </a:ext>
                  </a:extLst>
                </a:gridCol>
                <a:gridCol w="375560">
                  <a:extLst>
                    <a:ext uri="{9D8B030D-6E8A-4147-A177-3AD203B41FA5}">
                      <a16:colId xmlns:a16="http://schemas.microsoft.com/office/drawing/2014/main" val="1123228056"/>
                    </a:ext>
                  </a:extLst>
                </a:gridCol>
                <a:gridCol w="375560">
                  <a:extLst>
                    <a:ext uri="{9D8B030D-6E8A-4147-A177-3AD203B41FA5}">
                      <a16:colId xmlns:a16="http://schemas.microsoft.com/office/drawing/2014/main" val="479920311"/>
                    </a:ext>
                  </a:extLst>
                </a:gridCol>
                <a:gridCol w="375560">
                  <a:extLst>
                    <a:ext uri="{9D8B030D-6E8A-4147-A177-3AD203B41FA5}">
                      <a16:colId xmlns:a16="http://schemas.microsoft.com/office/drawing/2014/main" val="3985418726"/>
                    </a:ext>
                  </a:extLst>
                </a:gridCol>
                <a:gridCol w="375560">
                  <a:extLst>
                    <a:ext uri="{9D8B030D-6E8A-4147-A177-3AD203B41FA5}">
                      <a16:colId xmlns:a16="http://schemas.microsoft.com/office/drawing/2014/main" val="3430851812"/>
                    </a:ext>
                  </a:extLst>
                </a:gridCol>
                <a:gridCol w="375560">
                  <a:extLst>
                    <a:ext uri="{9D8B030D-6E8A-4147-A177-3AD203B41FA5}">
                      <a16:colId xmlns:a16="http://schemas.microsoft.com/office/drawing/2014/main" val="743980336"/>
                    </a:ext>
                  </a:extLst>
                </a:gridCol>
              </a:tblGrid>
              <a:tr h="0">
                <a:tc rowSpan="2">
                  <a:txBody>
                    <a:bodyPr/>
                    <a:lstStyle/>
                    <a:p>
                      <a:pPr algn="ctr" fontAlgn="t"/>
                      <a:r>
                        <a:rPr lang="en-IE" sz="1000" b="1" i="0" u="none" strike="noStrike" dirty="0">
                          <a:solidFill>
                            <a:schemeClr val="tx1">
                              <a:lumMod val="85000"/>
                              <a:lumOff val="15000"/>
                            </a:schemeClr>
                          </a:solidFill>
                          <a:effectLst/>
                          <a:latin typeface="+mn-lt"/>
                        </a:rPr>
                        <a:t>Total</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1000" b="1" i="0" u="none" strike="noStrike">
                          <a:solidFill>
                            <a:schemeClr val="tx1">
                              <a:lumMod val="85000"/>
                              <a:lumOff val="15000"/>
                            </a:schemeClr>
                          </a:solidFill>
                          <a:effectLst/>
                          <a:latin typeface="+mn-lt"/>
                        </a:rPr>
                        <a:t>Kids in HHold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5">
                  <a:txBody>
                    <a:bodyPr/>
                    <a:lstStyle/>
                    <a:p>
                      <a:pPr algn="ctr" fontAlgn="t"/>
                      <a:r>
                        <a:rPr lang="en-IE" sz="1000" b="1" i="0" u="none" strike="noStrike">
                          <a:solidFill>
                            <a:schemeClr val="tx1">
                              <a:lumMod val="85000"/>
                              <a:lumOff val="15000"/>
                            </a:schemeClr>
                          </a:solidFill>
                          <a:effectLst/>
                          <a:latin typeface="+mn-lt"/>
                        </a:rPr>
                        <a:t>Age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1000" b="1" i="0" u="none" strike="noStrike">
                          <a:solidFill>
                            <a:schemeClr val="tx1">
                              <a:lumMod val="85000"/>
                              <a:lumOff val="15000"/>
                            </a:schemeClr>
                          </a:solidFill>
                          <a:effectLst/>
                          <a:latin typeface="+mn-lt"/>
                        </a:rPr>
                        <a:t>Region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1000" b="1" i="0" u="none" strike="noStrike">
                          <a:solidFill>
                            <a:schemeClr val="tx1">
                              <a:lumMod val="85000"/>
                              <a:lumOff val="15000"/>
                            </a:schemeClr>
                          </a:solidFill>
                          <a:effectLst/>
                          <a:latin typeface="+mn-lt"/>
                        </a:rPr>
                        <a:t>Area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6">
                  <a:txBody>
                    <a:bodyPr/>
                    <a:lstStyle/>
                    <a:p>
                      <a:pPr algn="ctr" fontAlgn="t"/>
                      <a:r>
                        <a:rPr lang="en-IE" sz="1000" b="1" i="0" u="none" strike="noStrike" err="1">
                          <a:solidFill>
                            <a:schemeClr val="tx1">
                              <a:lumMod val="85000"/>
                              <a:lumOff val="15000"/>
                            </a:schemeClr>
                          </a:solidFill>
                          <a:effectLst/>
                          <a:latin typeface="+mn-lt"/>
                        </a:rPr>
                        <a:t>Lifestage</a:t>
                      </a:r>
                      <a:endParaRPr lang="en-IE" sz="1000" b="1" i="0" u="none" strike="noStrike">
                        <a:solidFill>
                          <a:schemeClr val="tx1">
                            <a:lumMod val="85000"/>
                            <a:lumOff val="15000"/>
                          </a:schemeClr>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59441">
                <a:tc v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Yes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No</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16-24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25-34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35-49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50-64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65+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Dublin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Outside Dublin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Urban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Rural</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Single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Pre Family</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Family Pre School</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Family Pre Teen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Family Teen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Empty Nester</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145883">
                <a:tc>
                  <a:txBody>
                    <a:bodyPr/>
                    <a:lstStyle/>
                    <a:p>
                      <a:pPr algn="ctr" fontAlgn="t"/>
                      <a:r>
                        <a:rPr lang="en-IE" sz="800" b="0" i="0" u="none" strike="noStrike" dirty="0">
                          <a:solidFill>
                            <a:schemeClr val="bg1"/>
                          </a:solidFill>
                          <a:effectLst/>
                          <a:latin typeface="Arial" panose="020B0604020202020204" pitchFamily="34" charset="0"/>
                        </a:rPr>
                        <a:t>900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900" b="1" i="1" kern="1200" dirty="0">
                          <a:solidFill>
                            <a:schemeClr val="bg1"/>
                          </a:solidFill>
                          <a:latin typeface="+mn-lt"/>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433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467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900" b="1" i="1" kern="1200" dirty="0">
                          <a:solidFill>
                            <a:schemeClr val="bg1"/>
                          </a:solidFill>
                          <a:latin typeface="+mn-lt"/>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69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181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272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229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149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900" b="1" i="1" kern="1200" dirty="0">
                          <a:solidFill>
                            <a:schemeClr val="bg1"/>
                          </a:solidFill>
                          <a:latin typeface="+mn-lt"/>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269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631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900" b="1" i="1" kern="1200" dirty="0">
                          <a:solidFill>
                            <a:schemeClr val="bg1"/>
                          </a:solidFill>
                          <a:latin typeface="+mn-lt"/>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656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244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900" b="1" i="1" kern="1200" dirty="0">
                          <a:solidFill>
                            <a:schemeClr val="bg1"/>
                          </a:solidFill>
                          <a:latin typeface="+mn-lt"/>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238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108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122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138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69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225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715435855"/>
                  </a:ext>
                </a:extLst>
              </a:tr>
              <a:tr h="0">
                <a:tc>
                  <a:txBody>
                    <a:bodyPr/>
                    <a:lstStyle/>
                    <a:p>
                      <a:pPr algn="ctr"/>
                      <a:r>
                        <a:rPr lang="en-IE" sz="900" b="1">
                          <a:solidFill>
                            <a:schemeClr val="tx1">
                              <a:lumMod val="65000"/>
                              <a:lumOff val="35000"/>
                            </a:schemeClr>
                          </a:solidFill>
                        </a:rPr>
                        <a:t>%</a:t>
                      </a: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a:solidFill>
                          <a:schemeClr val="tx1">
                            <a:lumMod val="65000"/>
                            <a:lumOff val="35000"/>
                          </a:schemeClr>
                        </a:solidFill>
                      </a:endParaRP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a:solidFill>
                          <a:schemeClr val="tx1">
                            <a:lumMod val="65000"/>
                            <a:lumOff val="35000"/>
                          </a:schemeClr>
                        </a:solidFill>
                      </a:endParaRP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a:solidFill>
                          <a:schemeClr val="tx1">
                            <a:lumMod val="65000"/>
                            <a:lumOff val="35000"/>
                          </a:schemeClr>
                        </a:solidFill>
                      </a:endParaRP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108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dirty="0">
                        <a:solidFill>
                          <a:schemeClr val="tx1">
                            <a:lumMod val="65000"/>
                            <a:lumOff val="35000"/>
                          </a:schemeClr>
                        </a:solidFill>
                      </a:endParaRP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108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108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a:solidFill>
                          <a:schemeClr val="tx1">
                            <a:lumMod val="65000"/>
                            <a:lumOff val="35000"/>
                          </a:schemeClr>
                        </a:solidFill>
                      </a:endParaRP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900" b="1" dirty="0">
                          <a:solidFill>
                            <a:schemeClr val="tx1">
                              <a:lumMod val="65000"/>
                              <a:lumOff val="35000"/>
                            </a:schemeClr>
                          </a:solidFill>
                        </a:rPr>
                        <a:t>%</a:t>
                      </a:r>
                      <a:endParaRPr lang="en-IE" sz="900" b="1" dirty="0">
                        <a:solidFill>
                          <a:schemeClr val="tx1">
                            <a:lumMod val="65000"/>
                            <a:lumOff val="35000"/>
                          </a:schemeClr>
                        </a:solidFill>
                      </a:endParaRPr>
                    </a:p>
                  </a:txBody>
                  <a:tcPr marL="0" marR="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graphicFrame>
        <p:nvGraphicFramePr>
          <p:cNvPr id="11" name="Table 10">
            <a:extLst>
              <a:ext uri="{FF2B5EF4-FFF2-40B4-BE49-F238E27FC236}">
                <a16:creationId xmlns:a16="http://schemas.microsoft.com/office/drawing/2014/main" id="{EF8E2F03-448B-4250-BDB4-E24B6A223F98}"/>
              </a:ext>
            </a:extLst>
          </p:cNvPr>
          <p:cNvGraphicFramePr>
            <a:graphicFrameLocks noGrp="1"/>
          </p:cNvGraphicFramePr>
          <p:nvPr>
            <p:extLst>
              <p:ext uri="{D42A27DB-BD31-4B8C-83A1-F6EECF244321}">
                <p14:modId xmlns:p14="http://schemas.microsoft.com/office/powerpoint/2010/main" val="1668154520"/>
              </p:ext>
            </p:extLst>
          </p:nvPr>
        </p:nvGraphicFramePr>
        <p:xfrm>
          <a:off x="47624" y="3343275"/>
          <a:ext cx="1120941" cy="2017395"/>
        </p:xfrm>
        <a:graphic>
          <a:graphicData uri="http://schemas.openxmlformats.org/drawingml/2006/table">
            <a:tbl>
              <a:tblPr>
                <a:tableStyleId>{5C22544A-7EE6-4342-B048-85BDC9FD1C3A}</a:tableStyleId>
              </a:tblPr>
              <a:tblGrid>
                <a:gridCol w="1120941">
                  <a:extLst>
                    <a:ext uri="{9D8B030D-6E8A-4147-A177-3AD203B41FA5}">
                      <a16:colId xmlns:a16="http://schemas.microsoft.com/office/drawing/2014/main" val="371116981"/>
                    </a:ext>
                  </a:extLst>
                </a:gridCol>
              </a:tblGrid>
              <a:tr h="1266825">
                <a:tc>
                  <a:txBody>
                    <a:bodyPr/>
                    <a:lstStyle/>
                    <a:p>
                      <a:pPr algn="r" fontAlgn="t"/>
                      <a:r>
                        <a:rPr lang="en-IE" sz="1050" u="none" strike="noStrike">
                          <a:effectLst/>
                        </a:rPr>
                        <a:t>Increased</a:t>
                      </a:r>
                      <a:endParaRPr lang="en-IE" sz="1050" b="0" i="0" u="none" strike="noStrike">
                        <a:effectLst/>
                        <a:latin typeface="Arial" panose="020B0604020202020204" pitchFamily="34" charset="0"/>
                      </a:endParaRPr>
                    </a:p>
                  </a:txBody>
                  <a:tcPr marL="9525" marR="9525" marT="9525" marB="0">
                    <a:noFill/>
                  </a:tcPr>
                </a:tc>
                <a:extLst>
                  <a:ext uri="{0D108BD9-81ED-4DB2-BD59-A6C34878D82A}">
                    <a16:rowId xmlns:a16="http://schemas.microsoft.com/office/drawing/2014/main" val="1279830482"/>
                  </a:ext>
                </a:extLst>
              </a:tr>
              <a:tr h="314325">
                <a:tc>
                  <a:txBody>
                    <a:bodyPr/>
                    <a:lstStyle/>
                    <a:p>
                      <a:pPr algn="r" fontAlgn="t"/>
                      <a:r>
                        <a:rPr lang="en-IE" sz="1050" u="none" strike="noStrike">
                          <a:effectLst/>
                        </a:rPr>
                        <a:t>Decreased</a:t>
                      </a:r>
                      <a:endParaRPr lang="en-IE" sz="1050" b="0" i="0" u="none" strike="noStrike">
                        <a:effectLst/>
                        <a:latin typeface="Arial" panose="020B0604020202020204" pitchFamily="34" charset="0"/>
                      </a:endParaRPr>
                    </a:p>
                  </a:txBody>
                  <a:tcPr marL="9525" marR="9525" marT="9525" marB="0">
                    <a:noFill/>
                  </a:tcPr>
                </a:tc>
                <a:extLst>
                  <a:ext uri="{0D108BD9-81ED-4DB2-BD59-A6C34878D82A}">
                    <a16:rowId xmlns:a16="http://schemas.microsoft.com/office/drawing/2014/main" val="1224999231"/>
                  </a:ext>
                </a:extLst>
              </a:tr>
              <a:tr h="266700">
                <a:tc>
                  <a:txBody>
                    <a:bodyPr/>
                    <a:lstStyle/>
                    <a:p>
                      <a:pPr algn="r" fontAlgn="t"/>
                      <a:r>
                        <a:rPr lang="en-IE" sz="1050" u="none" strike="noStrike">
                          <a:effectLst/>
                        </a:rPr>
                        <a:t>Remained the same</a:t>
                      </a:r>
                      <a:endParaRPr lang="en-IE" sz="1050" b="0" i="0" u="none" strike="noStrike">
                        <a:effectLst/>
                        <a:latin typeface="Arial" panose="020B0604020202020204" pitchFamily="34" charset="0"/>
                      </a:endParaRPr>
                    </a:p>
                  </a:txBody>
                  <a:tcPr marL="9525" marR="9525" marT="9525" marB="0">
                    <a:noFill/>
                  </a:tcPr>
                </a:tc>
                <a:extLst>
                  <a:ext uri="{0D108BD9-81ED-4DB2-BD59-A6C34878D82A}">
                    <a16:rowId xmlns:a16="http://schemas.microsoft.com/office/drawing/2014/main" val="2141098881"/>
                  </a:ext>
                </a:extLst>
              </a:tr>
              <a:tr h="167961">
                <a:tc>
                  <a:txBody>
                    <a:bodyPr/>
                    <a:lstStyle/>
                    <a:p>
                      <a:pPr algn="r" fontAlgn="t"/>
                      <a:r>
                        <a:rPr lang="en-IE" sz="1050" u="none" strike="noStrike" dirty="0">
                          <a:effectLst/>
                        </a:rPr>
                        <a:t>Don’t know</a:t>
                      </a:r>
                      <a:endParaRPr lang="en-IE" sz="1050" b="0" i="0" u="none" strike="noStrike" dirty="0">
                        <a:effectLst/>
                        <a:latin typeface="Arial" panose="020B0604020202020204" pitchFamily="34" charset="0"/>
                      </a:endParaRPr>
                    </a:p>
                  </a:txBody>
                  <a:tcPr marL="9525" marR="9525" marT="9525" marB="0">
                    <a:noFill/>
                  </a:tcPr>
                </a:tc>
                <a:extLst>
                  <a:ext uri="{0D108BD9-81ED-4DB2-BD59-A6C34878D82A}">
                    <a16:rowId xmlns:a16="http://schemas.microsoft.com/office/drawing/2014/main" val="765789217"/>
                  </a:ext>
                </a:extLst>
              </a:tr>
            </a:tbl>
          </a:graphicData>
        </a:graphic>
      </p:graphicFrame>
      <p:graphicFrame>
        <p:nvGraphicFramePr>
          <p:cNvPr id="2" name="Table 2">
            <a:extLst>
              <a:ext uri="{FF2B5EF4-FFF2-40B4-BE49-F238E27FC236}">
                <a16:creationId xmlns:a16="http://schemas.microsoft.com/office/drawing/2014/main" id="{AA324506-7D60-4C01-BD3C-DFA359C83314}"/>
              </a:ext>
            </a:extLst>
          </p:cNvPr>
          <p:cNvGraphicFramePr>
            <a:graphicFrameLocks noGrp="1"/>
          </p:cNvGraphicFramePr>
          <p:nvPr>
            <p:extLst>
              <p:ext uri="{D42A27DB-BD31-4B8C-83A1-F6EECF244321}">
                <p14:modId xmlns:p14="http://schemas.microsoft.com/office/powerpoint/2010/main" val="1232461690"/>
              </p:ext>
            </p:extLst>
          </p:nvPr>
        </p:nvGraphicFramePr>
        <p:xfrm>
          <a:off x="202120" y="5445275"/>
          <a:ext cx="9612945" cy="457200"/>
        </p:xfrm>
        <a:graphic>
          <a:graphicData uri="http://schemas.openxmlformats.org/drawingml/2006/table">
            <a:tbl>
              <a:tblPr firstRow="1" bandRow="1">
                <a:tableStyleId>{5C22544A-7EE6-4342-B048-85BDC9FD1C3A}</a:tableStyleId>
              </a:tblPr>
              <a:tblGrid>
                <a:gridCol w="995815">
                  <a:extLst>
                    <a:ext uri="{9D8B030D-6E8A-4147-A177-3AD203B41FA5}">
                      <a16:colId xmlns:a16="http://schemas.microsoft.com/office/drawing/2014/main" val="1970813650"/>
                    </a:ext>
                  </a:extLst>
                </a:gridCol>
                <a:gridCol w="375684">
                  <a:extLst>
                    <a:ext uri="{9D8B030D-6E8A-4147-A177-3AD203B41FA5}">
                      <a16:colId xmlns:a16="http://schemas.microsoft.com/office/drawing/2014/main" val="720801360"/>
                    </a:ext>
                  </a:extLst>
                </a:gridCol>
                <a:gridCol w="389860">
                  <a:extLst>
                    <a:ext uri="{9D8B030D-6E8A-4147-A177-3AD203B41FA5}">
                      <a16:colId xmlns:a16="http://schemas.microsoft.com/office/drawing/2014/main" val="3414073064"/>
                    </a:ext>
                  </a:extLst>
                </a:gridCol>
                <a:gridCol w="340242">
                  <a:extLst>
                    <a:ext uri="{9D8B030D-6E8A-4147-A177-3AD203B41FA5}">
                      <a16:colId xmlns:a16="http://schemas.microsoft.com/office/drawing/2014/main" val="3716885737"/>
                    </a:ext>
                  </a:extLst>
                </a:gridCol>
                <a:gridCol w="354419">
                  <a:extLst>
                    <a:ext uri="{9D8B030D-6E8A-4147-A177-3AD203B41FA5}">
                      <a16:colId xmlns:a16="http://schemas.microsoft.com/office/drawing/2014/main" val="1865690203"/>
                    </a:ext>
                  </a:extLst>
                </a:gridCol>
                <a:gridCol w="460744">
                  <a:extLst>
                    <a:ext uri="{9D8B030D-6E8A-4147-A177-3AD203B41FA5}">
                      <a16:colId xmlns:a16="http://schemas.microsoft.com/office/drawing/2014/main" val="3680861222"/>
                    </a:ext>
                  </a:extLst>
                </a:gridCol>
                <a:gridCol w="333153">
                  <a:extLst>
                    <a:ext uri="{9D8B030D-6E8A-4147-A177-3AD203B41FA5}">
                      <a16:colId xmlns:a16="http://schemas.microsoft.com/office/drawing/2014/main" val="2228470814"/>
                    </a:ext>
                  </a:extLst>
                </a:gridCol>
                <a:gridCol w="333154">
                  <a:extLst>
                    <a:ext uri="{9D8B030D-6E8A-4147-A177-3AD203B41FA5}">
                      <a16:colId xmlns:a16="http://schemas.microsoft.com/office/drawing/2014/main" val="354894508"/>
                    </a:ext>
                  </a:extLst>
                </a:gridCol>
                <a:gridCol w="418214">
                  <a:extLst>
                    <a:ext uri="{9D8B030D-6E8A-4147-A177-3AD203B41FA5}">
                      <a16:colId xmlns:a16="http://schemas.microsoft.com/office/drawing/2014/main" val="2678832987"/>
                    </a:ext>
                  </a:extLst>
                </a:gridCol>
                <a:gridCol w="375683">
                  <a:extLst>
                    <a:ext uri="{9D8B030D-6E8A-4147-A177-3AD203B41FA5}">
                      <a16:colId xmlns:a16="http://schemas.microsoft.com/office/drawing/2014/main" val="3174697787"/>
                    </a:ext>
                  </a:extLst>
                </a:gridCol>
                <a:gridCol w="354419">
                  <a:extLst>
                    <a:ext uri="{9D8B030D-6E8A-4147-A177-3AD203B41FA5}">
                      <a16:colId xmlns:a16="http://schemas.microsoft.com/office/drawing/2014/main" val="1262529975"/>
                    </a:ext>
                  </a:extLst>
                </a:gridCol>
                <a:gridCol w="461592">
                  <a:extLst>
                    <a:ext uri="{9D8B030D-6E8A-4147-A177-3AD203B41FA5}">
                      <a16:colId xmlns:a16="http://schemas.microsoft.com/office/drawing/2014/main" val="59532792"/>
                    </a:ext>
                  </a:extLst>
                </a:gridCol>
                <a:gridCol w="369967">
                  <a:extLst>
                    <a:ext uri="{9D8B030D-6E8A-4147-A177-3AD203B41FA5}">
                      <a16:colId xmlns:a16="http://schemas.microsoft.com/office/drawing/2014/main" val="107546139"/>
                    </a:ext>
                  </a:extLst>
                </a:gridCol>
                <a:gridCol w="369967">
                  <a:extLst>
                    <a:ext uri="{9D8B030D-6E8A-4147-A177-3AD203B41FA5}">
                      <a16:colId xmlns:a16="http://schemas.microsoft.com/office/drawing/2014/main" val="2806645294"/>
                    </a:ext>
                  </a:extLst>
                </a:gridCol>
                <a:gridCol w="369967">
                  <a:extLst>
                    <a:ext uri="{9D8B030D-6E8A-4147-A177-3AD203B41FA5}">
                      <a16:colId xmlns:a16="http://schemas.microsoft.com/office/drawing/2014/main" val="1480665983"/>
                    </a:ext>
                  </a:extLst>
                </a:gridCol>
                <a:gridCol w="369967">
                  <a:extLst>
                    <a:ext uri="{9D8B030D-6E8A-4147-A177-3AD203B41FA5}">
                      <a16:colId xmlns:a16="http://schemas.microsoft.com/office/drawing/2014/main" val="2645492934"/>
                    </a:ext>
                  </a:extLst>
                </a:gridCol>
                <a:gridCol w="369967">
                  <a:extLst>
                    <a:ext uri="{9D8B030D-6E8A-4147-A177-3AD203B41FA5}">
                      <a16:colId xmlns:a16="http://schemas.microsoft.com/office/drawing/2014/main" val="1603595961"/>
                    </a:ext>
                  </a:extLst>
                </a:gridCol>
                <a:gridCol w="369967">
                  <a:extLst>
                    <a:ext uri="{9D8B030D-6E8A-4147-A177-3AD203B41FA5}">
                      <a16:colId xmlns:a16="http://schemas.microsoft.com/office/drawing/2014/main" val="2464392909"/>
                    </a:ext>
                  </a:extLst>
                </a:gridCol>
                <a:gridCol w="360148">
                  <a:extLst>
                    <a:ext uri="{9D8B030D-6E8A-4147-A177-3AD203B41FA5}">
                      <a16:colId xmlns:a16="http://schemas.microsoft.com/office/drawing/2014/main" val="3449836222"/>
                    </a:ext>
                  </a:extLst>
                </a:gridCol>
                <a:gridCol w="369967">
                  <a:extLst>
                    <a:ext uri="{9D8B030D-6E8A-4147-A177-3AD203B41FA5}">
                      <a16:colId xmlns:a16="http://schemas.microsoft.com/office/drawing/2014/main" val="1792601824"/>
                    </a:ext>
                  </a:extLst>
                </a:gridCol>
                <a:gridCol w="369967">
                  <a:extLst>
                    <a:ext uri="{9D8B030D-6E8A-4147-A177-3AD203B41FA5}">
                      <a16:colId xmlns:a16="http://schemas.microsoft.com/office/drawing/2014/main" val="4247956953"/>
                    </a:ext>
                  </a:extLst>
                </a:gridCol>
                <a:gridCol w="369967">
                  <a:extLst>
                    <a:ext uri="{9D8B030D-6E8A-4147-A177-3AD203B41FA5}">
                      <a16:colId xmlns:a16="http://schemas.microsoft.com/office/drawing/2014/main" val="1324931944"/>
                    </a:ext>
                  </a:extLst>
                </a:gridCol>
                <a:gridCol w="360148">
                  <a:extLst>
                    <a:ext uri="{9D8B030D-6E8A-4147-A177-3AD203B41FA5}">
                      <a16:colId xmlns:a16="http://schemas.microsoft.com/office/drawing/2014/main" val="4287545444"/>
                    </a:ext>
                  </a:extLst>
                </a:gridCol>
                <a:gridCol w="369967">
                  <a:extLst>
                    <a:ext uri="{9D8B030D-6E8A-4147-A177-3AD203B41FA5}">
                      <a16:colId xmlns:a16="http://schemas.microsoft.com/office/drawing/2014/main" val="2134697729"/>
                    </a:ext>
                  </a:extLst>
                </a:gridCol>
              </a:tblGrid>
              <a:tr h="0">
                <a:tc>
                  <a:txBody>
                    <a:bodyPr/>
                    <a:lstStyle/>
                    <a:p>
                      <a:r>
                        <a:rPr lang="en-IE" sz="900" b="0" dirty="0">
                          <a:solidFill>
                            <a:schemeClr val="tx1">
                              <a:lumMod val="65000"/>
                              <a:lumOff val="35000"/>
                            </a:schemeClr>
                          </a:solidFill>
                        </a:rPr>
                        <a:t>Increase Nov 20</a:t>
                      </a:r>
                    </a:p>
                  </a:txBody>
                  <a:tcPr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76</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dirty="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81</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74</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dirty="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87</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85</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80</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75</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56</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dirty="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83</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73</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dirty="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77</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75</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dirty="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71</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94</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84</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83</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86</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67</a:t>
                      </a:r>
                    </a:p>
                  </a:txBody>
                  <a:tcPr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83401955"/>
                  </a:ext>
                </a:extLst>
              </a:tr>
              <a:tr h="0">
                <a:tc>
                  <a:txBody>
                    <a:bodyPr/>
                    <a:lstStyle/>
                    <a:p>
                      <a:r>
                        <a:rPr lang="en-IE" sz="900" b="0" dirty="0">
                          <a:solidFill>
                            <a:schemeClr val="tx1">
                              <a:lumMod val="65000"/>
                              <a:lumOff val="35000"/>
                            </a:schemeClr>
                          </a:solidFill>
                        </a:rPr>
                        <a:t>Increase Sept 20</a:t>
                      </a:r>
                    </a:p>
                  </a:txBody>
                  <a:tcPr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72</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a:solidFill>
                            <a:schemeClr val="tx1">
                              <a:lumMod val="65000"/>
                              <a:lumOff val="35000"/>
                            </a:schemeClr>
                          </a:solidFill>
                        </a:rPr>
                        <a:t>75</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a:solidFill>
                            <a:schemeClr val="tx1">
                              <a:lumMod val="65000"/>
                              <a:lumOff val="35000"/>
                            </a:schemeClr>
                          </a:solidFill>
                        </a:rPr>
                        <a:t>70</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dirty="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a:solidFill>
                            <a:schemeClr val="tx1">
                              <a:lumMod val="65000"/>
                              <a:lumOff val="35000"/>
                            </a:schemeClr>
                          </a:solidFill>
                        </a:rPr>
                        <a:t>82</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80</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a:solidFill>
                            <a:schemeClr val="tx1">
                              <a:lumMod val="65000"/>
                              <a:lumOff val="35000"/>
                            </a:schemeClr>
                          </a:solidFill>
                        </a:rPr>
                        <a:t>68</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a:solidFill>
                            <a:schemeClr val="tx1">
                              <a:lumMod val="65000"/>
                              <a:lumOff val="35000"/>
                            </a:schemeClr>
                          </a:solidFill>
                        </a:rPr>
                        <a:t>72</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61</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75</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70</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dirty="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72</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70</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IE" sz="900" b="0" dirty="0">
                        <a:solidFill>
                          <a:schemeClr val="tx1">
                            <a:lumMod val="65000"/>
                            <a:lumOff val="35000"/>
                          </a:schemeClr>
                        </a:solidFill>
                      </a:endParaRP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74</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78</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78</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72</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70</a:t>
                      </a:r>
                    </a:p>
                  </a:txBody>
                  <a:tcPr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E" sz="900" b="0" dirty="0">
                          <a:solidFill>
                            <a:schemeClr val="tx1">
                              <a:lumMod val="65000"/>
                              <a:lumOff val="35000"/>
                            </a:schemeClr>
                          </a:solidFill>
                        </a:rPr>
                        <a:t>64</a:t>
                      </a:r>
                    </a:p>
                  </a:txBody>
                  <a:tcPr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5021776"/>
                  </a:ext>
                </a:extLst>
              </a:tr>
            </a:tbl>
          </a:graphicData>
        </a:graphic>
      </p:graphicFrame>
      <p:sp>
        <p:nvSpPr>
          <p:cNvPr id="10" name="TextBox 9">
            <a:extLst>
              <a:ext uri="{FF2B5EF4-FFF2-40B4-BE49-F238E27FC236}">
                <a16:creationId xmlns:a16="http://schemas.microsoft.com/office/drawing/2014/main" id="{71510845-3A2E-4870-87DC-6B93217AFDC5}"/>
              </a:ext>
            </a:extLst>
          </p:cNvPr>
          <p:cNvSpPr txBox="1"/>
          <p:nvPr/>
        </p:nvSpPr>
        <p:spPr>
          <a:xfrm>
            <a:off x="5134670" y="859407"/>
            <a:ext cx="841897" cy="276999"/>
          </a:xfrm>
          <a:prstGeom prst="rect">
            <a:avLst/>
          </a:prstGeom>
          <a:solidFill>
            <a:schemeClr val="bg1"/>
          </a:solidFill>
        </p:spPr>
        <p:txBody>
          <a:bodyPr wrap="none" rtlCol="0">
            <a:spAutoFit/>
          </a:bodyPr>
          <a:lstStyle/>
          <a:p>
            <a:r>
              <a:rPr lang="en-IE" sz="1200" b="1" dirty="0"/>
              <a:t>April 2021</a:t>
            </a:r>
          </a:p>
        </p:txBody>
      </p:sp>
    </p:spTree>
    <p:extLst>
      <p:ext uri="{BB962C8B-B14F-4D97-AF65-F5344CB8AC3E}">
        <p14:creationId xmlns:p14="http://schemas.microsoft.com/office/powerpoint/2010/main" val="30839570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EEBA47-7A96-428D-A8EA-20AD85DC3D68}"/>
              </a:ext>
            </a:extLst>
          </p:cNvPr>
          <p:cNvSpPr>
            <a:spLocks noGrp="1"/>
          </p:cNvSpPr>
          <p:nvPr>
            <p:ph type="body" sz="quarter" idx="49"/>
          </p:nvPr>
        </p:nvSpPr>
        <p:spPr>
          <a:xfrm>
            <a:off x="45178" y="960001"/>
            <a:ext cx="5548676" cy="323941"/>
          </a:xfrm>
        </p:spPr>
        <p:txBody>
          <a:bodyPr/>
          <a:lstStyle/>
          <a:p>
            <a:r>
              <a:rPr lang="en-IE" dirty="0"/>
              <a:t>Base: All have broadband 900</a:t>
            </a:r>
          </a:p>
          <a:p>
            <a:endParaRPr lang="en-IE" dirty="0"/>
          </a:p>
        </p:txBody>
      </p:sp>
      <p:sp>
        <p:nvSpPr>
          <p:cNvPr id="5" name="Text Placeholder 4">
            <a:extLst>
              <a:ext uri="{FF2B5EF4-FFF2-40B4-BE49-F238E27FC236}">
                <a16:creationId xmlns:a16="http://schemas.microsoft.com/office/drawing/2014/main" id="{88BBA75C-B88E-4409-A63C-E2C0CEAA1C12}"/>
              </a:ext>
            </a:extLst>
          </p:cNvPr>
          <p:cNvSpPr>
            <a:spLocks noGrp="1"/>
          </p:cNvSpPr>
          <p:nvPr>
            <p:ph type="body" sz="quarter" idx="60"/>
          </p:nvPr>
        </p:nvSpPr>
        <p:spPr>
          <a:xfrm>
            <a:off x="583339" y="6553746"/>
            <a:ext cx="6770886" cy="285204"/>
          </a:xfrm>
        </p:spPr>
        <p:txBody>
          <a:bodyPr/>
          <a:lstStyle/>
          <a:p>
            <a:r>
              <a:rPr lang="en-IE" dirty="0"/>
              <a:t>Q.9 Do you believe that an interruption in your home broadband service would be a problem during the COVID-19 pandemic?</a:t>
            </a:r>
          </a:p>
          <a:p>
            <a:endParaRPr lang="en-IE" dirty="0"/>
          </a:p>
        </p:txBody>
      </p:sp>
      <p:graphicFrame>
        <p:nvGraphicFramePr>
          <p:cNvPr id="7" name="Chart 43">
            <a:extLst>
              <a:ext uri="{FF2B5EF4-FFF2-40B4-BE49-F238E27FC236}">
                <a16:creationId xmlns:a16="http://schemas.microsoft.com/office/drawing/2014/main" id="{15C9D48A-20DB-465E-B469-07F7B491C217}"/>
              </a:ext>
            </a:extLst>
          </p:cNvPr>
          <p:cNvGraphicFramePr>
            <a:graphicFrameLocks/>
          </p:cNvGraphicFramePr>
          <p:nvPr>
            <p:custDataLst>
              <p:tags r:id="rId1"/>
            </p:custDataLst>
            <p:extLst>
              <p:ext uri="{D42A27DB-BD31-4B8C-83A1-F6EECF244321}">
                <p14:modId xmlns:p14="http://schemas.microsoft.com/office/powerpoint/2010/main" val="2020706685"/>
              </p:ext>
            </p:extLst>
          </p:nvPr>
        </p:nvGraphicFramePr>
        <p:xfrm>
          <a:off x="991990" y="2107779"/>
          <a:ext cx="8285360" cy="3417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89AC0C60-BE2A-4894-8329-B1F3DA64840C}"/>
              </a:ext>
            </a:extLst>
          </p:cNvPr>
          <p:cNvGraphicFramePr>
            <a:graphicFrameLocks noGrp="1"/>
          </p:cNvGraphicFramePr>
          <p:nvPr>
            <p:extLst>
              <p:ext uri="{D42A27DB-BD31-4B8C-83A1-F6EECF244321}">
                <p14:modId xmlns:p14="http://schemas.microsoft.com/office/powerpoint/2010/main" val="432092566"/>
              </p:ext>
            </p:extLst>
          </p:nvPr>
        </p:nvGraphicFramePr>
        <p:xfrm>
          <a:off x="1406680" y="1190450"/>
          <a:ext cx="7870669" cy="1049655"/>
        </p:xfrm>
        <a:graphic>
          <a:graphicData uri="http://schemas.openxmlformats.org/drawingml/2006/table">
            <a:tbl>
              <a:tblPr firstRow="1" bandRow="1">
                <a:tableStyleId>{5C22544A-7EE6-4342-B048-85BDC9FD1C3A}</a:tableStyleId>
              </a:tblPr>
              <a:tblGrid>
                <a:gridCol w="342203">
                  <a:extLst>
                    <a:ext uri="{9D8B030D-6E8A-4147-A177-3AD203B41FA5}">
                      <a16:colId xmlns:a16="http://schemas.microsoft.com/office/drawing/2014/main" val="555675006"/>
                    </a:ext>
                  </a:extLst>
                </a:gridCol>
                <a:gridCol w="342203">
                  <a:extLst>
                    <a:ext uri="{9D8B030D-6E8A-4147-A177-3AD203B41FA5}">
                      <a16:colId xmlns:a16="http://schemas.microsoft.com/office/drawing/2014/main" val="1155583720"/>
                    </a:ext>
                  </a:extLst>
                </a:gridCol>
                <a:gridCol w="342203">
                  <a:extLst>
                    <a:ext uri="{9D8B030D-6E8A-4147-A177-3AD203B41FA5}">
                      <a16:colId xmlns:a16="http://schemas.microsoft.com/office/drawing/2014/main" val="755705006"/>
                    </a:ext>
                  </a:extLst>
                </a:gridCol>
                <a:gridCol w="342203">
                  <a:extLst>
                    <a:ext uri="{9D8B030D-6E8A-4147-A177-3AD203B41FA5}">
                      <a16:colId xmlns:a16="http://schemas.microsoft.com/office/drawing/2014/main" val="3558885251"/>
                    </a:ext>
                  </a:extLst>
                </a:gridCol>
                <a:gridCol w="342203">
                  <a:extLst>
                    <a:ext uri="{9D8B030D-6E8A-4147-A177-3AD203B41FA5}">
                      <a16:colId xmlns:a16="http://schemas.microsoft.com/office/drawing/2014/main" val="76515551"/>
                    </a:ext>
                  </a:extLst>
                </a:gridCol>
                <a:gridCol w="342203">
                  <a:extLst>
                    <a:ext uri="{9D8B030D-6E8A-4147-A177-3AD203B41FA5}">
                      <a16:colId xmlns:a16="http://schemas.microsoft.com/office/drawing/2014/main" val="3965396129"/>
                    </a:ext>
                  </a:extLst>
                </a:gridCol>
                <a:gridCol w="342203">
                  <a:extLst>
                    <a:ext uri="{9D8B030D-6E8A-4147-A177-3AD203B41FA5}">
                      <a16:colId xmlns:a16="http://schemas.microsoft.com/office/drawing/2014/main" val="4055215095"/>
                    </a:ext>
                  </a:extLst>
                </a:gridCol>
                <a:gridCol w="342203">
                  <a:extLst>
                    <a:ext uri="{9D8B030D-6E8A-4147-A177-3AD203B41FA5}">
                      <a16:colId xmlns:a16="http://schemas.microsoft.com/office/drawing/2014/main" val="209219701"/>
                    </a:ext>
                  </a:extLst>
                </a:gridCol>
                <a:gridCol w="342203">
                  <a:extLst>
                    <a:ext uri="{9D8B030D-6E8A-4147-A177-3AD203B41FA5}">
                      <a16:colId xmlns:a16="http://schemas.microsoft.com/office/drawing/2014/main" val="1945017136"/>
                    </a:ext>
                  </a:extLst>
                </a:gridCol>
                <a:gridCol w="342203">
                  <a:extLst>
                    <a:ext uri="{9D8B030D-6E8A-4147-A177-3AD203B41FA5}">
                      <a16:colId xmlns:a16="http://schemas.microsoft.com/office/drawing/2014/main" val="2015494973"/>
                    </a:ext>
                  </a:extLst>
                </a:gridCol>
                <a:gridCol w="342203">
                  <a:extLst>
                    <a:ext uri="{9D8B030D-6E8A-4147-A177-3AD203B41FA5}">
                      <a16:colId xmlns:a16="http://schemas.microsoft.com/office/drawing/2014/main" val="3939309591"/>
                    </a:ext>
                  </a:extLst>
                </a:gridCol>
                <a:gridCol w="342203">
                  <a:extLst>
                    <a:ext uri="{9D8B030D-6E8A-4147-A177-3AD203B41FA5}">
                      <a16:colId xmlns:a16="http://schemas.microsoft.com/office/drawing/2014/main" val="1163483163"/>
                    </a:ext>
                  </a:extLst>
                </a:gridCol>
                <a:gridCol w="377321">
                  <a:extLst>
                    <a:ext uri="{9D8B030D-6E8A-4147-A177-3AD203B41FA5}">
                      <a16:colId xmlns:a16="http://schemas.microsoft.com/office/drawing/2014/main" val="3293018935"/>
                    </a:ext>
                  </a:extLst>
                </a:gridCol>
                <a:gridCol w="307085">
                  <a:extLst>
                    <a:ext uri="{9D8B030D-6E8A-4147-A177-3AD203B41FA5}">
                      <a16:colId xmlns:a16="http://schemas.microsoft.com/office/drawing/2014/main" val="1346363542"/>
                    </a:ext>
                  </a:extLst>
                </a:gridCol>
                <a:gridCol w="342203">
                  <a:extLst>
                    <a:ext uri="{9D8B030D-6E8A-4147-A177-3AD203B41FA5}">
                      <a16:colId xmlns:a16="http://schemas.microsoft.com/office/drawing/2014/main" val="582258318"/>
                    </a:ext>
                  </a:extLst>
                </a:gridCol>
                <a:gridCol w="342203">
                  <a:extLst>
                    <a:ext uri="{9D8B030D-6E8A-4147-A177-3AD203B41FA5}">
                      <a16:colId xmlns:a16="http://schemas.microsoft.com/office/drawing/2014/main" val="1638236280"/>
                    </a:ext>
                  </a:extLst>
                </a:gridCol>
                <a:gridCol w="342203">
                  <a:extLst>
                    <a:ext uri="{9D8B030D-6E8A-4147-A177-3AD203B41FA5}">
                      <a16:colId xmlns:a16="http://schemas.microsoft.com/office/drawing/2014/main" val="3057324882"/>
                    </a:ext>
                  </a:extLst>
                </a:gridCol>
                <a:gridCol w="342203">
                  <a:extLst>
                    <a:ext uri="{9D8B030D-6E8A-4147-A177-3AD203B41FA5}">
                      <a16:colId xmlns:a16="http://schemas.microsoft.com/office/drawing/2014/main" val="271429621"/>
                    </a:ext>
                  </a:extLst>
                </a:gridCol>
                <a:gridCol w="342203">
                  <a:extLst>
                    <a:ext uri="{9D8B030D-6E8A-4147-A177-3AD203B41FA5}">
                      <a16:colId xmlns:a16="http://schemas.microsoft.com/office/drawing/2014/main" val="2023550253"/>
                    </a:ext>
                  </a:extLst>
                </a:gridCol>
                <a:gridCol w="342203">
                  <a:extLst>
                    <a:ext uri="{9D8B030D-6E8A-4147-A177-3AD203B41FA5}">
                      <a16:colId xmlns:a16="http://schemas.microsoft.com/office/drawing/2014/main" val="3533739126"/>
                    </a:ext>
                  </a:extLst>
                </a:gridCol>
                <a:gridCol w="342203">
                  <a:extLst>
                    <a:ext uri="{9D8B030D-6E8A-4147-A177-3AD203B41FA5}">
                      <a16:colId xmlns:a16="http://schemas.microsoft.com/office/drawing/2014/main" val="4234286232"/>
                    </a:ext>
                  </a:extLst>
                </a:gridCol>
                <a:gridCol w="342203">
                  <a:extLst>
                    <a:ext uri="{9D8B030D-6E8A-4147-A177-3AD203B41FA5}">
                      <a16:colId xmlns:a16="http://schemas.microsoft.com/office/drawing/2014/main" val="2460429312"/>
                    </a:ext>
                  </a:extLst>
                </a:gridCol>
                <a:gridCol w="342203">
                  <a:extLst>
                    <a:ext uri="{9D8B030D-6E8A-4147-A177-3AD203B41FA5}">
                      <a16:colId xmlns:a16="http://schemas.microsoft.com/office/drawing/2014/main" val="3027558707"/>
                    </a:ext>
                  </a:extLst>
                </a:gridCol>
              </a:tblGrid>
              <a:tr h="131286">
                <a:tc rowSpan="2">
                  <a:txBody>
                    <a:bodyPr/>
                    <a:lstStyle/>
                    <a:p>
                      <a:pPr algn="ctr" fontAlgn="t"/>
                      <a:r>
                        <a:rPr lang="en-IE" sz="1000" b="1" i="0" u="none" strike="noStrike" dirty="0">
                          <a:solidFill>
                            <a:schemeClr val="tx1">
                              <a:lumMod val="85000"/>
                              <a:lumOff val="15000"/>
                            </a:schemeClr>
                          </a:solidFill>
                          <a:effectLst/>
                          <a:latin typeface="+mn-lt"/>
                        </a:rPr>
                        <a:t>Total</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1000" b="1" i="0" u="none" strike="noStrike">
                          <a:solidFill>
                            <a:schemeClr val="tx1">
                              <a:lumMod val="85000"/>
                              <a:lumOff val="15000"/>
                            </a:schemeClr>
                          </a:solidFill>
                          <a:effectLst/>
                          <a:latin typeface="+mn-lt"/>
                        </a:rPr>
                        <a:t>Kids in HHold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5">
                  <a:txBody>
                    <a:bodyPr/>
                    <a:lstStyle/>
                    <a:p>
                      <a:pPr algn="ctr" fontAlgn="t"/>
                      <a:r>
                        <a:rPr lang="en-IE" sz="1000" b="1" i="0" u="none" strike="noStrike">
                          <a:solidFill>
                            <a:schemeClr val="tx1">
                              <a:lumMod val="85000"/>
                              <a:lumOff val="15000"/>
                            </a:schemeClr>
                          </a:solidFill>
                          <a:effectLst/>
                          <a:latin typeface="+mn-lt"/>
                        </a:rPr>
                        <a:t>Age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1000" b="1" i="0" u="none" strike="noStrike">
                          <a:solidFill>
                            <a:schemeClr val="tx1">
                              <a:lumMod val="85000"/>
                              <a:lumOff val="15000"/>
                            </a:schemeClr>
                          </a:solidFill>
                          <a:effectLst/>
                          <a:latin typeface="+mn-lt"/>
                        </a:rPr>
                        <a:t>Region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1000" b="1" i="0" u="none" strike="noStrike" dirty="0">
                          <a:solidFill>
                            <a:schemeClr val="tx1">
                              <a:lumMod val="85000"/>
                              <a:lumOff val="15000"/>
                            </a:schemeClr>
                          </a:solidFill>
                          <a:effectLst/>
                          <a:latin typeface="+mn-lt"/>
                        </a:rPr>
                        <a:t>Area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1000" b="1" i="0" u="none" strike="noStrike" dirty="0">
                        <a:solidFill>
                          <a:schemeClr val="tx1">
                            <a:lumMod val="85000"/>
                            <a:lumOff val="15000"/>
                          </a:schemeClr>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6">
                  <a:txBody>
                    <a:bodyPr/>
                    <a:lstStyle/>
                    <a:p>
                      <a:pPr algn="ctr" fontAlgn="t"/>
                      <a:r>
                        <a:rPr lang="en-IE" sz="1000" b="1" i="0" u="none" strike="noStrike" kern="1200" dirty="0">
                          <a:solidFill>
                            <a:schemeClr val="tx1">
                              <a:lumMod val="85000"/>
                              <a:lumOff val="15000"/>
                            </a:schemeClr>
                          </a:solidFill>
                          <a:effectLst/>
                          <a:latin typeface="+mn-lt"/>
                          <a:ea typeface="+mn-ea"/>
                          <a:cs typeface="+mn-cs"/>
                        </a:rPr>
                        <a:t>Life stage</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156747">
                <a:tc v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Yes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No</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16-24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25-34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35-49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50-64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65+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Dublin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Outside Dublin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a:solidFill>
                            <a:schemeClr val="tx1">
                              <a:lumMod val="85000"/>
                              <a:lumOff val="15000"/>
                            </a:schemeClr>
                          </a:solidFill>
                          <a:effectLst/>
                          <a:latin typeface="+mn-lt"/>
                        </a:rPr>
                        <a:t>Urban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dirty="0">
                          <a:solidFill>
                            <a:schemeClr val="tx1">
                              <a:lumMod val="85000"/>
                              <a:lumOff val="15000"/>
                            </a:schemeClr>
                          </a:solidFill>
                          <a:effectLst/>
                          <a:latin typeface="+mn-lt"/>
                        </a:rPr>
                        <a:t>Rural</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800" b="0" i="0" u="none" strike="noStrike" dirty="0">
                        <a:solidFill>
                          <a:schemeClr val="tx1">
                            <a:lumMod val="85000"/>
                            <a:lumOff val="15000"/>
                          </a:schemeClr>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tx1">
                              <a:lumMod val="85000"/>
                              <a:lumOff val="15000"/>
                            </a:schemeClr>
                          </a:solidFill>
                          <a:effectLst/>
                          <a:latin typeface="+mn-lt"/>
                          <a:ea typeface="+mn-ea"/>
                          <a:cs typeface="+mn-cs"/>
                        </a:rPr>
                        <a:t>Single</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tx1">
                              <a:lumMod val="85000"/>
                              <a:lumOff val="15000"/>
                            </a:schemeClr>
                          </a:solidFill>
                          <a:effectLst/>
                          <a:latin typeface="+mn-lt"/>
                          <a:ea typeface="+mn-ea"/>
                          <a:cs typeface="+mn-cs"/>
                        </a:rPr>
                        <a:t>Pre Family</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tx1">
                              <a:lumMod val="85000"/>
                              <a:lumOff val="15000"/>
                            </a:schemeClr>
                          </a:solidFill>
                          <a:effectLst/>
                          <a:latin typeface="+mn-lt"/>
                          <a:ea typeface="+mn-ea"/>
                          <a:cs typeface="+mn-cs"/>
                        </a:rPr>
                        <a:t>Family Pre School</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tx1">
                              <a:lumMod val="85000"/>
                              <a:lumOff val="15000"/>
                            </a:schemeClr>
                          </a:solidFill>
                          <a:effectLst/>
                          <a:latin typeface="+mn-lt"/>
                          <a:ea typeface="+mn-ea"/>
                          <a:cs typeface="+mn-cs"/>
                        </a:rPr>
                        <a:t>Family Pre Teen</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tx1">
                              <a:lumMod val="85000"/>
                              <a:lumOff val="15000"/>
                            </a:schemeClr>
                          </a:solidFill>
                          <a:effectLst/>
                          <a:latin typeface="+mn-lt"/>
                          <a:ea typeface="+mn-ea"/>
                          <a:cs typeface="+mn-cs"/>
                        </a:rPr>
                        <a:t>Family Teen</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tx1">
                              <a:lumMod val="85000"/>
                              <a:lumOff val="15000"/>
                            </a:schemeClr>
                          </a:solidFill>
                          <a:effectLst/>
                          <a:latin typeface="+mn-lt"/>
                          <a:ea typeface="+mn-ea"/>
                          <a:cs typeface="+mn-cs"/>
                        </a:rPr>
                        <a:t>Empty Nester</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60932">
                <a:tc>
                  <a:txBody>
                    <a:bodyPr/>
                    <a:lstStyle/>
                    <a:p>
                      <a:pPr algn="ctr" fontAlgn="t"/>
                      <a:r>
                        <a:rPr lang="en-IE" sz="800" b="0" i="0" u="none" strike="noStrike" dirty="0">
                          <a:solidFill>
                            <a:schemeClr val="bg1"/>
                          </a:solidFill>
                          <a:effectLst/>
                          <a:latin typeface="Arial" panose="020B0604020202020204" pitchFamily="34" charset="0"/>
                        </a:rPr>
                        <a:t>900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298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602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69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181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272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229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149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269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631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656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244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endParaRPr lang="en-IE" sz="800" b="0" i="0" u="none" strike="noStrike" kern="1200" dirty="0">
                        <a:solidFill>
                          <a:schemeClr val="bg1"/>
                        </a:solidFill>
                        <a:effectLst/>
                        <a:latin typeface="Arial" panose="020B0604020202020204" pitchFamily="34" charset="0"/>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238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108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122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138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69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225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715435855"/>
                  </a:ext>
                </a:extLst>
              </a:tr>
              <a:tr h="0">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dirty="0">
                        <a:solidFill>
                          <a:schemeClr val="tx1">
                            <a:lumMod val="65000"/>
                            <a:lumOff val="35000"/>
                          </a:schemeClr>
                        </a:solidFill>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a:solidFill>
                          <a:schemeClr val="tx1">
                            <a:lumMod val="65000"/>
                            <a:lumOff val="35000"/>
                          </a:schemeClr>
                        </a:solidFill>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dirty="0">
                        <a:solidFill>
                          <a:schemeClr val="tx1">
                            <a:lumMod val="65000"/>
                            <a:lumOff val="35000"/>
                          </a:schemeClr>
                        </a:solidFill>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dirty="0">
                        <a:solidFill>
                          <a:schemeClr val="tx1">
                            <a:lumMod val="65000"/>
                            <a:lumOff val="35000"/>
                          </a:schemeClr>
                        </a:solidFill>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dirty="0">
                        <a:solidFill>
                          <a:schemeClr val="tx1">
                            <a:lumMod val="65000"/>
                            <a:lumOff val="35000"/>
                          </a:schemeClr>
                        </a:solidFill>
                      </a:endParaRP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sp>
        <p:nvSpPr>
          <p:cNvPr id="14" name="TextBox 13">
            <a:extLst>
              <a:ext uri="{FF2B5EF4-FFF2-40B4-BE49-F238E27FC236}">
                <a16:creationId xmlns:a16="http://schemas.microsoft.com/office/drawing/2014/main" id="{EB87A08D-12A3-4E94-A680-2EC91C595885}"/>
              </a:ext>
            </a:extLst>
          </p:cNvPr>
          <p:cNvSpPr txBox="1"/>
          <p:nvPr/>
        </p:nvSpPr>
        <p:spPr>
          <a:xfrm>
            <a:off x="5134670" y="859407"/>
            <a:ext cx="841897" cy="276999"/>
          </a:xfrm>
          <a:prstGeom prst="rect">
            <a:avLst/>
          </a:prstGeom>
          <a:solidFill>
            <a:schemeClr val="bg1"/>
          </a:solidFill>
        </p:spPr>
        <p:txBody>
          <a:bodyPr wrap="none" rtlCol="0">
            <a:spAutoFit/>
          </a:bodyPr>
          <a:lstStyle/>
          <a:p>
            <a:r>
              <a:rPr lang="en-IE" sz="1200" b="1" dirty="0"/>
              <a:t>April 2021</a:t>
            </a:r>
          </a:p>
        </p:txBody>
      </p:sp>
      <p:graphicFrame>
        <p:nvGraphicFramePr>
          <p:cNvPr id="15" name="Table 14">
            <a:extLst>
              <a:ext uri="{FF2B5EF4-FFF2-40B4-BE49-F238E27FC236}">
                <a16:creationId xmlns:a16="http://schemas.microsoft.com/office/drawing/2014/main" id="{B0E4306C-5051-4D48-B70D-6E3DBD07E9B3}"/>
              </a:ext>
            </a:extLst>
          </p:cNvPr>
          <p:cNvGraphicFramePr>
            <a:graphicFrameLocks noGrp="1"/>
          </p:cNvGraphicFramePr>
          <p:nvPr>
            <p:extLst>
              <p:ext uri="{D42A27DB-BD31-4B8C-83A1-F6EECF244321}">
                <p14:modId xmlns:p14="http://schemas.microsoft.com/office/powerpoint/2010/main" val="2879345445"/>
              </p:ext>
            </p:extLst>
          </p:nvPr>
        </p:nvGraphicFramePr>
        <p:xfrm>
          <a:off x="212991" y="3011219"/>
          <a:ext cx="1120941" cy="2358976"/>
        </p:xfrm>
        <a:graphic>
          <a:graphicData uri="http://schemas.openxmlformats.org/drawingml/2006/table">
            <a:tbl>
              <a:tblPr>
                <a:tableStyleId>{5C22544A-7EE6-4342-B048-85BDC9FD1C3A}</a:tableStyleId>
              </a:tblPr>
              <a:tblGrid>
                <a:gridCol w="1120941">
                  <a:extLst>
                    <a:ext uri="{9D8B030D-6E8A-4147-A177-3AD203B41FA5}">
                      <a16:colId xmlns:a16="http://schemas.microsoft.com/office/drawing/2014/main" val="371116981"/>
                    </a:ext>
                  </a:extLst>
                </a:gridCol>
              </a:tblGrid>
              <a:tr h="1351231">
                <a:tc>
                  <a:txBody>
                    <a:bodyPr/>
                    <a:lstStyle/>
                    <a:p>
                      <a:pPr algn="r" fontAlgn="t"/>
                      <a:r>
                        <a:rPr lang="en-IE" sz="900" u="none" strike="noStrike" kern="1200" dirty="0">
                          <a:solidFill>
                            <a:schemeClr val="dk1"/>
                          </a:solidFill>
                          <a:effectLst/>
                          <a:latin typeface="+mn-lt"/>
                          <a:ea typeface="+mn-ea"/>
                          <a:cs typeface="+mn-cs"/>
                        </a:rPr>
                        <a:t>Serious problem</a:t>
                      </a:r>
                    </a:p>
                  </a:txBody>
                  <a:tcPr marL="9525" marR="9525" marT="9525" marB="0">
                    <a:noFill/>
                  </a:tcPr>
                </a:tc>
                <a:extLst>
                  <a:ext uri="{0D108BD9-81ED-4DB2-BD59-A6C34878D82A}">
                    <a16:rowId xmlns:a16="http://schemas.microsoft.com/office/drawing/2014/main" val="1279830482"/>
                  </a:ext>
                </a:extLst>
              </a:tr>
              <a:tr h="647700">
                <a:tc>
                  <a:txBody>
                    <a:bodyPr/>
                    <a:lstStyle/>
                    <a:p>
                      <a:pPr algn="r" fontAlgn="t"/>
                      <a:r>
                        <a:rPr lang="en-IE" sz="900" u="none" strike="noStrike" kern="1200" dirty="0">
                          <a:solidFill>
                            <a:schemeClr val="dk1"/>
                          </a:solidFill>
                          <a:effectLst/>
                          <a:latin typeface="+mn-lt"/>
                          <a:ea typeface="+mn-ea"/>
                          <a:cs typeface="+mn-cs"/>
                        </a:rPr>
                        <a:t>Moderate problem</a:t>
                      </a:r>
                    </a:p>
                  </a:txBody>
                  <a:tcPr marL="9525" marR="9525" marT="9525" marB="0">
                    <a:noFill/>
                  </a:tcPr>
                </a:tc>
                <a:extLst>
                  <a:ext uri="{0D108BD9-81ED-4DB2-BD59-A6C34878D82A}">
                    <a16:rowId xmlns:a16="http://schemas.microsoft.com/office/drawing/2014/main" val="1224999231"/>
                  </a:ext>
                </a:extLst>
              </a:tr>
              <a:tr h="213360">
                <a:tc>
                  <a:txBody>
                    <a:bodyPr/>
                    <a:lstStyle/>
                    <a:p>
                      <a:pPr algn="r" fontAlgn="t"/>
                      <a:r>
                        <a:rPr lang="en-IE" sz="900" u="none" strike="noStrike" kern="1200" dirty="0">
                          <a:solidFill>
                            <a:schemeClr val="dk1"/>
                          </a:solidFill>
                          <a:effectLst/>
                          <a:latin typeface="+mn-lt"/>
                          <a:ea typeface="+mn-ea"/>
                          <a:cs typeface="+mn-cs"/>
                        </a:rPr>
                        <a:t>Minor problem</a:t>
                      </a:r>
                    </a:p>
                  </a:txBody>
                  <a:tcPr marL="9525" marR="9525" marT="9525" marB="0">
                    <a:noFill/>
                  </a:tcPr>
                </a:tc>
                <a:extLst>
                  <a:ext uri="{0D108BD9-81ED-4DB2-BD59-A6C34878D82A}">
                    <a16:rowId xmlns:a16="http://schemas.microsoft.com/office/drawing/2014/main" val="2141098881"/>
                  </a:ext>
                </a:extLst>
              </a:tr>
              <a:tr h="142875">
                <a:tc>
                  <a:txBody>
                    <a:bodyPr/>
                    <a:lstStyle/>
                    <a:p>
                      <a:pPr algn="r" fontAlgn="t"/>
                      <a:r>
                        <a:rPr lang="en-US" sz="900" u="none" strike="noStrike" kern="1200" dirty="0">
                          <a:solidFill>
                            <a:schemeClr val="dk1"/>
                          </a:solidFill>
                          <a:effectLst/>
                          <a:latin typeface="+mn-lt"/>
                          <a:ea typeface="+mn-ea"/>
                          <a:cs typeface="+mn-cs"/>
                        </a:rPr>
                        <a:t>N</a:t>
                      </a:r>
                      <a:r>
                        <a:rPr lang="en-IE" sz="900" u="none" strike="noStrike" kern="1200" dirty="0" err="1">
                          <a:solidFill>
                            <a:schemeClr val="dk1"/>
                          </a:solidFill>
                          <a:effectLst/>
                          <a:latin typeface="+mn-lt"/>
                          <a:ea typeface="+mn-ea"/>
                          <a:cs typeface="+mn-cs"/>
                        </a:rPr>
                        <a:t>ot</a:t>
                      </a:r>
                      <a:r>
                        <a:rPr lang="en-IE" sz="900" u="none" strike="noStrike" kern="1200" dirty="0">
                          <a:solidFill>
                            <a:schemeClr val="dk1"/>
                          </a:solidFill>
                          <a:effectLst/>
                          <a:latin typeface="+mn-lt"/>
                          <a:ea typeface="+mn-ea"/>
                          <a:cs typeface="+mn-cs"/>
                        </a:rPr>
                        <a:t> at all problem</a:t>
                      </a:r>
                    </a:p>
                  </a:txBody>
                  <a:tcPr marL="9525" marR="9525" marT="9525" marB="0">
                    <a:noFill/>
                  </a:tcPr>
                </a:tc>
                <a:extLst>
                  <a:ext uri="{0D108BD9-81ED-4DB2-BD59-A6C34878D82A}">
                    <a16:rowId xmlns:a16="http://schemas.microsoft.com/office/drawing/2014/main" val="765789217"/>
                  </a:ext>
                </a:extLst>
              </a:tr>
            </a:tbl>
          </a:graphicData>
        </a:graphic>
      </p:graphicFrame>
      <p:sp>
        <p:nvSpPr>
          <p:cNvPr id="16" name="Title 15">
            <a:extLst>
              <a:ext uri="{FF2B5EF4-FFF2-40B4-BE49-F238E27FC236}">
                <a16:creationId xmlns:a16="http://schemas.microsoft.com/office/drawing/2014/main" id="{0B583F88-EDBC-4003-B446-FF0FBCE42839}"/>
              </a:ext>
            </a:extLst>
          </p:cNvPr>
          <p:cNvSpPr>
            <a:spLocks noGrp="1"/>
          </p:cNvSpPr>
          <p:nvPr>
            <p:ph type="title"/>
          </p:nvPr>
        </p:nvSpPr>
        <p:spPr>
          <a:xfrm>
            <a:off x="0" y="2775"/>
            <a:ext cx="9066259" cy="370620"/>
          </a:xfrm>
        </p:spPr>
        <p:txBody>
          <a:bodyPr/>
          <a:lstStyle/>
          <a:p>
            <a:r>
              <a:rPr lang="en-US" sz="2200" dirty="0"/>
              <a:t>Almost all who have broadband believe that any interruption to their home broadband service would be a problem during the Covid-19 pandemic</a:t>
            </a:r>
            <a:endParaRPr lang="en-IE" sz="2200" dirty="0"/>
          </a:p>
        </p:txBody>
      </p:sp>
      <p:sp>
        <p:nvSpPr>
          <p:cNvPr id="17" name="TextBox 16">
            <a:extLst>
              <a:ext uri="{FF2B5EF4-FFF2-40B4-BE49-F238E27FC236}">
                <a16:creationId xmlns:a16="http://schemas.microsoft.com/office/drawing/2014/main" id="{25467E32-B5E7-4979-9092-6C25FF9E8ABA}"/>
              </a:ext>
            </a:extLst>
          </p:cNvPr>
          <p:cNvSpPr txBox="1"/>
          <p:nvPr/>
        </p:nvSpPr>
        <p:spPr>
          <a:xfrm>
            <a:off x="8198711" y="6452089"/>
            <a:ext cx="1578763" cy="246221"/>
          </a:xfrm>
          <a:prstGeom prst="rect">
            <a:avLst/>
          </a:prstGeom>
          <a:noFill/>
        </p:spPr>
        <p:txBody>
          <a:bodyPr wrap="square" rtlCol="0">
            <a:spAutoFit/>
          </a:bodyPr>
          <a:lstStyle/>
          <a:p>
            <a:r>
              <a:rPr lang="en-US" sz="1000" dirty="0"/>
              <a:t>Question added Q1 2020</a:t>
            </a:r>
            <a:endParaRPr lang="en-IE" sz="1000" dirty="0"/>
          </a:p>
        </p:txBody>
      </p:sp>
      <p:graphicFrame>
        <p:nvGraphicFramePr>
          <p:cNvPr id="3" name="Table 3">
            <a:extLst>
              <a:ext uri="{FF2B5EF4-FFF2-40B4-BE49-F238E27FC236}">
                <a16:creationId xmlns:a16="http://schemas.microsoft.com/office/drawing/2014/main" id="{05C1E1C7-1A92-4DFB-A7A2-F5FF4EA6F8F7}"/>
              </a:ext>
            </a:extLst>
          </p:cNvPr>
          <p:cNvGraphicFramePr>
            <a:graphicFrameLocks noGrp="1"/>
          </p:cNvGraphicFramePr>
          <p:nvPr>
            <p:extLst>
              <p:ext uri="{D42A27DB-BD31-4B8C-83A1-F6EECF244321}">
                <p14:modId xmlns:p14="http://schemas.microsoft.com/office/powerpoint/2010/main" val="3960471943"/>
              </p:ext>
            </p:extLst>
          </p:nvPr>
        </p:nvGraphicFramePr>
        <p:xfrm>
          <a:off x="1406679" y="5468394"/>
          <a:ext cx="7870669" cy="370840"/>
        </p:xfrm>
        <a:graphic>
          <a:graphicData uri="http://schemas.openxmlformats.org/drawingml/2006/table">
            <a:tbl>
              <a:tblPr firstRow="1" bandRow="1">
                <a:tableStyleId>{5C22544A-7EE6-4342-B048-85BDC9FD1C3A}</a:tableStyleId>
              </a:tblPr>
              <a:tblGrid>
                <a:gridCol w="342203">
                  <a:extLst>
                    <a:ext uri="{9D8B030D-6E8A-4147-A177-3AD203B41FA5}">
                      <a16:colId xmlns:a16="http://schemas.microsoft.com/office/drawing/2014/main" val="2839135209"/>
                    </a:ext>
                  </a:extLst>
                </a:gridCol>
                <a:gridCol w="342203">
                  <a:extLst>
                    <a:ext uri="{9D8B030D-6E8A-4147-A177-3AD203B41FA5}">
                      <a16:colId xmlns:a16="http://schemas.microsoft.com/office/drawing/2014/main" val="343837831"/>
                    </a:ext>
                  </a:extLst>
                </a:gridCol>
                <a:gridCol w="342203">
                  <a:extLst>
                    <a:ext uri="{9D8B030D-6E8A-4147-A177-3AD203B41FA5}">
                      <a16:colId xmlns:a16="http://schemas.microsoft.com/office/drawing/2014/main" val="335099319"/>
                    </a:ext>
                  </a:extLst>
                </a:gridCol>
                <a:gridCol w="342203">
                  <a:extLst>
                    <a:ext uri="{9D8B030D-6E8A-4147-A177-3AD203B41FA5}">
                      <a16:colId xmlns:a16="http://schemas.microsoft.com/office/drawing/2014/main" val="3820073177"/>
                    </a:ext>
                  </a:extLst>
                </a:gridCol>
                <a:gridCol w="342203">
                  <a:extLst>
                    <a:ext uri="{9D8B030D-6E8A-4147-A177-3AD203B41FA5}">
                      <a16:colId xmlns:a16="http://schemas.microsoft.com/office/drawing/2014/main" val="3386810088"/>
                    </a:ext>
                  </a:extLst>
                </a:gridCol>
                <a:gridCol w="342203">
                  <a:extLst>
                    <a:ext uri="{9D8B030D-6E8A-4147-A177-3AD203B41FA5}">
                      <a16:colId xmlns:a16="http://schemas.microsoft.com/office/drawing/2014/main" val="2746475709"/>
                    </a:ext>
                  </a:extLst>
                </a:gridCol>
                <a:gridCol w="342203">
                  <a:extLst>
                    <a:ext uri="{9D8B030D-6E8A-4147-A177-3AD203B41FA5}">
                      <a16:colId xmlns:a16="http://schemas.microsoft.com/office/drawing/2014/main" val="488596650"/>
                    </a:ext>
                  </a:extLst>
                </a:gridCol>
                <a:gridCol w="342203">
                  <a:extLst>
                    <a:ext uri="{9D8B030D-6E8A-4147-A177-3AD203B41FA5}">
                      <a16:colId xmlns:a16="http://schemas.microsoft.com/office/drawing/2014/main" val="1270032599"/>
                    </a:ext>
                  </a:extLst>
                </a:gridCol>
                <a:gridCol w="342203">
                  <a:extLst>
                    <a:ext uri="{9D8B030D-6E8A-4147-A177-3AD203B41FA5}">
                      <a16:colId xmlns:a16="http://schemas.microsoft.com/office/drawing/2014/main" val="1381103706"/>
                    </a:ext>
                  </a:extLst>
                </a:gridCol>
                <a:gridCol w="342203">
                  <a:extLst>
                    <a:ext uri="{9D8B030D-6E8A-4147-A177-3AD203B41FA5}">
                      <a16:colId xmlns:a16="http://schemas.microsoft.com/office/drawing/2014/main" val="4102840845"/>
                    </a:ext>
                  </a:extLst>
                </a:gridCol>
                <a:gridCol w="342203">
                  <a:extLst>
                    <a:ext uri="{9D8B030D-6E8A-4147-A177-3AD203B41FA5}">
                      <a16:colId xmlns:a16="http://schemas.microsoft.com/office/drawing/2014/main" val="2288175047"/>
                    </a:ext>
                  </a:extLst>
                </a:gridCol>
                <a:gridCol w="342203">
                  <a:extLst>
                    <a:ext uri="{9D8B030D-6E8A-4147-A177-3AD203B41FA5}">
                      <a16:colId xmlns:a16="http://schemas.microsoft.com/office/drawing/2014/main" val="1698861683"/>
                    </a:ext>
                  </a:extLst>
                </a:gridCol>
                <a:gridCol w="342203">
                  <a:extLst>
                    <a:ext uri="{9D8B030D-6E8A-4147-A177-3AD203B41FA5}">
                      <a16:colId xmlns:a16="http://schemas.microsoft.com/office/drawing/2014/main" val="1614699484"/>
                    </a:ext>
                  </a:extLst>
                </a:gridCol>
                <a:gridCol w="342203">
                  <a:extLst>
                    <a:ext uri="{9D8B030D-6E8A-4147-A177-3AD203B41FA5}">
                      <a16:colId xmlns:a16="http://schemas.microsoft.com/office/drawing/2014/main" val="799177228"/>
                    </a:ext>
                  </a:extLst>
                </a:gridCol>
                <a:gridCol w="342203">
                  <a:extLst>
                    <a:ext uri="{9D8B030D-6E8A-4147-A177-3AD203B41FA5}">
                      <a16:colId xmlns:a16="http://schemas.microsoft.com/office/drawing/2014/main" val="3462747565"/>
                    </a:ext>
                  </a:extLst>
                </a:gridCol>
                <a:gridCol w="342203">
                  <a:extLst>
                    <a:ext uri="{9D8B030D-6E8A-4147-A177-3AD203B41FA5}">
                      <a16:colId xmlns:a16="http://schemas.microsoft.com/office/drawing/2014/main" val="3762233737"/>
                    </a:ext>
                  </a:extLst>
                </a:gridCol>
                <a:gridCol w="342203">
                  <a:extLst>
                    <a:ext uri="{9D8B030D-6E8A-4147-A177-3AD203B41FA5}">
                      <a16:colId xmlns:a16="http://schemas.microsoft.com/office/drawing/2014/main" val="3348898779"/>
                    </a:ext>
                  </a:extLst>
                </a:gridCol>
                <a:gridCol w="342203">
                  <a:extLst>
                    <a:ext uri="{9D8B030D-6E8A-4147-A177-3AD203B41FA5}">
                      <a16:colId xmlns:a16="http://schemas.microsoft.com/office/drawing/2014/main" val="4064126920"/>
                    </a:ext>
                  </a:extLst>
                </a:gridCol>
                <a:gridCol w="342203">
                  <a:extLst>
                    <a:ext uri="{9D8B030D-6E8A-4147-A177-3AD203B41FA5}">
                      <a16:colId xmlns:a16="http://schemas.microsoft.com/office/drawing/2014/main" val="1366251541"/>
                    </a:ext>
                  </a:extLst>
                </a:gridCol>
                <a:gridCol w="342203">
                  <a:extLst>
                    <a:ext uri="{9D8B030D-6E8A-4147-A177-3AD203B41FA5}">
                      <a16:colId xmlns:a16="http://schemas.microsoft.com/office/drawing/2014/main" val="825905797"/>
                    </a:ext>
                  </a:extLst>
                </a:gridCol>
                <a:gridCol w="342203">
                  <a:extLst>
                    <a:ext uri="{9D8B030D-6E8A-4147-A177-3AD203B41FA5}">
                      <a16:colId xmlns:a16="http://schemas.microsoft.com/office/drawing/2014/main" val="3994417241"/>
                    </a:ext>
                  </a:extLst>
                </a:gridCol>
                <a:gridCol w="342203">
                  <a:extLst>
                    <a:ext uri="{9D8B030D-6E8A-4147-A177-3AD203B41FA5}">
                      <a16:colId xmlns:a16="http://schemas.microsoft.com/office/drawing/2014/main" val="3781962892"/>
                    </a:ext>
                  </a:extLst>
                </a:gridCol>
                <a:gridCol w="342203">
                  <a:extLst>
                    <a:ext uri="{9D8B030D-6E8A-4147-A177-3AD203B41FA5}">
                      <a16:colId xmlns:a16="http://schemas.microsoft.com/office/drawing/2014/main" val="1806071887"/>
                    </a:ext>
                  </a:extLst>
                </a:gridCol>
              </a:tblGrid>
              <a:tr h="370840">
                <a:tc>
                  <a:txBody>
                    <a:bodyPr/>
                    <a:lstStyle/>
                    <a:p>
                      <a:pPr algn="ctr" fontAlgn="t"/>
                      <a:r>
                        <a:rPr lang="en-IE" sz="1000" b="0" i="0" u="none" strike="noStrike" dirty="0">
                          <a:solidFill>
                            <a:schemeClr val="bg1">
                              <a:lumMod val="50000"/>
                            </a:schemeClr>
                          </a:solidFill>
                          <a:effectLst/>
                          <a:latin typeface="+mn-lt"/>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IE" sz="1000" b="0" dirty="0">
                        <a:solidFill>
                          <a:schemeClr val="bg1">
                            <a:lumMod val="50000"/>
                          </a:schemeClr>
                        </a:solidFill>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IE" sz="1000" b="0" dirty="0">
                        <a:solidFill>
                          <a:schemeClr val="bg1">
                            <a:lumMod val="50000"/>
                          </a:schemeClr>
                        </a:solidFill>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chemeClr val="bg1">
                              <a:lumMod val="50000"/>
                            </a:schemeClr>
                          </a:solidFill>
                          <a:effectLst/>
                          <a:latin typeface="+mn-lt"/>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chemeClr val="bg1">
                              <a:lumMod val="50000"/>
                            </a:schemeClr>
                          </a:solidFill>
                          <a:effectLst/>
                          <a:latin typeface="+mn-lt"/>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IE" sz="1000" b="0" dirty="0">
                        <a:solidFill>
                          <a:schemeClr val="bg1">
                            <a:lumMod val="50000"/>
                          </a:schemeClr>
                        </a:solidFill>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IE" sz="1000" b="0" dirty="0">
                        <a:solidFill>
                          <a:schemeClr val="bg1">
                            <a:lumMod val="50000"/>
                          </a:schemeClr>
                        </a:solidFill>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endParaRPr lang="en-IE" sz="1000" b="0" dirty="0">
                        <a:solidFill>
                          <a:schemeClr val="bg1">
                            <a:lumMod val="50000"/>
                          </a:schemeClr>
                        </a:solidFill>
                        <a:latin typeface="+mn-lt"/>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chemeClr val="bg1">
                              <a:lumMod val="50000"/>
                            </a:schemeClr>
                          </a:solidFill>
                          <a:effectLst/>
                          <a:latin typeface="+mn-lt"/>
                        </a:rPr>
                        <a:t>96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19173099"/>
                  </a:ext>
                </a:extLst>
              </a:tr>
            </a:tbl>
          </a:graphicData>
        </a:graphic>
      </p:graphicFrame>
    </p:spTree>
    <p:extLst>
      <p:ext uri="{BB962C8B-B14F-4D97-AF65-F5344CB8AC3E}">
        <p14:creationId xmlns:p14="http://schemas.microsoft.com/office/powerpoint/2010/main" val="2580189534"/>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FC689DC-D5B9-45CB-A6B7-0B26B4404BF1}"/>
              </a:ext>
            </a:extLst>
          </p:cNvPr>
          <p:cNvGraphicFramePr/>
          <p:nvPr>
            <p:extLst>
              <p:ext uri="{D42A27DB-BD31-4B8C-83A1-F6EECF244321}">
                <p14:modId xmlns:p14="http://schemas.microsoft.com/office/powerpoint/2010/main" val="16355496"/>
              </p:ext>
            </p:extLst>
          </p:nvPr>
        </p:nvGraphicFramePr>
        <p:xfrm>
          <a:off x="169629" y="1361659"/>
          <a:ext cx="9709285" cy="529267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6">
            <a:extLst>
              <a:ext uri="{FF2B5EF4-FFF2-40B4-BE49-F238E27FC236}">
                <a16:creationId xmlns:a16="http://schemas.microsoft.com/office/drawing/2014/main" id="{DF26E440-1B33-4049-BE3A-E431B1B53C56}"/>
              </a:ext>
            </a:extLst>
          </p:cNvPr>
          <p:cNvSpPr>
            <a:spLocks noGrp="1"/>
          </p:cNvSpPr>
          <p:nvPr>
            <p:ph type="body" sz="quarter" idx="49"/>
          </p:nvPr>
        </p:nvSpPr>
        <p:spPr>
          <a:xfrm>
            <a:off x="169629" y="692681"/>
            <a:ext cx="5548676" cy="323941"/>
          </a:xfrm>
        </p:spPr>
        <p:txBody>
          <a:bodyPr/>
          <a:lstStyle/>
          <a:p>
            <a:r>
              <a:rPr lang="en-IE" dirty="0"/>
              <a:t>Base: All have Broadband 900</a:t>
            </a:r>
          </a:p>
        </p:txBody>
      </p:sp>
      <p:sp>
        <p:nvSpPr>
          <p:cNvPr id="10" name="Title 5">
            <a:extLst>
              <a:ext uri="{FF2B5EF4-FFF2-40B4-BE49-F238E27FC236}">
                <a16:creationId xmlns:a16="http://schemas.microsoft.com/office/drawing/2014/main" id="{7C77EC2C-8957-4A88-A0AB-FE466470995D}"/>
              </a:ext>
            </a:extLst>
          </p:cNvPr>
          <p:cNvSpPr>
            <a:spLocks noGrp="1"/>
          </p:cNvSpPr>
          <p:nvPr>
            <p:ph type="title"/>
          </p:nvPr>
        </p:nvSpPr>
        <p:spPr>
          <a:xfrm>
            <a:off x="169629" y="64217"/>
            <a:ext cx="8165194" cy="370620"/>
          </a:xfrm>
        </p:spPr>
        <p:txBody>
          <a:bodyPr anchor="t"/>
          <a:lstStyle/>
          <a:p>
            <a:r>
              <a:rPr lang="en-IE" sz="2100" dirty="0">
                <a:solidFill>
                  <a:srgbClr val="54C0E8"/>
                </a:solidFill>
                <a:latin typeface="Trebuchet MS"/>
                <a:ea typeface="Verdana"/>
              </a:rPr>
              <a:t>Household &amp; Social activities conducted online since 1</a:t>
            </a:r>
            <a:r>
              <a:rPr lang="en-IE" sz="2100" baseline="30000" dirty="0">
                <a:solidFill>
                  <a:srgbClr val="54C0E8"/>
                </a:solidFill>
                <a:latin typeface="Trebuchet MS"/>
                <a:ea typeface="Verdana"/>
              </a:rPr>
              <a:t>st</a:t>
            </a:r>
            <a:r>
              <a:rPr lang="en-IE" sz="2100" dirty="0">
                <a:solidFill>
                  <a:srgbClr val="54C0E8"/>
                </a:solidFill>
                <a:latin typeface="Trebuchet MS"/>
                <a:ea typeface="Verdana"/>
              </a:rPr>
              <a:t> of March 2020; % doing more</a:t>
            </a:r>
            <a:endParaRPr lang="en-IE" sz="2100" dirty="0">
              <a:solidFill>
                <a:srgbClr val="54C0E8"/>
              </a:solidFill>
            </a:endParaRPr>
          </a:p>
        </p:txBody>
      </p:sp>
      <p:sp>
        <p:nvSpPr>
          <p:cNvPr id="4" name="Text Placeholder 3">
            <a:extLst>
              <a:ext uri="{FF2B5EF4-FFF2-40B4-BE49-F238E27FC236}">
                <a16:creationId xmlns:a16="http://schemas.microsoft.com/office/drawing/2014/main" id="{81CD966E-A004-48DA-AAA8-9ED5F8D67E02}"/>
              </a:ext>
            </a:extLst>
          </p:cNvPr>
          <p:cNvSpPr>
            <a:spLocks noGrp="1"/>
          </p:cNvSpPr>
          <p:nvPr>
            <p:ph type="body" sz="quarter" idx="60"/>
          </p:nvPr>
        </p:nvSpPr>
        <p:spPr>
          <a:xfrm>
            <a:off x="779669" y="6508579"/>
            <a:ext cx="5578854" cy="285204"/>
          </a:xfrm>
        </p:spPr>
        <p:txBody>
          <a:bodyPr/>
          <a:lstStyle/>
          <a:p>
            <a:r>
              <a:rPr lang="en-IE" sz="1000"/>
              <a:t>Q.</a:t>
            </a:r>
            <a:r>
              <a:rPr lang="en-IE"/>
              <a:t>13b</a:t>
            </a:r>
            <a:r>
              <a:rPr lang="en-IE" sz="1000"/>
              <a:t> Has your usage of these online activities increased, decreased or remained the same since the start of the ongoing Covid-19 pandemic</a:t>
            </a:r>
          </a:p>
          <a:p>
            <a:endParaRPr lang="en-IE"/>
          </a:p>
        </p:txBody>
      </p:sp>
      <p:sp>
        <p:nvSpPr>
          <p:cNvPr id="8" name="TextBox 7">
            <a:extLst>
              <a:ext uri="{FF2B5EF4-FFF2-40B4-BE49-F238E27FC236}">
                <a16:creationId xmlns:a16="http://schemas.microsoft.com/office/drawing/2014/main" id="{AEB38FCB-5086-416F-945C-823BDACE6240}"/>
              </a:ext>
            </a:extLst>
          </p:cNvPr>
          <p:cNvSpPr txBox="1"/>
          <p:nvPr/>
        </p:nvSpPr>
        <p:spPr>
          <a:xfrm>
            <a:off x="7221255" y="1272866"/>
            <a:ext cx="927441" cy="261610"/>
          </a:xfrm>
          <a:prstGeom prst="rect">
            <a:avLst/>
          </a:prstGeom>
          <a:noFill/>
        </p:spPr>
        <p:txBody>
          <a:bodyPr wrap="square" rtlCol="0">
            <a:spAutoFit/>
          </a:bodyPr>
          <a:lstStyle/>
          <a:p>
            <a:pPr algn="ctr"/>
            <a:r>
              <a:rPr lang="en-US" sz="1100" b="1" dirty="0"/>
              <a:t>April 2021 %</a:t>
            </a:r>
            <a:endParaRPr lang="en-IE" sz="1100" b="1" dirty="0"/>
          </a:p>
        </p:txBody>
      </p:sp>
      <p:sp>
        <p:nvSpPr>
          <p:cNvPr id="12" name="TextBox 11">
            <a:extLst>
              <a:ext uri="{FF2B5EF4-FFF2-40B4-BE49-F238E27FC236}">
                <a16:creationId xmlns:a16="http://schemas.microsoft.com/office/drawing/2014/main" id="{8ADEFB35-B46A-48A0-A2D0-FD7248124E20}"/>
              </a:ext>
            </a:extLst>
          </p:cNvPr>
          <p:cNvSpPr txBox="1"/>
          <p:nvPr/>
        </p:nvSpPr>
        <p:spPr>
          <a:xfrm>
            <a:off x="3978870" y="1274466"/>
            <a:ext cx="1948260" cy="261610"/>
          </a:xfrm>
          <a:prstGeom prst="rect">
            <a:avLst/>
          </a:prstGeom>
          <a:noFill/>
        </p:spPr>
        <p:txBody>
          <a:bodyPr wrap="square" rtlCol="0">
            <a:spAutoFit/>
          </a:bodyPr>
          <a:lstStyle/>
          <a:p>
            <a:pPr algn="ctr"/>
            <a:r>
              <a:rPr lang="en-US" sz="1100" b="1" dirty="0"/>
              <a:t>Previous survey: Nov 2020 %</a:t>
            </a:r>
            <a:endParaRPr lang="en-IE" sz="1100" b="1" dirty="0"/>
          </a:p>
        </p:txBody>
      </p:sp>
      <p:sp>
        <p:nvSpPr>
          <p:cNvPr id="5" name="TextBox 4">
            <a:extLst>
              <a:ext uri="{FF2B5EF4-FFF2-40B4-BE49-F238E27FC236}">
                <a16:creationId xmlns:a16="http://schemas.microsoft.com/office/drawing/2014/main" id="{A90C5CD3-D33E-42BB-B95D-69E3CDD41D4E}"/>
              </a:ext>
            </a:extLst>
          </p:cNvPr>
          <p:cNvSpPr txBox="1"/>
          <p:nvPr/>
        </p:nvSpPr>
        <p:spPr>
          <a:xfrm>
            <a:off x="3569096" y="920692"/>
            <a:ext cx="5100583" cy="307777"/>
          </a:xfrm>
          <a:prstGeom prst="rect">
            <a:avLst/>
          </a:prstGeom>
          <a:noFill/>
        </p:spPr>
        <p:txBody>
          <a:bodyPr wrap="square" rtlCol="0">
            <a:spAutoFit/>
          </a:bodyPr>
          <a:lstStyle/>
          <a:p>
            <a:pPr algn="ctr"/>
            <a:r>
              <a:rPr lang="en-IE" sz="1400" dirty="0">
                <a:latin typeface="Trebuchet MS"/>
                <a:ea typeface="Verdana"/>
              </a:rPr>
              <a:t>Household and Social activities doing more of since Covid-19 </a:t>
            </a:r>
            <a:endParaRPr lang="en-IE" sz="1400" b="1" dirty="0"/>
          </a:p>
        </p:txBody>
      </p:sp>
    </p:spTree>
    <p:extLst>
      <p:ext uri="{BB962C8B-B14F-4D97-AF65-F5344CB8AC3E}">
        <p14:creationId xmlns:p14="http://schemas.microsoft.com/office/powerpoint/2010/main" val="383398330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7C77EC2C-8957-4A88-A0AB-FE466470995D}"/>
              </a:ext>
            </a:extLst>
          </p:cNvPr>
          <p:cNvSpPr>
            <a:spLocks noGrp="1"/>
          </p:cNvSpPr>
          <p:nvPr>
            <p:ph type="title"/>
          </p:nvPr>
        </p:nvSpPr>
        <p:spPr>
          <a:xfrm>
            <a:off x="161926" y="108117"/>
            <a:ext cx="8919910" cy="370620"/>
          </a:xfrm>
        </p:spPr>
        <p:txBody>
          <a:bodyPr anchor="t"/>
          <a:lstStyle/>
          <a:p>
            <a:r>
              <a:rPr lang="en-IE" sz="2200" dirty="0">
                <a:latin typeface="Trebuchet MS"/>
                <a:ea typeface="Verdana"/>
              </a:rPr>
              <a:t>Household and Social activities</a:t>
            </a:r>
            <a:r>
              <a:rPr lang="en-IE" sz="2400" dirty="0">
                <a:solidFill>
                  <a:srgbClr val="54C0E8"/>
                </a:solidFill>
                <a:latin typeface="Trebuchet MS"/>
                <a:ea typeface="Verdana"/>
              </a:rPr>
              <a:t>; % increased</a:t>
            </a:r>
            <a:endParaRPr lang="en-IE" sz="2200" dirty="0">
              <a:solidFill>
                <a:srgbClr val="54C0E8"/>
              </a:solidFill>
            </a:endParaRPr>
          </a:p>
        </p:txBody>
      </p:sp>
      <p:sp>
        <p:nvSpPr>
          <p:cNvPr id="6" name="Text Placeholder 5">
            <a:extLst>
              <a:ext uri="{FF2B5EF4-FFF2-40B4-BE49-F238E27FC236}">
                <a16:creationId xmlns:a16="http://schemas.microsoft.com/office/drawing/2014/main" id="{A9BE506E-3971-43B8-924B-A81ED87E0C2F}"/>
              </a:ext>
            </a:extLst>
          </p:cNvPr>
          <p:cNvSpPr>
            <a:spLocks noGrp="1"/>
          </p:cNvSpPr>
          <p:nvPr>
            <p:ph type="body" sz="quarter" idx="60"/>
          </p:nvPr>
        </p:nvSpPr>
        <p:spPr>
          <a:xfrm>
            <a:off x="684418" y="6572796"/>
            <a:ext cx="6306931" cy="285204"/>
          </a:xfrm>
        </p:spPr>
        <p:txBody>
          <a:bodyPr/>
          <a:lstStyle/>
          <a:p>
            <a:r>
              <a:rPr lang="en-IE" sz="1000" dirty="0"/>
              <a:t>Q.13b Has your usage of these online activities changed since the start of the ongoing Covid-19 pandemic?</a:t>
            </a:r>
          </a:p>
          <a:p>
            <a:endParaRPr lang="en-IE" dirty="0"/>
          </a:p>
        </p:txBody>
      </p:sp>
      <p:sp>
        <p:nvSpPr>
          <p:cNvPr id="11" name="Text Placeholder 7">
            <a:extLst>
              <a:ext uri="{FF2B5EF4-FFF2-40B4-BE49-F238E27FC236}">
                <a16:creationId xmlns:a16="http://schemas.microsoft.com/office/drawing/2014/main" id="{CB69E960-B852-43C5-A84A-27477CC5211C}"/>
              </a:ext>
            </a:extLst>
          </p:cNvPr>
          <p:cNvSpPr txBox="1">
            <a:spLocks/>
          </p:cNvSpPr>
          <p:nvPr/>
        </p:nvSpPr>
        <p:spPr>
          <a:xfrm>
            <a:off x="-1893904" y="2870805"/>
            <a:ext cx="6347427" cy="285204"/>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endParaRPr lang="en-IE" sz="1050"/>
          </a:p>
        </p:txBody>
      </p:sp>
      <p:sp>
        <p:nvSpPr>
          <p:cNvPr id="12" name="Text Placeholder 6">
            <a:extLst>
              <a:ext uri="{FF2B5EF4-FFF2-40B4-BE49-F238E27FC236}">
                <a16:creationId xmlns:a16="http://schemas.microsoft.com/office/drawing/2014/main" id="{2AD0F2F3-E98D-4617-B0F4-FB2D8264034C}"/>
              </a:ext>
            </a:extLst>
          </p:cNvPr>
          <p:cNvSpPr txBox="1">
            <a:spLocks/>
          </p:cNvSpPr>
          <p:nvPr/>
        </p:nvSpPr>
        <p:spPr>
          <a:xfrm>
            <a:off x="47625" y="541468"/>
            <a:ext cx="5548676" cy="323941"/>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1400" kern="1200">
                <a:solidFill>
                  <a:schemeClr val="tx1">
                    <a:lumMod val="65000"/>
                    <a:lumOff val="3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IE"/>
              <a:t>Base: All have Broadband 900</a:t>
            </a:r>
            <a:endParaRPr lang="en-IE" dirty="0"/>
          </a:p>
        </p:txBody>
      </p:sp>
      <p:graphicFrame>
        <p:nvGraphicFramePr>
          <p:cNvPr id="4" name="Table 3">
            <a:extLst>
              <a:ext uri="{FF2B5EF4-FFF2-40B4-BE49-F238E27FC236}">
                <a16:creationId xmlns:a16="http://schemas.microsoft.com/office/drawing/2014/main" id="{E5CBE9ED-5361-45E3-88C6-AADBCFB08783}"/>
              </a:ext>
            </a:extLst>
          </p:cNvPr>
          <p:cNvGraphicFramePr>
            <a:graphicFrameLocks noGrp="1"/>
          </p:cNvGraphicFramePr>
          <p:nvPr>
            <p:extLst>
              <p:ext uri="{D42A27DB-BD31-4B8C-83A1-F6EECF244321}">
                <p14:modId xmlns:p14="http://schemas.microsoft.com/office/powerpoint/2010/main" val="3768625559"/>
              </p:ext>
            </p:extLst>
          </p:nvPr>
        </p:nvGraphicFramePr>
        <p:xfrm>
          <a:off x="346228" y="878889"/>
          <a:ext cx="8919916" cy="5005985"/>
        </p:xfrm>
        <a:graphic>
          <a:graphicData uri="http://schemas.openxmlformats.org/drawingml/2006/table">
            <a:tbl>
              <a:tblPr/>
              <a:tblGrid>
                <a:gridCol w="2788596">
                  <a:extLst>
                    <a:ext uri="{9D8B030D-6E8A-4147-A177-3AD203B41FA5}">
                      <a16:colId xmlns:a16="http://schemas.microsoft.com/office/drawing/2014/main" val="1703528540"/>
                    </a:ext>
                  </a:extLst>
                </a:gridCol>
                <a:gridCol w="410384">
                  <a:extLst>
                    <a:ext uri="{9D8B030D-6E8A-4147-A177-3AD203B41FA5}">
                      <a16:colId xmlns:a16="http://schemas.microsoft.com/office/drawing/2014/main" val="3246165735"/>
                    </a:ext>
                  </a:extLst>
                </a:gridCol>
                <a:gridCol w="385944">
                  <a:extLst>
                    <a:ext uri="{9D8B030D-6E8A-4147-A177-3AD203B41FA5}">
                      <a16:colId xmlns:a16="http://schemas.microsoft.com/office/drawing/2014/main" val="124702081"/>
                    </a:ext>
                  </a:extLst>
                </a:gridCol>
                <a:gridCol w="410384">
                  <a:extLst>
                    <a:ext uri="{9D8B030D-6E8A-4147-A177-3AD203B41FA5}">
                      <a16:colId xmlns:a16="http://schemas.microsoft.com/office/drawing/2014/main" val="1706576467"/>
                    </a:ext>
                  </a:extLst>
                </a:gridCol>
                <a:gridCol w="410384">
                  <a:extLst>
                    <a:ext uri="{9D8B030D-6E8A-4147-A177-3AD203B41FA5}">
                      <a16:colId xmlns:a16="http://schemas.microsoft.com/office/drawing/2014/main" val="2665506469"/>
                    </a:ext>
                  </a:extLst>
                </a:gridCol>
                <a:gridCol w="410384">
                  <a:extLst>
                    <a:ext uri="{9D8B030D-6E8A-4147-A177-3AD203B41FA5}">
                      <a16:colId xmlns:a16="http://schemas.microsoft.com/office/drawing/2014/main" val="1297704265"/>
                    </a:ext>
                  </a:extLst>
                </a:gridCol>
                <a:gridCol w="410384">
                  <a:extLst>
                    <a:ext uri="{9D8B030D-6E8A-4147-A177-3AD203B41FA5}">
                      <a16:colId xmlns:a16="http://schemas.microsoft.com/office/drawing/2014/main" val="3071724650"/>
                    </a:ext>
                  </a:extLst>
                </a:gridCol>
                <a:gridCol w="410384">
                  <a:extLst>
                    <a:ext uri="{9D8B030D-6E8A-4147-A177-3AD203B41FA5}">
                      <a16:colId xmlns:a16="http://schemas.microsoft.com/office/drawing/2014/main" val="2595994539"/>
                    </a:ext>
                  </a:extLst>
                </a:gridCol>
                <a:gridCol w="410384">
                  <a:extLst>
                    <a:ext uri="{9D8B030D-6E8A-4147-A177-3AD203B41FA5}">
                      <a16:colId xmlns:a16="http://schemas.microsoft.com/office/drawing/2014/main" val="533847634"/>
                    </a:ext>
                  </a:extLst>
                </a:gridCol>
                <a:gridCol w="410384">
                  <a:extLst>
                    <a:ext uri="{9D8B030D-6E8A-4147-A177-3AD203B41FA5}">
                      <a16:colId xmlns:a16="http://schemas.microsoft.com/office/drawing/2014/main" val="2763852536"/>
                    </a:ext>
                  </a:extLst>
                </a:gridCol>
                <a:gridCol w="410384">
                  <a:extLst>
                    <a:ext uri="{9D8B030D-6E8A-4147-A177-3AD203B41FA5}">
                      <a16:colId xmlns:a16="http://schemas.microsoft.com/office/drawing/2014/main" val="667322907"/>
                    </a:ext>
                  </a:extLst>
                </a:gridCol>
                <a:gridCol w="410384">
                  <a:extLst>
                    <a:ext uri="{9D8B030D-6E8A-4147-A177-3AD203B41FA5}">
                      <a16:colId xmlns:a16="http://schemas.microsoft.com/office/drawing/2014/main" val="4141965907"/>
                    </a:ext>
                  </a:extLst>
                </a:gridCol>
                <a:gridCol w="410384">
                  <a:extLst>
                    <a:ext uri="{9D8B030D-6E8A-4147-A177-3AD203B41FA5}">
                      <a16:colId xmlns:a16="http://schemas.microsoft.com/office/drawing/2014/main" val="968466829"/>
                    </a:ext>
                  </a:extLst>
                </a:gridCol>
                <a:gridCol w="410384">
                  <a:extLst>
                    <a:ext uri="{9D8B030D-6E8A-4147-A177-3AD203B41FA5}">
                      <a16:colId xmlns:a16="http://schemas.microsoft.com/office/drawing/2014/main" val="3426722636"/>
                    </a:ext>
                  </a:extLst>
                </a:gridCol>
                <a:gridCol w="410384">
                  <a:extLst>
                    <a:ext uri="{9D8B030D-6E8A-4147-A177-3AD203B41FA5}">
                      <a16:colId xmlns:a16="http://schemas.microsoft.com/office/drawing/2014/main" val="3870091969"/>
                    </a:ext>
                  </a:extLst>
                </a:gridCol>
                <a:gridCol w="410384">
                  <a:extLst>
                    <a:ext uri="{9D8B030D-6E8A-4147-A177-3AD203B41FA5}">
                      <a16:colId xmlns:a16="http://schemas.microsoft.com/office/drawing/2014/main" val="3152425198"/>
                    </a:ext>
                  </a:extLst>
                </a:gridCol>
              </a:tblGrid>
              <a:tr h="297662">
                <a:tc rowSpan="2">
                  <a:txBody>
                    <a:bodyPr/>
                    <a:lstStyle/>
                    <a:p>
                      <a:pPr algn="l" fontAlgn="t"/>
                      <a:r>
                        <a:rPr lang="en-IE" sz="1100" b="1" i="0" u="none" strike="noStrike" dirty="0">
                          <a:solidFill>
                            <a:srgbClr val="000000"/>
                          </a:solidFill>
                          <a:effectLst/>
                          <a:latin typeface="+mn-lt"/>
                        </a:rPr>
                        <a:t> </a:t>
                      </a:r>
                    </a:p>
                  </a:txBody>
                  <a:tcPr marL="5300" marR="5300" marT="530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rowSpan="2">
                  <a:txBody>
                    <a:bodyPr/>
                    <a:lstStyle/>
                    <a:p>
                      <a:pPr algn="ctr" fontAlgn="t"/>
                      <a:r>
                        <a:rPr lang="en-IE" sz="1100" b="1" i="0" u="none" strike="noStrike" dirty="0">
                          <a:solidFill>
                            <a:srgbClr val="000000"/>
                          </a:solidFill>
                          <a:effectLst/>
                          <a:latin typeface="+mn-lt"/>
                        </a:rPr>
                        <a:t>Total</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gridSpan="5">
                  <a:txBody>
                    <a:bodyPr/>
                    <a:lstStyle/>
                    <a:p>
                      <a:pPr algn="ctr" fontAlgn="t"/>
                      <a:r>
                        <a:rPr lang="en-IE" sz="1100" b="1" i="0" u="none" strike="noStrike" dirty="0">
                          <a:solidFill>
                            <a:srgbClr val="000000"/>
                          </a:solidFill>
                          <a:effectLst/>
                          <a:latin typeface="+mn-lt"/>
                        </a:rPr>
                        <a:t>Age</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t"/>
                      <a:r>
                        <a:rPr lang="en-IE" sz="1100" b="1" i="0" u="none" strike="noStrike" dirty="0">
                          <a:solidFill>
                            <a:srgbClr val="000000"/>
                          </a:solidFill>
                          <a:effectLst/>
                          <a:latin typeface="+mn-lt"/>
                        </a:rPr>
                        <a:t>Age</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en-IE"/>
                    </a:p>
                  </a:txBody>
                  <a:tcPr/>
                </a:tc>
                <a:tc gridSpan="5">
                  <a:txBody>
                    <a:bodyPr/>
                    <a:lstStyle/>
                    <a:p>
                      <a:pPr algn="ctr" fontAlgn="t"/>
                      <a:r>
                        <a:rPr lang="en-IE" sz="1100" b="1" i="0" u="none" strike="noStrike" dirty="0">
                          <a:solidFill>
                            <a:srgbClr val="000000"/>
                          </a:solidFill>
                          <a:effectLst/>
                          <a:latin typeface="+mn-lt"/>
                        </a:rPr>
                        <a:t>Region</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t"/>
                      <a:r>
                        <a:rPr lang="en-IE" sz="1100" b="1" i="0" u="none" strike="noStrike" dirty="0">
                          <a:solidFill>
                            <a:srgbClr val="000000"/>
                          </a:solidFill>
                          <a:effectLst/>
                          <a:latin typeface="+mn-lt"/>
                        </a:rPr>
                        <a:t>Area</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en-IE"/>
                    </a:p>
                  </a:txBody>
                  <a:tcPr/>
                </a:tc>
                <a:extLst>
                  <a:ext uri="{0D108BD9-81ED-4DB2-BD59-A6C34878D82A}">
                    <a16:rowId xmlns:a16="http://schemas.microsoft.com/office/drawing/2014/main" val="2840373905"/>
                  </a:ext>
                </a:extLst>
              </a:tr>
              <a:tr h="447576">
                <a:tc vMerge="1">
                  <a:txBody>
                    <a:bodyPr/>
                    <a:lstStyle/>
                    <a:p>
                      <a:endParaRPr lang="en-IE"/>
                    </a:p>
                  </a:txBody>
                  <a:tcPr/>
                </a:tc>
                <a:tc vMerge="1">
                  <a:txBody>
                    <a:bodyPr/>
                    <a:lstStyle/>
                    <a:p>
                      <a:endParaRPr lang="en-IE"/>
                    </a:p>
                  </a:txBody>
                  <a:tcPr/>
                </a:tc>
                <a:tc>
                  <a:txBody>
                    <a:bodyPr/>
                    <a:lstStyle/>
                    <a:p>
                      <a:pPr algn="ctr" fontAlgn="t"/>
                      <a:r>
                        <a:rPr lang="en-IE" sz="900" b="0" i="0" u="none" strike="noStrike" dirty="0">
                          <a:solidFill>
                            <a:srgbClr val="000000"/>
                          </a:solidFill>
                          <a:effectLst/>
                          <a:latin typeface="+mn-lt"/>
                        </a:rPr>
                        <a:t>16-24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dirty="0">
                          <a:solidFill>
                            <a:srgbClr val="000000"/>
                          </a:solidFill>
                          <a:effectLst/>
                          <a:latin typeface="+mn-lt"/>
                        </a:rPr>
                        <a:t>25-34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a:solidFill>
                            <a:srgbClr val="000000"/>
                          </a:solidFill>
                          <a:effectLst/>
                          <a:latin typeface="+mn-lt"/>
                        </a:rPr>
                        <a:t>35-49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a:solidFill>
                            <a:srgbClr val="000000"/>
                          </a:solidFill>
                          <a:effectLst/>
                          <a:latin typeface="+mn-lt"/>
                        </a:rPr>
                        <a:t>50-64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dirty="0">
                          <a:solidFill>
                            <a:srgbClr val="000000"/>
                          </a:solidFill>
                          <a:effectLst/>
                          <a:latin typeface="+mn-lt"/>
                        </a:rPr>
                        <a:t>65+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dirty="0">
                          <a:solidFill>
                            <a:srgbClr val="000000"/>
                          </a:solidFill>
                          <a:effectLst/>
                          <a:latin typeface="+mn-lt"/>
                        </a:rPr>
                        <a:t>16-34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a:solidFill>
                            <a:srgbClr val="000000"/>
                          </a:solidFill>
                          <a:effectLst/>
                          <a:latin typeface="+mn-lt"/>
                        </a:rPr>
                        <a:t>35+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a:solidFill>
                            <a:srgbClr val="000000"/>
                          </a:solidFill>
                          <a:effectLst/>
                          <a:latin typeface="+mn-lt"/>
                        </a:rPr>
                        <a:t>Dublin</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a:solidFill>
                            <a:srgbClr val="000000"/>
                          </a:solidFill>
                          <a:effectLst/>
                          <a:latin typeface="+mn-lt"/>
                        </a:rPr>
                        <a:t>Outside Dublin</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dirty="0" err="1">
                          <a:solidFill>
                            <a:srgbClr val="000000"/>
                          </a:solidFill>
                          <a:effectLst/>
                          <a:latin typeface="+mn-lt"/>
                        </a:rPr>
                        <a:t>Lein-ster</a:t>
                      </a:r>
                      <a:endParaRPr lang="en-IE" sz="900" b="0" i="0" u="none" strike="noStrike" dirty="0">
                        <a:solidFill>
                          <a:srgbClr val="000000"/>
                        </a:solidFill>
                        <a:effectLst/>
                        <a:latin typeface="+mn-lt"/>
                      </a:endParaRP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dirty="0">
                          <a:solidFill>
                            <a:srgbClr val="000000"/>
                          </a:solidFill>
                          <a:effectLst/>
                          <a:latin typeface="+mn-lt"/>
                        </a:rPr>
                        <a:t>Mun-</a:t>
                      </a:r>
                      <a:r>
                        <a:rPr lang="en-IE" sz="900" b="0" i="0" u="none" strike="noStrike" dirty="0" err="1">
                          <a:solidFill>
                            <a:srgbClr val="000000"/>
                          </a:solidFill>
                          <a:effectLst/>
                          <a:latin typeface="+mn-lt"/>
                        </a:rPr>
                        <a:t>ster</a:t>
                      </a:r>
                      <a:endParaRPr lang="en-IE" sz="900" b="0" i="0" u="none" strike="noStrike" dirty="0">
                        <a:solidFill>
                          <a:srgbClr val="000000"/>
                        </a:solidFill>
                        <a:effectLst/>
                        <a:latin typeface="+mn-lt"/>
                      </a:endParaRP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dirty="0">
                          <a:solidFill>
                            <a:srgbClr val="000000"/>
                          </a:solidFill>
                          <a:effectLst/>
                          <a:latin typeface="+mn-lt"/>
                        </a:rPr>
                        <a:t>Conn/</a:t>
                      </a:r>
                    </a:p>
                    <a:p>
                      <a:pPr algn="ctr" fontAlgn="t"/>
                      <a:r>
                        <a:rPr lang="en-IE" sz="900" b="0" i="0" u="none" strike="noStrike" dirty="0">
                          <a:solidFill>
                            <a:srgbClr val="000000"/>
                          </a:solidFill>
                          <a:effectLst/>
                          <a:latin typeface="+mn-lt"/>
                        </a:rPr>
                        <a:t>Ulster</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dirty="0">
                          <a:solidFill>
                            <a:srgbClr val="000000"/>
                          </a:solidFill>
                          <a:effectLst/>
                          <a:latin typeface="+mn-lt"/>
                        </a:rPr>
                        <a:t>Urban</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900" b="0" i="0" u="none" strike="noStrike" dirty="0">
                          <a:solidFill>
                            <a:srgbClr val="000000"/>
                          </a:solidFill>
                          <a:effectLst/>
                          <a:latin typeface="+mn-lt"/>
                        </a:rPr>
                        <a:t>Rural</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2200058408"/>
                  </a:ext>
                </a:extLst>
              </a:tr>
              <a:tr h="167360">
                <a:tc>
                  <a:txBody>
                    <a:bodyPr/>
                    <a:lstStyle/>
                    <a:p>
                      <a:pPr algn="l" fontAlgn="t"/>
                      <a:r>
                        <a:rPr lang="en-IE" sz="1100" b="0" i="0" u="none" strike="noStrike">
                          <a:solidFill>
                            <a:srgbClr val="000000"/>
                          </a:solidFill>
                          <a:effectLst/>
                          <a:latin typeface="+mn-lt"/>
                        </a:rPr>
                        <a:t> </a:t>
                      </a:r>
                    </a:p>
                  </a:txBody>
                  <a:tcPr marL="5300" marR="5300" marT="530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900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69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181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272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229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149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250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650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269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631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247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224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160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656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244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4183400"/>
                  </a:ext>
                </a:extLst>
              </a:tr>
              <a:tr h="167360">
                <a:tc>
                  <a:txBody>
                    <a:bodyPr/>
                    <a:lstStyle/>
                    <a:p>
                      <a:pPr algn="l" fontAlgn="t"/>
                      <a:r>
                        <a:rPr lang="en-IE" sz="1100" b="0" i="0" u="none" strike="noStrike">
                          <a:solidFill>
                            <a:srgbClr val="000000"/>
                          </a:solidFill>
                          <a:effectLst/>
                          <a:latin typeface="+mn-lt"/>
                        </a:rPr>
                        <a:t> </a:t>
                      </a:r>
                    </a:p>
                  </a:txBody>
                  <a:tcPr marL="5300" marR="5300" marT="5300"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4625375"/>
                  </a:ext>
                </a:extLst>
              </a:tr>
              <a:tr h="355897">
                <a:tc>
                  <a:txBody>
                    <a:bodyPr/>
                    <a:lstStyle/>
                    <a:p>
                      <a:pPr algn="l" fontAlgn="t"/>
                      <a:r>
                        <a:rPr lang="en-IE" sz="1000" b="0" i="0" u="none" strike="noStrike" dirty="0">
                          <a:solidFill>
                            <a:srgbClr val="000000"/>
                          </a:solidFill>
                          <a:effectLst/>
                          <a:latin typeface="+mn-lt"/>
                        </a:rPr>
                        <a:t>Generally browsing the internet for any other activity</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dirty="0">
                          <a:solidFill>
                            <a:srgbClr val="000000"/>
                          </a:solidFill>
                          <a:effectLst/>
                          <a:latin typeface="+mn-lt"/>
                        </a:rPr>
                        <a:t>67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72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3914363"/>
                  </a:ext>
                </a:extLst>
              </a:tr>
              <a:tr h="355897">
                <a:tc>
                  <a:txBody>
                    <a:bodyPr/>
                    <a:lstStyle/>
                    <a:p>
                      <a:pPr algn="l" fontAlgn="t"/>
                      <a:r>
                        <a:rPr lang="en-IE" sz="1000" b="0" i="0" u="none" strike="noStrike" dirty="0">
                          <a:solidFill>
                            <a:srgbClr val="000000"/>
                          </a:solidFill>
                          <a:effectLst/>
                          <a:latin typeface="+mn-lt"/>
                        </a:rPr>
                        <a:t>Video calling friends and family</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63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23432434"/>
                  </a:ext>
                </a:extLst>
              </a:tr>
              <a:tr h="355897">
                <a:tc>
                  <a:txBody>
                    <a:bodyPr/>
                    <a:lstStyle/>
                    <a:p>
                      <a:pPr algn="l" fontAlgn="t"/>
                      <a:r>
                        <a:rPr lang="en-IE" sz="1000" b="0" i="0" u="none" strike="noStrike" dirty="0">
                          <a:solidFill>
                            <a:srgbClr val="000000"/>
                          </a:solidFill>
                          <a:effectLst/>
                          <a:latin typeface="+mn-lt"/>
                        </a:rPr>
                        <a:t>Watching online TV services (Netflix, Disney+, Amazon Video, etc.)</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61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71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08296431"/>
                  </a:ext>
                </a:extLst>
              </a:tr>
              <a:tr h="355897">
                <a:tc>
                  <a:txBody>
                    <a:bodyPr/>
                    <a:lstStyle/>
                    <a:p>
                      <a:pPr algn="l" fontAlgn="t"/>
                      <a:r>
                        <a:rPr lang="en-IE" sz="1000" b="0" i="0" u="none" strike="noStrike" dirty="0">
                          <a:solidFill>
                            <a:srgbClr val="000000"/>
                          </a:solidFill>
                          <a:effectLst/>
                          <a:latin typeface="+mn-lt"/>
                        </a:rPr>
                        <a:t>Reading the news online or via physical means</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58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36237662"/>
                  </a:ext>
                </a:extLst>
              </a:tr>
              <a:tr h="355897">
                <a:tc>
                  <a:txBody>
                    <a:bodyPr/>
                    <a:lstStyle/>
                    <a:p>
                      <a:pPr algn="l" fontAlgn="t"/>
                      <a:r>
                        <a:rPr lang="en-IE" sz="1000" b="0" i="0" u="none" strike="noStrike" dirty="0">
                          <a:solidFill>
                            <a:srgbClr val="000000"/>
                          </a:solidFill>
                          <a:effectLst/>
                          <a:latin typeface="+mn-lt"/>
                        </a:rPr>
                        <a:t>Watching online video (YouTube, etc.)</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57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61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06170969"/>
                  </a:ext>
                </a:extLst>
              </a:tr>
              <a:tr h="355897">
                <a:tc>
                  <a:txBody>
                    <a:bodyPr/>
                    <a:lstStyle/>
                    <a:p>
                      <a:pPr algn="l" fontAlgn="t"/>
                      <a:r>
                        <a:rPr lang="en-IE" sz="1000" b="0" i="0" u="none" strike="noStrike" dirty="0">
                          <a:solidFill>
                            <a:srgbClr val="000000"/>
                          </a:solidFill>
                          <a:effectLst/>
                          <a:latin typeface="+mn-lt"/>
                        </a:rPr>
                        <a:t>Social media (Facebook, Instagram, Snapchat, </a:t>
                      </a:r>
                      <a:r>
                        <a:rPr lang="en-IE" sz="1000" b="0" i="0" u="none" strike="noStrike" dirty="0" err="1">
                          <a:solidFill>
                            <a:srgbClr val="000000"/>
                          </a:solidFill>
                          <a:effectLst/>
                          <a:latin typeface="+mn-lt"/>
                        </a:rPr>
                        <a:t>Tiktok</a:t>
                      </a:r>
                      <a:r>
                        <a:rPr lang="en-IE" sz="1000" b="0" i="0" u="none" strike="noStrike" dirty="0">
                          <a:solidFill>
                            <a:srgbClr val="000000"/>
                          </a:solidFill>
                          <a:effectLst/>
                          <a:latin typeface="+mn-lt"/>
                        </a:rPr>
                        <a:t>, etc.)</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54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80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47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90131230"/>
                  </a:ext>
                </a:extLst>
              </a:tr>
              <a:tr h="355897">
                <a:tc>
                  <a:txBody>
                    <a:bodyPr/>
                    <a:lstStyle/>
                    <a:p>
                      <a:pPr algn="l" fontAlgn="t"/>
                      <a:r>
                        <a:rPr lang="en-IE" sz="1000" b="0" i="0" u="none" strike="noStrike" dirty="0">
                          <a:solidFill>
                            <a:srgbClr val="000000"/>
                          </a:solidFill>
                          <a:effectLst/>
                          <a:latin typeface="+mn-lt"/>
                        </a:rPr>
                        <a:t>Online shopping for non-essential items (home-gym equipment, games, holidays, etc.)</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51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67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25</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71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51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15165426"/>
                  </a:ext>
                </a:extLst>
              </a:tr>
              <a:tr h="355897">
                <a:tc>
                  <a:txBody>
                    <a:bodyPr/>
                    <a:lstStyle/>
                    <a:p>
                      <a:pPr algn="l" fontAlgn="t"/>
                      <a:r>
                        <a:rPr lang="en-IE" sz="1000" b="0" i="0" u="none" strike="noStrike" dirty="0">
                          <a:solidFill>
                            <a:srgbClr val="000000"/>
                          </a:solidFill>
                          <a:effectLst/>
                          <a:latin typeface="+mn-lt"/>
                        </a:rPr>
                        <a:t>Schooling / Education at home</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41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77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43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41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76615996"/>
                  </a:ext>
                </a:extLst>
              </a:tr>
              <a:tr h="355897">
                <a:tc>
                  <a:txBody>
                    <a:bodyPr/>
                    <a:lstStyle/>
                    <a:p>
                      <a:pPr algn="l" fontAlgn="t"/>
                      <a:r>
                        <a:rPr lang="en-IE" sz="1000" b="0" i="0" u="none" strike="noStrike" dirty="0">
                          <a:solidFill>
                            <a:srgbClr val="000000"/>
                          </a:solidFill>
                          <a:effectLst/>
                          <a:latin typeface="+mn-lt"/>
                        </a:rPr>
                        <a:t>Online shopping for household essential items (food, cleaning supplies, toilet paper etc.)</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31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39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44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17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42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39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32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28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56797"/>
                  </a:ext>
                </a:extLst>
              </a:tr>
              <a:tr h="355897">
                <a:tc>
                  <a:txBody>
                    <a:bodyPr/>
                    <a:lstStyle/>
                    <a:p>
                      <a:pPr algn="l" fontAlgn="t"/>
                      <a:r>
                        <a:rPr lang="en-IE" sz="1000" b="0" i="0" u="none" strike="noStrike" dirty="0">
                          <a:solidFill>
                            <a:srgbClr val="000000"/>
                          </a:solidFill>
                          <a:effectLst/>
                          <a:latin typeface="+mn-lt"/>
                        </a:rPr>
                        <a:t>Online gaming</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24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53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37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12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44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16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27</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18</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09464795"/>
                  </a:ext>
                </a:extLst>
              </a:tr>
              <a:tr h="355897">
                <a:tc>
                  <a:txBody>
                    <a:bodyPr/>
                    <a:lstStyle/>
                    <a:p>
                      <a:pPr algn="l" fontAlgn="t"/>
                      <a:r>
                        <a:rPr lang="en-IE" sz="1000" b="0" i="0" u="none" strike="noStrike" dirty="0">
                          <a:solidFill>
                            <a:srgbClr val="000000"/>
                          </a:solidFill>
                          <a:effectLst/>
                          <a:latin typeface="+mn-lt"/>
                        </a:rPr>
                        <a:t>Downloading music</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00" b="0" i="0" u="none" strike="noStrike">
                          <a:solidFill>
                            <a:srgbClr val="000000"/>
                          </a:solidFill>
                          <a:effectLst/>
                          <a:latin typeface="+mn-lt"/>
                        </a:rPr>
                        <a:t>22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36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26</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19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12</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30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19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21</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23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24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24</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19</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a:solidFill>
                            <a:srgbClr val="000000"/>
                          </a:solidFill>
                          <a:effectLst/>
                          <a:latin typeface="+mn-lt"/>
                        </a:rPr>
                        <a:t>23</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dirty="0">
                          <a:solidFill>
                            <a:srgbClr val="000000"/>
                          </a:solidFill>
                          <a:effectLst/>
                          <a:latin typeface="+mn-lt"/>
                        </a:rPr>
                        <a:t>20</a:t>
                      </a:r>
                    </a:p>
                  </a:txBody>
                  <a:tcPr marL="5300" marR="5300" marT="530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40443613"/>
                  </a:ext>
                </a:extLst>
              </a:tr>
            </a:tbl>
          </a:graphicData>
        </a:graphic>
      </p:graphicFrame>
    </p:spTree>
    <p:extLst>
      <p:ext uri="{BB962C8B-B14F-4D97-AF65-F5344CB8AC3E}">
        <p14:creationId xmlns:p14="http://schemas.microsoft.com/office/powerpoint/2010/main" val="20775264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DF26E440-1B33-4049-BE3A-E431B1B53C56}"/>
              </a:ext>
            </a:extLst>
          </p:cNvPr>
          <p:cNvSpPr>
            <a:spLocks noGrp="1"/>
          </p:cNvSpPr>
          <p:nvPr>
            <p:ph type="body" sz="quarter" idx="49"/>
          </p:nvPr>
        </p:nvSpPr>
        <p:spPr>
          <a:xfrm>
            <a:off x="237608" y="520965"/>
            <a:ext cx="5548676" cy="323941"/>
          </a:xfrm>
        </p:spPr>
        <p:txBody>
          <a:bodyPr/>
          <a:lstStyle/>
          <a:p>
            <a:r>
              <a:rPr lang="en-IE" dirty="0"/>
              <a:t>Base: All have Broadband 900</a:t>
            </a:r>
          </a:p>
        </p:txBody>
      </p:sp>
      <p:sp>
        <p:nvSpPr>
          <p:cNvPr id="10" name="Title 5">
            <a:extLst>
              <a:ext uri="{FF2B5EF4-FFF2-40B4-BE49-F238E27FC236}">
                <a16:creationId xmlns:a16="http://schemas.microsoft.com/office/drawing/2014/main" id="{7C77EC2C-8957-4A88-A0AB-FE466470995D}"/>
              </a:ext>
            </a:extLst>
          </p:cNvPr>
          <p:cNvSpPr>
            <a:spLocks noGrp="1"/>
          </p:cNvSpPr>
          <p:nvPr>
            <p:ph type="title"/>
          </p:nvPr>
        </p:nvSpPr>
        <p:spPr>
          <a:xfrm>
            <a:off x="237608" y="116993"/>
            <a:ext cx="8982592" cy="370620"/>
          </a:xfrm>
        </p:spPr>
        <p:txBody>
          <a:bodyPr anchor="t"/>
          <a:lstStyle/>
          <a:p>
            <a:r>
              <a:rPr lang="en-IE" sz="2200" dirty="0">
                <a:latin typeface="Trebuchet MS"/>
                <a:ea typeface="Verdana"/>
              </a:rPr>
              <a:t>Usage of online shopping </a:t>
            </a:r>
            <a:r>
              <a:rPr lang="en-IE" sz="2200" dirty="0">
                <a:solidFill>
                  <a:srgbClr val="54C0E8"/>
                </a:solidFill>
                <a:latin typeface="Trebuchet MS"/>
                <a:ea typeface="Verdana"/>
              </a:rPr>
              <a:t>since 1</a:t>
            </a:r>
            <a:r>
              <a:rPr lang="en-IE" sz="2200" baseline="30000" dirty="0">
                <a:solidFill>
                  <a:srgbClr val="54C0E8"/>
                </a:solidFill>
                <a:latin typeface="Trebuchet MS"/>
                <a:ea typeface="Verdana"/>
              </a:rPr>
              <a:t>st</a:t>
            </a:r>
            <a:r>
              <a:rPr lang="en-IE" sz="2200" dirty="0">
                <a:solidFill>
                  <a:srgbClr val="54C0E8"/>
                </a:solidFill>
                <a:latin typeface="Trebuchet MS"/>
                <a:ea typeface="Verdana"/>
              </a:rPr>
              <a:t> of March 2020</a:t>
            </a:r>
            <a:r>
              <a:rPr lang="en-IE" sz="2400" dirty="0">
                <a:solidFill>
                  <a:srgbClr val="54C0E8"/>
                </a:solidFill>
                <a:latin typeface="Trebuchet MS"/>
                <a:ea typeface="Verdana"/>
              </a:rPr>
              <a:t>; % increased</a:t>
            </a:r>
            <a:endParaRPr lang="en-IE" sz="2200" dirty="0">
              <a:solidFill>
                <a:srgbClr val="54C0E8"/>
              </a:solidFill>
            </a:endParaRPr>
          </a:p>
        </p:txBody>
      </p:sp>
      <p:sp>
        <p:nvSpPr>
          <p:cNvPr id="4" name="Text Placeholder 3">
            <a:extLst>
              <a:ext uri="{FF2B5EF4-FFF2-40B4-BE49-F238E27FC236}">
                <a16:creationId xmlns:a16="http://schemas.microsoft.com/office/drawing/2014/main" id="{81CD966E-A004-48DA-AAA8-9ED5F8D67E02}"/>
              </a:ext>
            </a:extLst>
          </p:cNvPr>
          <p:cNvSpPr>
            <a:spLocks noGrp="1"/>
          </p:cNvSpPr>
          <p:nvPr>
            <p:ph type="body" sz="quarter" idx="60"/>
          </p:nvPr>
        </p:nvSpPr>
        <p:spPr>
          <a:xfrm>
            <a:off x="779669" y="6508579"/>
            <a:ext cx="5578854" cy="285204"/>
          </a:xfrm>
        </p:spPr>
        <p:txBody>
          <a:bodyPr/>
          <a:lstStyle/>
          <a:p>
            <a:r>
              <a:rPr lang="en-IE" sz="1000"/>
              <a:t>Q.</a:t>
            </a:r>
            <a:r>
              <a:rPr lang="en-IE"/>
              <a:t>13b</a:t>
            </a:r>
            <a:r>
              <a:rPr lang="en-IE" sz="1000"/>
              <a:t> Has your usage of these online activities increased, decreased or remained the same since the start of the ongoing Covid-19 pandemic</a:t>
            </a:r>
          </a:p>
          <a:p>
            <a:endParaRPr lang="en-IE"/>
          </a:p>
        </p:txBody>
      </p:sp>
      <p:sp>
        <p:nvSpPr>
          <p:cNvPr id="11" name="Text Placeholder 7">
            <a:extLst>
              <a:ext uri="{FF2B5EF4-FFF2-40B4-BE49-F238E27FC236}">
                <a16:creationId xmlns:a16="http://schemas.microsoft.com/office/drawing/2014/main" id="{CB69E960-B852-43C5-A84A-27477CC5211C}"/>
              </a:ext>
            </a:extLst>
          </p:cNvPr>
          <p:cNvSpPr txBox="1">
            <a:spLocks/>
          </p:cNvSpPr>
          <p:nvPr/>
        </p:nvSpPr>
        <p:spPr>
          <a:xfrm>
            <a:off x="-826568" y="4797268"/>
            <a:ext cx="6347427" cy="285204"/>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endParaRPr lang="en-IE" sz="1050"/>
          </a:p>
        </p:txBody>
      </p:sp>
      <p:graphicFrame>
        <p:nvGraphicFramePr>
          <p:cNvPr id="7" name="Chart 6">
            <a:extLst>
              <a:ext uri="{FF2B5EF4-FFF2-40B4-BE49-F238E27FC236}">
                <a16:creationId xmlns:a16="http://schemas.microsoft.com/office/drawing/2014/main" id="{3FC689DC-D5B9-45CB-A6B7-0B26B4404BF1}"/>
              </a:ext>
            </a:extLst>
          </p:cNvPr>
          <p:cNvGraphicFramePr/>
          <p:nvPr>
            <p:extLst>
              <p:ext uri="{D42A27DB-BD31-4B8C-83A1-F6EECF244321}">
                <p14:modId xmlns:p14="http://schemas.microsoft.com/office/powerpoint/2010/main" val="1909810400"/>
              </p:ext>
            </p:extLst>
          </p:nvPr>
        </p:nvGraphicFramePr>
        <p:xfrm>
          <a:off x="257175" y="1215905"/>
          <a:ext cx="9299710" cy="46550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90C5CD3-D33E-42BB-B95D-69E3CDD41D4E}"/>
              </a:ext>
            </a:extLst>
          </p:cNvPr>
          <p:cNvSpPr txBox="1"/>
          <p:nvPr/>
        </p:nvSpPr>
        <p:spPr>
          <a:xfrm>
            <a:off x="4045226" y="1301971"/>
            <a:ext cx="4343400" cy="307777"/>
          </a:xfrm>
          <a:prstGeom prst="rect">
            <a:avLst/>
          </a:prstGeom>
          <a:noFill/>
        </p:spPr>
        <p:txBody>
          <a:bodyPr wrap="square" rtlCol="0">
            <a:spAutoFit/>
          </a:bodyPr>
          <a:lstStyle/>
          <a:p>
            <a:pPr algn="ctr"/>
            <a:r>
              <a:rPr lang="en-IE" sz="1400" dirty="0">
                <a:latin typeface="Trebuchet MS"/>
                <a:ea typeface="Verdana"/>
              </a:rPr>
              <a:t>Online shopping doing more of since Covid-19 </a:t>
            </a:r>
            <a:endParaRPr lang="en-IE" sz="1400" b="1" dirty="0"/>
          </a:p>
        </p:txBody>
      </p:sp>
      <p:sp>
        <p:nvSpPr>
          <p:cNvPr id="14" name="TextBox 13">
            <a:extLst>
              <a:ext uri="{FF2B5EF4-FFF2-40B4-BE49-F238E27FC236}">
                <a16:creationId xmlns:a16="http://schemas.microsoft.com/office/drawing/2014/main" id="{C9198D84-2CB9-412C-B1D7-3296FF3FCE0F}"/>
              </a:ext>
            </a:extLst>
          </p:cNvPr>
          <p:cNvSpPr txBox="1"/>
          <p:nvPr/>
        </p:nvSpPr>
        <p:spPr>
          <a:xfrm>
            <a:off x="6741906" y="1768514"/>
            <a:ext cx="927441" cy="261610"/>
          </a:xfrm>
          <a:prstGeom prst="rect">
            <a:avLst/>
          </a:prstGeom>
          <a:noFill/>
        </p:spPr>
        <p:txBody>
          <a:bodyPr wrap="square" rtlCol="0">
            <a:spAutoFit/>
          </a:bodyPr>
          <a:lstStyle/>
          <a:p>
            <a:pPr algn="ctr"/>
            <a:r>
              <a:rPr lang="en-US" sz="1100" b="1" dirty="0"/>
              <a:t>April 2021 %</a:t>
            </a:r>
            <a:endParaRPr lang="en-IE" sz="1100" b="1" dirty="0"/>
          </a:p>
        </p:txBody>
      </p:sp>
      <p:sp>
        <p:nvSpPr>
          <p:cNvPr id="15" name="TextBox 14">
            <a:extLst>
              <a:ext uri="{FF2B5EF4-FFF2-40B4-BE49-F238E27FC236}">
                <a16:creationId xmlns:a16="http://schemas.microsoft.com/office/drawing/2014/main" id="{E9D01673-E31B-4501-9A5A-A02CAD1F473F}"/>
              </a:ext>
            </a:extLst>
          </p:cNvPr>
          <p:cNvSpPr txBox="1"/>
          <p:nvPr/>
        </p:nvSpPr>
        <p:spPr>
          <a:xfrm>
            <a:off x="4585089" y="1795203"/>
            <a:ext cx="1871540" cy="261610"/>
          </a:xfrm>
          <a:prstGeom prst="rect">
            <a:avLst/>
          </a:prstGeom>
          <a:noFill/>
        </p:spPr>
        <p:txBody>
          <a:bodyPr wrap="square" rtlCol="0">
            <a:spAutoFit/>
          </a:bodyPr>
          <a:lstStyle/>
          <a:p>
            <a:pPr algn="ctr"/>
            <a:r>
              <a:rPr lang="en-US" sz="1100" b="1" dirty="0"/>
              <a:t>Previous survey: Nov 2020 %</a:t>
            </a:r>
            <a:endParaRPr lang="en-IE" sz="1100" b="1" dirty="0"/>
          </a:p>
        </p:txBody>
      </p:sp>
    </p:spTree>
    <p:extLst>
      <p:ext uri="{BB962C8B-B14F-4D97-AF65-F5344CB8AC3E}">
        <p14:creationId xmlns:p14="http://schemas.microsoft.com/office/powerpoint/2010/main" val="426270793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7C77EC2C-8957-4A88-A0AB-FE466470995D}"/>
              </a:ext>
            </a:extLst>
          </p:cNvPr>
          <p:cNvSpPr>
            <a:spLocks noGrp="1"/>
          </p:cNvSpPr>
          <p:nvPr>
            <p:ph type="title"/>
          </p:nvPr>
        </p:nvSpPr>
        <p:spPr>
          <a:xfrm>
            <a:off x="161926" y="108117"/>
            <a:ext cx="7641546" cy="370620"/>
          </a:xfrm>
        </p:spPr>
        <p:txBody>
          <a:bodyPr anchor="t"/>
          <a:lstStyle/>
          <a:p>
            <a:r>
              <a:rPr lang="en-IE" sz="2200" dirty="0">
                <a:latin typeface="Trebuchet MS"/>
                <a:ea typeface="Verdana"/>
              </a:rPr>
              <a:t>Usage of online shopping </a:t>
            </a:r>
            <a:r>
              <a:rPr lang="en-IE" sz="2200" dirty="0">
                <a:solidFill>
                  <a:srgbClr val="54C0E8"/>
                </a:solidFill>
                <a:latin typeface="Trebuchet MS"/>
                <a:ea typeface="Verdana"/>
              </a:rPr>
              <a:t>since 1</a:t>
            </a:r>
            <a:r>
              <a:rPr lang="en-IE" sz="2200" baseline="30000" dirty="0">
                <a:solidFill>
                  <a:srgbClr val="54C0E8"/>
                </a:solidFill>
                <a:latin typeface="Trebuchet MS"/>
                <a:ea typeface="Verdana"/>
              </a:rPr>
              <a:t>st</a:t>
            </a:r>
            <a:r>
              <a:rPr lang="en-IE" sz="2200" dirty="0">
                <a:solidFill>
                  <a:srgbClr val="54C0E8"/>
                </a:solidFill>
                <a:latin typeface="Trebuchet MS"/>
                <a:ea typeface="Verdana"/>
              </a:rPr>
              <a:t> of March 2020</a:t>
            </a:r>
            <a:r>
              <a:rPr lang="en-IE" sz="2400" dirty="0">
                <a:solidFill>
                  <a:srgbClr val="54C0E8"/>
                </a:solidFill>
                <a:latin typeface="Trebuchet MS"/>
                <a:ea typeface="Verdana"/>
              </a:rPr>
              <a:t>; % doing more x demographics</a:t>
            </a:r>
            <a:endParaRPr lang="en-IE" sz="2200" dirty="0">
              <a:solidFill>
                <a:srgbClr val="54C0E8"/>
              </a:solidFill>
            </a:endParaRPr>
          </a:p>
        </p:txBody>
      </p:sp>
      <p:sp>
        <p:nvSpPr>
          <p:cNvPr id="6" name="Text Placeholder 5">
            <a:extLst>
              <a:ext uri="{FF2B5EF4-FFF2-40B4-BE49-F238E27FC236}">
                <a16:creationId xmlns:a16="http://schemas.microsoft.com/office/drawing/2014/main" id="{A9BE506E-3971-43B8-924B-A81ED87E0C2F}"/>
              </a:ext>
            </a:extLst>
          </p:cNvPr>
          <p:cNvSpPr>
            <a:spLocks noGrp="1"/>
          </p:cNvSpPr>
          <p:nvPr>
            <p:ph type="body" sz="quarter" idx="60"/>
          </p:nvPr>
        </p:nvSpPr>
        <p:spPr>
          <a:xfrm>
            <a:off x="684418" y="6572796"/>
            <a:ext cx="6306931" cy="285204"/>
          </a:xfrm>
        </p:spPr>
        <p:txBody>
          <a:bodyPr/>
          <a:lstStyle/>
          <a:p>
            <a:r>
              <a:rPr lang="en-IE" sz="1000" dirty="0"/>
              <a:t>Q.13b Has your usage of these online activities changed since the start of the ongoing Covid-19 pandemic?</a:t>
            </a:r>
          </a:p>
          <a:p>
            <a:endParaRPr lang="en-IE" dirty="0"/>
          </a:p>
        </p:txBody>
      </p:sp>
      <p:sp>
        <p:nvSpPr>
          <p:cNvPr id="11" name="Text Placeholder 7">
            <a:extLst>
              <a:ext uri="{FF2B5EF4-FFF2-40B4-BE49-F238E27FC236}">
                <a16:creationId xmlns:a16="http://schemas.microsoft.com/office/drawing/2014/main" id="{CB69E960-B852-43C5-A84A-27477CC5211C}"/>
              </a:ext>
            </a:extLst>
          </p:cNvPr>
          <p:cNvSpPr txBox="1">
            <a:spLocks/>
          </p:cNvSpPr>
          <p:nvPr/>
        </p:nvSpPr>
        <p:spPr>
          <a:xfrm>
            <a:off x="-1893904" y="2870805"/>
            <a:ext cx="6347427" cy="285204"/>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endParaRPr lang="en-IE" sz="1050"/>
          </a:p>
        </p:txBody>
      </p:sp>
      <p:graphicFrame>
        <p:nvGraphicFramePr>
          <p:cNvPr id="5" name="Table 4">
            <a:extLst>
              <a:ext uri="{FF2B5EF4-FFF2-40B4-BE49-F238E27FC236}">
                <a16:creationId xmlns:a16="http://schemas.microsoft.com/office/drawing/2014/main" id="{2BE7146D-2C89-451E-B785-408768902AEF}"/>
              </a:ext>
            </a:extLst>
          </p:cNvPr>
          <p:cNvGraphicFramePr>
            <a:graphicFrameLocks noGrp="1"/>
          </p:cNvGraphicFramePr>
          <p:nvPr>
            <p:extLst>
              <p:ext uri="{D42A27DB-BD31-4B8C-83A1-F6EECF244321}">
                <p14:modId xmlns:p14="http://schemas.microsoft.com/office/powerpoint/2010/main" val="1053695962"/>
              </p:ext>
            </p:extLst>
          </p:nvPr>
        </p:nvGraphicFramePr>
        <p:xfrm>
          <a:off x="493045" y="1806925"/>
          <a:ext cx="8736723" cy="3020384"/>
        </p:xfrm>
        <a:graphic>
          <a:graphicData uri="http://schemas.openxmlformats.org/drawingml/2006/table">
            <a:tbl>
              <a:tblPr/>
              <a:tblGrid>
                <a:gridCol w="1726239">
                  <a:extLst>
                    <a:ext uri="{9D8B030D-6E8A-4147-A177-3AD203B41FA5}">
                      <a16:colId xmlns:a16="http://schemas.microsoft.com/office/drawing/2014/main" val="1313800646"/>
                    </a:ext>
                  </a:extLst>
                </a:gridCol>
                <a:gridCol w="539268">
                  <a:extLst>
                    <a:ext uri="{9D8B030D-6E8A-4147-A177-3AD203B41FA5}">
                      <a16:colId xmlns:a16="http://schemas.microsoft.com/office/drawing/2014/main" val="1113549055"/>
                    </a:ext>
                  </a:extLst>
                </a:gridCol>
                <a:gridCol w="539268">
                  <a:extLst>
                    <a:ext uri="{9D8B030D-6E8A-4147-A177-3AD203B41FA5}">
                      <a16:colId xmlns:a16="http://schemas.microsoft.com/office/drawing/2014/main" val="3949173026"/>
                    </a:ext>
                  </a:extLst>
                </a:gridCol>
                <a:gridCol w="539268">
                  <a:extLst>
                    <a:ext uri="{9D8B030D-6E8A-4147-A177-3AD203B41FA5}">
                      <a16:colId xmlns:a16="http://schemas.microsoft.com/office/drawing/2014/main" val="1269740706"/>
                    </a:ext>
                  </a:extLst>
                </a:gridCol>
                <a:gridCol w="539268">
                  <a:extLst>
                    <a:ext uri="{9D8B030D-6E8A-4147-A177-3AD203B41FA5}">
                      <a16:colId xmlns:a16="http://schemas.microsoft.com/office/drawing/2014/main" val="3684348683"/>
                    </a:ext>
                  </a:extLst>
                </a:gridCol>
                <a:gridCol w="539268">
                  <a:extLst>
                    <a:ext uri="{9D8B030D-6E8A-4147-A177-3AD203B41FA5}">
                      <a16:colId xmlns:a16="http://schemas.microsoft.com/office/drawing/2014/main" val="733898798"/>
                    </a:ext>
                  </a:extLst>
                </a:gridCol>
                <a:gridCol w="539268">
                  <a:extLst>
                    <a:ext uri="{9D8B030D-6E8A-4147-A177-3AD203B41FA5}">
                      <a16:colId xmlns:a16="http://schemas.microsoft.com/office/drawing/2014/main" val="3406358454"/>
                    </a:ext>
                  </a:extLst>
                </a:gridCol>
                <a:gridCol w="539268">
                  <a:extLst>
                    <a:ext uri="{9D8B030D-6E8A-4147-A177-3AD203B41FA5}">
                      <a16:colId xmlns:a16="http://schemas.microsoft.com/office/drawing/2014/main" val="526055531"/>
                    </a:ext>
                  </a:extLst>
                </a:gridCol>
                <a:gridCol w="539268">
                  <a:extLst>
                    <a:ext uri="{9D8B030D-6E8A-4147-A177-3AD203B41FA5}">
                      <a16:colId xmlns:a16="http://schemas.microsoft.com/office/drawing/2014/main" val="4190513753"/>
                    </a:ext>
                  </a:extLst>
                </a:gridCol>
                <a:gridCol w="539268">
                  <a:extLst>
                    <a:ext uri="{9D8B030D-6E8A-4147-A177-3AD203B41FA5}">
                      <a16:colId xmlns:a16="http://schemas.microsoft.com/office/drawing/2014/main" val="1933016899"/>
                    </a:ext>
                  </a:extLst>
                </a:gridCol>
                <a:gridCol w="539268">
                  <a:extLst>
                    <a:ext uri="{9D8B030D-6E8A-4147-A177-3AD203B41FA5}">
                      <a16:colId xmlns:a16="http://schemas.microsoft.com/office/drawing/2014/main" val="3633301023"/>
                    </a:ext>
                  </a:extLst>
                </a:gridCol>
                <a:gridCol w="539268">
                  <a:extLst>
                    <a:ext uri="{9D8B030D-6E8A-4147-A177-3AD203B41FA5}">
                      <a16:colId xmlns:a16="http://schemas.microsoft.com/office/drawing/2014/main" val="1890684644"/>
                    </a:ext>
                  </a:extLst>
                </a:gridCol>
                <a:gridCol w="539268">
                  <a:extLst>
                    <a:ext uri="{9D8B030D-6E8A-4147-A177-3AD203B41FA5}">
                      <a16:colId xmlns:a16="http://schemas.microsoft.com/office/drawing/2014/main" val="1367801576"/>
                    </a:ext>
                  </a:extLst>
                </a:gridCol>
                <a:gridCol w="539268">
                  <a:extLst>
                    <a:ext uri="{9D8B030D-6E8A-4147-A177-3AD203B41FA5}">
                      <a16:colId xmlns:a16="http://schemas.microsoft.com/office/drawing/2014/main" val="565265580"/>
                    </a:ext>
                  </a:extLst>
                </a:gridCol>
              </a:tblGrid>
              <a:tr h="376242">
                <a:tc row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IE" sz="1200" b="0" i="0" u="none" strike="noStrike" dirty="0">
                          <a:solidFill>
                            <a:srgbClr val="000000"/>
                          </a:solidFill>
                          <a:effectLst/>
                          <a:latin typeface="+mn-lt"/>
                        </a:rPr>
                        <a:t> </a:t>
                      </a:r>
                      <a:r>
                        <a:rPr lang="en-IE" sz="1200" b="0" i="1" u="none" strike="noStrike" dirty="0">
                          <a:solidFill>
                            <a:srgbClr val="000000"/>
                          </a:solidFill>
                          <a:effectLst/>
                          <a:latin typeface="+mn-lt"/>
                        </a:rPr>
                        <a:t>More of this</a:t>
                      </a:r>
                    </a:p>
                  </a:txBody>
                  <a:tcPr marL="7417" marR="7417" marT="7417" marB="0"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rowSpan="2">
                  <a:txBody>
                    <a:bodyPr/>
                    <a:lstStyle/>
                    <a:p>
                      <a:pPr algn="ctr" fontAlgn="t"/>
                      <a:r>
                        <a:rPr lang="en-IE" sz="1200" b="1" i="0" u="none" strike="noStrike" dirty="0">
                          <a:solidFill>
                            <a:srgbClr val="000000"/>
                          </a:solidFill>
                          <a:effectLst/>
                          <a:latin typeface="+mn-lt"/>
                        </a:rPr>
                        <a:t>Total</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gridSpan="5">
                  <a:txBody>
                    <a:bodyPr/>
                    <a:lstStyle/>
                    <a:p>
                      <a:pPr algn="ctr" fontAlgn="t"/>
                      <a:r>
                        <a:rPr lang="en-IE" sz="1200" b="1" i="0" u="none" strike="noStrike" dirty="0">
                          <a:solidFill>
                            <a:srgbClr val="000000"/>
                          </a:solidFill>
                          <a:effectLst/>
                          <a:latin typeface="+mn-lt"/>
                        </a:rPr>
                        <a:t>Age</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5">
                  <a:txBody>
                    <a:bodyPr/>
                    <a:lstStyle/>
                    <a:p>
                      <a:pPr algn="ctr" fontAlgn="t"/>
                      <a:r>
                        <a:rPr lang="en-IE" sz="1200" b="1" i="0" u="none" strike="noStrike">
                          <a:solidFill>
                            <a:srgbClr val="000000"/>
                          </a:solidFill>
                          <a:effectLst/>
                          <a:latin typeface="+mn-lt"/>
                        </a:rPr>
                        <a:t>Region</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t"/>
                      <a:r>
                        <a:rPr lang="en-IE" sz="1200" b="1" i="0" u="none" strike="noStrike" dirty="0">
                          <a:solidFill>
                            <a:srgbClr val="000000"/>
                          </a:solidFill>
                          <a:effectLst/>
                          <a:latin typeface="+mn-lt"/>
                        </a:rPr>
                        <a:t>Area</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hMerge="1">
                  <a:txBody>
                    <a:bodyPr/>
                    <a:lstStyle/>
                    <a:p>
                      <a:endParaRPr lang="en-IE"/>
                    </a:p>
                  </a:txBody>
                  <a:tcPr/>
                </a:tc>
                <a:extLst>
                  <a:ext uri="{0D108BD9-81ED-4DB2-BD59-A6C34878D82A}">
                    <a16:rowId xmlns:a16="http://schemas.microsoft.com/office/drawing/2014/main" val="2320468860"/>
                  </a:ext>
                </a:extLst>
              </a:tr>
              <a:tr h="444996">
                <a:tc vMerge="1">
                  <a:txBody>
                    <a:bodyPr/>
                    <a:lstStyle/>
                    <a:p>
                      <a:endParaRPr lang="en-IE"/>
                    </a:p>
                  </a:txBody>
                  <a:tcPr/>
                </a:tc>
                <a:tc vMerge="1">
                  <a:txBody>
                    <a:bodyPr/>
                    <a:lstStyle/>
                    <a:p>
                      <a:endParaRPr lang="en-IE"/>
                    </a:p>
                  </a:txBody>
                  <a:tcPr/>
                </a:tc>
                <a:tc>
                  <a:txBody>
                    <a:bodyPr/>
                    <a:lstStyle/>
                    <a:p>
                      <a:pPr algn="ctr" fontAlgn="t"/>
                      <a:r>
                        <a:rPr lang="en-IE" sz="1050" b="0" i="0" u="none" strike="noStrike" dirty="0">
                          <a:solidFill>
                            <a:srgbClr val="000000"/>
                          </a:solidFill>
                          <a:effectLst/>
                          <a:latin typeface="+mn-lt"/>
                        </a:rPr>
                        <a:t>16-24</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25-34</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35-49</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50-64</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65+</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Dublin</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Outside Dublin</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Leinster</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Munster</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Conn/</a:t>
                      </a:r>
                    </a:p>
                    <a:p>
                      <a:pPr algn="ctr" fontAlgn="t"/>
                      <a:r>
                        <a:rPr lang="en-IE" sz="1050" b="0" i="0" u="none" strike="noStrike" dirty="0">
                          <a:solidFill>
                            <a:srgbClr val="000000"/>
                          </a:solidFill>
                          <a:effectLst/>
                          <a:latin typeface="+mn-lt"/>
                        </a:rPr>
                        <a:t>Ulster</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Urban</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tc>
                  <a:txBody>
                    <a:bodyPr/>
                    <a:lstStyle/>
                    <a:p>
                      <a:pPr algn="ctr" fontAlgn="t"/>
                      <a:r>
                        <a:rPr lang="en-IE" sz="1050" b="0" i="0" u="none" strike="noStrike" dirty="0">
                          <a:solidFill>
                            <a:srgbClr val="000000"/>
                          </a:solidFill>
                          <a:effectLst/>
                          <a:latin typeface="+mn-lt"/>
                        </a:rPr>
                        <a:t>Rural</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433094928"/>
                  </a:ext>
                </a:extLst>
              </a:tr>
              <a:tr h="111249">
                <a:tc>
                  <a:txBody>
                    <a:bodyPr/>
                    <a:lstStyle/>
                    <a:p>
                      <a:pPr algn="l" fontAlgn="t"/>
                      <a:r>
                        <a:rPr lang="en-IE" sz="1200" b="0" i="0" u="none" strike="noStrike">
                          <a:solidFill>
                            <a:srgbClr val="000000"/>
                          </a:solidFill>
                          <a:effectLst/>
                          <a:latin typeface="+mn-lt"/>
                        </a:rPr>
                        <a:t> </a:t>
                      </a:r>
                    </a:p>
                  </a:txBody>
                  <a:tcPr marL="7417" marR="7417" marT="7417"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900</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69</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181</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272</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229</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149</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269</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631</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247</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224</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160</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656</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244</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66770951"/>
                  </a:ext>
                </a:extLst>
              </a:tr>
              <a:tr h="111249">
                <a:tc>
                  <a:txBody>
                    <a:bodyPr/>
                    <a:lstStyle/>
                    <a:p>
                      <a:pPr algn="l" fontAlgn="t"/>
                      <a:r>
                        <a:rPr lang="en-IE" sz="1200" b="0" i="0" u="none" strike="noStrike">
                          <a:solidFill>
                            <a:srgbClr val="000000"/>
                          </a:solidFill>
                          <a:effectLst/>
                          <a:latin typeface="+mn-lt"/>
                        </a:rPr>
                        <a:t> </a:t>
                      </a:r>
                    </a:p>
                  </a:txBody>
                  <a:tcPr marL="7417" marR="7417" marT="7417"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50" b="0" i="0" u="none" strike="noStrike" dirty="0">
                          <a:solidFill>
                            <a:srgbClr val="000000"/>
                          </a:solidFill>
                          <a:effectLst/>
                          <a:latin typeface="+mn-lt"/>
                        </a:rPr>
                        <a:t>%</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81075675"/>
                  </a:ext>
                </a:extLst>
              </a:tr>
              <a:tr h="909276">
                <a:tc>
                  <a:txBody>
                    <a:bodyPr/>
                    <a:lstStyle/>
                    <a:p>
                      <a:pPr algn="l" fontAlgn="t"/>
                      <a:r>
                        <a:rPr lang="en-IE" sz="1100" b="0" i="0" u="none" strike="noStrike" dirty="0">
                          <a:solidFill>
                            <a:srgbClr val="000000"/>
                          </a:solidFill>
                          <a:effectLst/>
                          <a:latin typeface="+mn-lt"/>
                        </a:rPr>
                        <a:t>Online shopping for household essential items (food, cleaning supplies, toilet paper etc.)</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200" b="0" i="0" u="none" strike="noStrike" dirty="0">
                          <a:solidFill>
                            <a:srgbClr val="000000"/>
                          </a:solidFill>
                          <a:effectLst/>
                          <a:latin typeface="+mn-lt"/>
                        </a:rPr>
                        <a:t>31</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a:solidFill>
                            <a:srgbClr val="000000"/>
                          </a:solidFill>
                          <a:effectLst/>
                          <a:latin typeface="+mn-lt"/>
                        </a:rPr>
                        <a:t>39</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44</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a:solidFill>
                            <a:srgbClr val="000000"/>
                          </a:solidFill>
                          <a:effectLst/>
                          <a:latin typeface="+mn-lt"/>
                        </a:rPr>
                        <a:t>33</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a:solidFill>
                            <a:srgbClr val="000000"/>
                          </a:solidFill>
                          <a:effectLst/>
                          <a:latin typeface="+mn-lt"/>
                        </a:rPr>
                        <a:t>17</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26</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39</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27</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28</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24</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30</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32</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28</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24400249"/>
                  </a:ext>
                </a:extLst>
              </a:tr>
              <a:tr h="909276">
                <a:tc>
                  <a:txBody>
                    <a:bodyPr/>
                    <a:lstStyle/>
                    <a:p>
                      <a:pPr algn="l" fontAlgn="t"/>
                      <a:r>
                        <a:rPr lang="en-IE" sz="1100" b="0" i="0" u="none" strike="noStrike" dirty="0">
                          <a:solidFill>
                            <a:srgbClr val="000000"/>
                          </a:solidFill>
                          <a:effectLst/>
                          <a:latin typeface="+mn-lt"/>
                        </a:rPr>
                        <a:t>Online shopping for non-essential items (home-gym equipment, games, holidays, etc.)</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200" b="0" i="0" u="none" strike="noStrike">
                          <a:solidFill>
                            <a:srgbClr val="000000"/>
                          </a:solidFill>
                          <a:effectLst/>
                          <a:latin typeface="+mn-lt"/>
                        </a:rPr>
                        <a:t>51</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67</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74</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a:solidFill>
                            <a:srgbClr val="000000"/>
                          </a:solidFill>
                          <a:effectLst/>
                          <a:latin typeface="+mn-lt"/>
                        </a:rPr>
                        <a:t>57</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a:solidFill>
                            <a:srgbClr val="000000"/>
                          </a:solidFill>
                          <a:effectLst/>
                          <a:latin typeface="+mn-lt"/>
                        </a:rPr>
                        <a:t>39</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a:solidFill>
                            <a:srgbClr val="000000"/>
                          </a:solidFill>
                          <a:effectLst/>
                          <a:latin typeface="+mn-lt"/>
                        </a:rPr>
                        <a:t>25</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52</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51</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54</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48</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51</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51</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200" b="0" i="0" u="none" strike="noStrike" dirty="0">
                          <a:solidFill>
                            <a:srgbClr val="000000"/>
                          </a:solidFill>
                          <a:effectLst/>
                          <a:latin typeface="+mn-lt"/>
                        </a:rPr>
                        <a:t>51</a:t>
                      </a:r>
                    </a:p>
                  </a:txBody>
                  <a:tcPr marL="7417" marR="7417" marT="74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357969"/>
                  </a:ext>
                </a:extLst>
              </a:tr>
            </a:tbl>
          </a:graphicData>
        </a:graphic>
      </p:graphicFrame>
      <p:sp>
        <p:nvSpPr>
          <p:cNvPr id="12" name="Text Placeholder 6">
            <a:extLst>
              <a:ext uri="{FF2B5EF4-FFF2-40B4-BE49-F238E27FC236}">
                <a16:creationId xmlns:a16="http://schemas.microsoft.com/office/drawing/2014/main" id="{2B5C1DFA-6E46-4F2F-BBCD-6A72678B8523}"/>
              </a:ext>
            </a:extLst>
          </p:cNvPr>
          <p:cNvSpPr txBox="1">
            <a:spLocks/>
          </p:cNvSpPr>
          <p:nvPr/>
        </p:nvSpPr>
        <p:spPr>
          <a:xfrm>
            <a:off x="161926" y="855990"/>
            <a:ext cx="5548676" cy="323941"/>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1400" kern="1200">
                <a:solidFill>
                  <a:schemeClr val="tx1">
                    <a:lumMod val="65000"/>
                    <a:lumOff val="3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IE" dirty="0"/>
              <a:t>Base: All have Broadband 900</a:t>
            </a:r>
          </a:p>
        </p:txBody>
      </p:sp>
    </p:spTree>
    <p:extLst>
      <p:ext uri="{BB962C8B-B14F-4D97-AF65-F5344CB8AC3E}">
        <p14:creationId xmlns:p14="http://schemas.microsoft.com/office/powerpoint/2010/main" val="329484713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B94CDF-F8AF-498E-878C-07E0F3F3205F}"/>
              </a:ext>
            </a:extLst>
          </p:cNvPr>
          <p:cNvSpPr>
            <a:spLocks noGrp="1"/>
          </p:cNvSpPr>
          <p:nvPr>
            <p:ph type="body" sz="quarter" idx="49"/>
          </p:nvPr>
        </p:nvSpPr>
        <p:spPr>
          <a:xfrm>
            <a:off x="133108" y="650505"/>
            <a:ext cx="5441069" cy="323941"/>
          </a:xfrm>
        </p:spPr>
        <p:txBody>
          <a:bodyPr/>
          <a:lstStyle/>
          <a:p>
            <a:r>
              <a:rPr lang="en-IE" dirty="0"/>
              <a:t>Base: All have broadband 900</a:t>
            </a:r>
          </a:p>
        </p:txBody>
      </p:sp>
      <p:sp>
        <p:nvSpPr>
          <p:cNvPr id="6" name="Title 5">
            <a:extLst>
              <a:ext uri="{FF2B5EF4-FFF2-40B4-BE49-F238E27FC236}">
                <a16:creationId xmlns:a16="http://schemas.microsoft.com/office/drawing/2014/main" id="{0F75876B-626A-493C-BBCA-10C2955E46B7}"/>
              </a:ext>
            </a:extLst>
          </p:cNvPr>
          <p:cNvSpPr>
            <a:spLocks noGrp="1"/>
          </p:cNvSpPr>
          <p:nvPr>
            <p:ph type="title"/>
          </p:nvPr>
        </p:nvSpPr>
        <p:spPr>
          <a:xfrm>
            <a:off x="107828" y="36133"/>
            <a:ext cx="8913440" cy="370620"/>
          </a:xfrm>
        </p:spPr>
        <p:txBody>
          <a:bodyPr anchor="t"/>
          <a:lstStyle/>
          <a:p>
            <a:r>
              <a:rPr lang="en-IE" sz="2000" dirty="0">
                <a:latin typeface="Trebuchet MS"/>
              </a:rPr>
              <a:t>54% would be willing to spend more on broadband service to get a better service – particularly the younger age cohort.</a:t>
            </a:r>
          </a:p>
        </p:txBody>
      </p:sp>
      <p:sp>
        <p:nvSpPr>
          <p:cNvPr id="8" name="Text Placeholder 7">
            <a:extLst>
              <a:ext uri="{FF2B5EF4-FFF2-40B4-BE49-F238E27FC236}">
                <a16:creationId xmlns:a16="http://schemas.microsoft.com/office/drawing/2014/main" id="{42BB2184-A679-4D82-AC25-489ACC1783DF}"/>
              </a:ext>
            </a:extLst>
          </p:cNvPr>
          <p:cNvSpPr>
            <a:spLocks noGrp="1"/>
          </p:cNvSpPr>
          <p:nvPr>
            <p:ph type="body" sz="quarter" idx="60"/>
          </p:nvPr>
        </p:nvSpPr>
        <p:spPr>
          <a:xfrm>
            <a:off x="572161" y="6655909"/>
            <a:ext cx="6875685" cy="233356"/>
          </a:xfrm>
        </p:spPr>
        <p:txBody>
          <a:bodyPr/>
          <a:lstStyle/>
          <a:p>
            <a:r>
              <a:rPr lang="en-IE"/>
              <a:t>June Wording: Q.21 Would you spend more to get better home broadband for your household?</a:t>
            </a:r>
          </a:p>
        </p:txBody>
      </p:sp>
      <p:graphicFrame>
        <p:nvGraphicFramePr>
          <p:cNvPr id="13" name="Chart 43">
            <a:extLst>
              <a:ext uri="{FF2B5EF4-FFF2-40B4-BE49-F238E27FC236}">
                <a16:creationId xmlns:a16="http://schemas.microsoft.com/office/drawing/2014/main" id="{8C8EFCF5-4785-4C4A-8B2D-F7CDFF00C47A}"/>
              </a:ext>
            </a:extLst>
          </p:cNvPr>
          <p:cNvGraphicFramePr>
            <a:graphicFrameLocks noGrp="1"/>
          </p:cNvGraphicFramePr>
          <p:nvPr>
            <p:ph type="chart" sz="quarter" idx="61"/>
            <p:custDataLst>
              <p:tags r:id="rId1"/>
            </p:custDataLst>
            <p:extLst>
              <p:ext uri="{D42A27DB-BD31-4B8C-83A1-F6EECF244321}">
                <p14:modId xmlns:p14="http://schemas.microsoft.com/office/powerpoint/2010/main" val="546196221"/>
              </p:ext>
            </p:extLst>
          </p:nvPr>
        </p:nvGraphicFramePr>
        <p:xfrm>
          <a:off x="794328" y="2638993"/>
          <a:ext cx="8580581" cy="3177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CB88D0CA-0517-427C-90EB-F2FACD72A84C}"/>
              </a:ext>
            </a:extLst>
          </p:cNvPr>
          <p:cNvGraphicFramePr>
            <a:graphicFrameLocks noGrp="1"/>
          </p:cNvGraphicFramePr>
          <p:nvPr/>
        </p:nvGraphicFramePr>
        <p:xfrm>
          <a:off x="139499" y="2786541"/>
          <a:ext cx="736600" cy="2808312"/>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98211849"/>
                    </a:ext>
                  </a:extLst>
                </a:gridCol>
              </a:tblGrid>
              <a:tr h="792088">
                <a:tc>
                  <a:txBody>
                    <a:bodyPr/>
                    <a:lstStyle/>
                    <a:p>
                      <a:pPr algn="r" fontAlgn="t"/>
                      <a:r>
                        <a:rPr lang="en-IE" sz="1050" b="1" u="none" strike="noStrike" kern="1200">
                          <a:solidFill>
                            <a:schemeClr val="tx1">
                              <a:lumMod val="65000"/>
                              <a:lumOff val="35000"/>
                            </a:schemeClr>
                          </a:solidFill>
                          <a:effectLst/>
                          <a:latin typeface="+mn-lt"/>
                          <a:ea typeface="+mn-ea"/>
                          <a:cs typeface="+mn-cs"/>
                        </a:rPr>
                        <a:t>Yes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781370"/>
                  </a:ext>
                </a:extLst>
              </a:tr>
              <a:tr h="2016224">
                <a:tc>
                  <a:txBody>
                    <a:bodyPr/>
                    <a:lstStyle/>
                    <a:p>
                      <a:pPr algn="r" fontAlgn="t"/>
                      <a:r>
                        <a:rPr lang="en-IE" sz="1050" b="1" u="none" strike="noStrike" kern="1200">
                          <a:solidFill>
                            <a:schemeClr val="tx1">
                              <a:lumMod val="65000"/>
                              <a:lumOff val="35000"/>
                            </a:schemeClr>
                          </a:solidFill>
                          <a:effectLst/>
                          <a:latin typeface="+mn-lt"/>
                          <a:ea typeface="+mn-ea"/>
                          <a:cs typeface="+mn-cs"/>
                        </a:rPr>
                        <a:t>No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5222903"/>
                  </a:ext>
                </a:extLst>
              </a:tr>
            </a:tbl>
          </a:graphicData>
        </a:graphic>
      </p:graphicFrame>
      <p:graphicFrame>
        <p:nvGraphicFramePr>
          <p:cNvPr id="12" name="Table 11">
            <a:extLst>
              <a:ext uri="{FF2B5EF4-FFF2-40B4-BE49-F238E27FC236}">
                <a16:creationId xmlns:a16="http://schemas.microsoft.com/office/drawing/2014/main" id="{0287E9A4-F246-459A-9A67-04082E8EC427}"/>
              </a:ext>
            </a:extLst>
          </p:cNvPr>
          <p:cNvGraphicFramePr>
            <a:graphicFrameLocks noGrp="1"/>
          </p:cNvGraphicFramePr>
          <p:nvPr>
            <p:extLst>
              <p:ext uri="{D42A27DB-BD31-4B8C-83A1-F6EECF244321}">
                <p14:modId xmlns:p14="http://schemas.microsoft.com/office/powerpoint/2010/main" val="1080603267"/>
              </p:ext>
            </p:extLst>
          </p:nvPr>
        </p:nvGraphicFramePr>
        <p:xfrm>
          <a:off x="938385" y="1584110"/>
          <a:ext cx="8271043" cy="1074276"/>
        </p:xfrm>
        <a:graphic>
          <a:graphicData uri="http://schemas.openxmlformats.org/drawingml/2006/table">
            <a:tbl>
              <a:tblPr firstRow="1" bandRow="1">
                <a:tableStyleId>{5C22544A-7EE6-4342-B048-85BDC9FD1C3A}</a:tableStyleId>
              </a:tblPr>
              <a:tblGrid>
                <a:gridCol w="398757">
                  <a:extLst>
                    <a:ext uri="{9D8B030D-6E8A-4147-A177-3AD203B41FA5}">
                      <a16:colId xmlns:a16="http://schemas.microsoft.com/office/drawing/2014/main" val="555675006"/>
                    </a:ext>
                  </a:extLst>
                </a:gridCol>
                <a:gridCol w="398757">
                  <a:extLst>
                    <a:ext uri="{9D8B030D-6E8A-4147-A177-3AD203B41FA5}">
                      <a16:colId xmlns:a16="http://schemas.microsoft.com/office/drawing/2014/main" val="3524530879"/>
                    </a:ext>
                  </a:extLst>
                </a:gridCol>
                <a:gridCol w="398757">
                  <a:extLst>
                    <a:ext uri="{9D8B030D-6E8A-4147-A177-3AD203B41FA5}">
                      <a16:colId xmlns:a16="http://schemas.microsoft.com/office/drawing/2014/main" val="3266449986"/>
                    </a:ext>
                  </a:extLst>
                </a:gridCol>
                <a:gridCol w="398757">
                  <a:extLst>
                    <a:ext uri="{9D8B030D-6E8A-4147-A177-3AD203B41FA5}">
                      <a16:colId xmlns:a16="http://schemas.microsoft.com/office/drawing/2014/main" val="3822741157"/>
                    </a:ext>
                  </a:extLst>
                </a:gridCol>
                <a:gridCol w="398757">
                  <a:extLst>
                    <a:ext uri="{9D8B030D-6E8A-4147-A177-3AD203B41FA5}">
                      <a16:colId xmlns:a16="http://schemas.microsoft.com/office/drawing/2014/main" val="1632759296"/>
                    </a:ext>
                  </a:extLst>
                </a:gridCol>
                <a:gridCol w="366657">
                  <a:extLst>
                    <a:ext uri="{9D8B030D-6E8A-4147-A177-3AD203B41FA5}">
                      <a16:colId xmlns:a16="http://schemas.microsoft.com/office/drawing/2014/main" val="2309763709"/>
                    </a:ext>
                  </a:extLst>
                </a:gridCol>
                <a:gridCol w="414900">
                  <a:extLst>
                    <a:ext uri="{9D8B030D-6E8A-4147-A177-3AD203B41FA5}">
                      <a16:colId xmlns:a16="http://schemas.microsoft.com/office/drawing/2014/main" val="1155583720"/>
                    </a:ext>
                  </a:extLst>
                </a:gridCol>
                <a:gridCol w="385955">
                  <a:extLst>
                    <a:ext uri="{9D8B030D-6E8A-4147-A177-3AD203B41FA5}">
                      <a16:colId xmlns:a16="http://schemas.microsoft.com/office/drawing/2014/main" val="755705006"/>
                    </a:ext>
                  </a:extLst>
                </a:gridCol>
                <a:gridCol w="366657">
                  <a:extLst>
                    <a:ext uri="{9D8B030D-6E8A-4147-A177-3AD203B41FA5}">
                      <a16:colId xmlns:a16="http://schemas.microsoft.com/office/drawing/2014/main" val="1892055334"/>
                    </a:ext>
                  </a:extLst>
                </a:gridCol>
                <a:gridCol w="389814">
                  <a:extLst>
                    <a:ext uri="{9D8B030D-6E8A-4147-A177-3AD203B41FA5}">
                      <a16:colId xmlns:a16="http://schemas.microsoft.com/office/drawing/2014/main" val="3558885251"/>
                    </a:ext>
                  </a:extLst>
                </a:gridCol>
                <a:gridCol w="389814">
                  <a:extLst>
                    <a:ext uri="{9D8B030D-6E8A-4147-A177-3AD203B41FA5}">
                      <a16:colId xmlns:a16="http://schemas.microsoft.com/office/drawing/2014/main" val="76515551"/>
                    </a:ext>
                  </a:extLst>
                </a:gridCol>
                <a:gridCol w="389814">
                  <a:extLst>
                    <a:ext uri="{9D8B030D-6E8A-4147-A177-3AD203B41FA5}">
                      <a16:colId xmlns:a16="http://schemas.microsoft.com/office/drawing/2014/main" val="3965396129"/>
                    </a:ext>
                  </a:extLst>
                </a:gridCol>
                <a:gridCol w="389814">
                  <a:extLst>
                    <a:ext uri="{9D8B030D-6E8A-4147-A177-3AD203B41FA5}">
                      <a16:colId xmlns:a16="http://schemas.microsoft.com/office/drawing/2014/main" val="4055215095"/>
                    </a:ext>
                  </a:extLst>
                </a:gridCol>
                <a:gridCol w="389814">
                  <a:extLst>
                    <a:ext uri="{9D8B030D-6E8A-4147-A177-3AD203B41FA5}">
                      <a16:colId xmlns:a16="http://schemas.microsoft.com/office/drawing/2014/main" val="209219701"/>
                    </a:ext>
                  </a:extLst>
                </a:gridCol>
                <a:gridCol w="383177">
                  <a:extLst>
                    <a:ext uri="{9D8B030D-6E8A-4147-A177-3AD203B41FA5}">
                      <a16:colId xmlns:a16="http://schemas.microsoft.com/office/drawing/2014/main" val="1253821057"/>
                    </a:ext>
                  </a:extLst>
                </a:gridCol>
                <a:gridCol w="401807">
                  <a:extLst>
                    <a:ext uri="{9D8B030D-6E8A-4147-A177-3AD203B41FA5}">
                      <a16:colId xmlns:a16="http://schemas.microsoft.com/office/drawing/2014/main" val="3500040567"/>
                    </a:ext>
                  </a:extLst>
                </a:gridCol>
                <a:gridCol w="401807">
                  <a:extLst>
                    <a:ext uri="{9D8B030D-6E8A-4147-A177-3AD203B41FA5}">
                      <a16:colId xmlns:a16="http://schemas.microsoft.com/office/drawing/2014/main" val="2121983291"/>
                    </a:ext>
                  </a:extLst>
                </a:gridCol>
                <a:gridCol w="401807">
                  <a:extLst>
                    <a:ext uri="{9D8B030D-6E8A-4147-A177-3AD203B41FA5}">
                      <a16:colId xmlns:a16="http://schemas.microsoft.com/office/drawing/2014/main" val="723996969"/>
                    </a:ext>
                  </a:extLst>
                </a:gridCol>
                <a:gridCol w="401807">
                  <a:extLst>
                    <a:ext uri="{9D8B030D-6E8A-4147-A177-3AD203B41FA5}">
                      <a16:colId xmlns:a16="http://schemas.microsoft.com/office/drawing/2014/main" val="1163483163"/>
                    </a:ext>
                  </a:extLst>
                </a:gridCol>
                <a:gridCol w="424748">
                  <a:extLst>
                    <a:ext uri="{9D8B030D-6E8A-4147-A177-3AD203B41FA5}">
                      <a16:colId xmlns:a16="http://schemas.microsoft.com/office/drawing/2014/main" val="3293018935"/>
                    </a:ext>
                  </a:extLst>
                </a:gridCol>
                <a:gridCol w="378866">
                  <a:extLst>
                    <a:ext uri="{9D8B030D-6E8A-4147-A177-3AD203B41FA5}">
                      <a16:colId xmlns:a16="http://schemas.microsoft.com/office/drawing/2014/main" val="2067084284"/>
                    </a:ext>
                  </a:extLst>
                </a:gridCol>
              </a:tblGrid>
              <a:tr h="277986">
                <a:tc rowSpan="2">
                  <a:txBody>
                    <a:bodyPr/>
                    <a:lstStyle/>
                    <a:p>
                      <a:pPr algn="ctr" fontAlgn="t"/>
                      <a:r>
                        <a:rPr lang="en-IE" sz="1000" b="1" kern="1200">
                          <a:solidFill>
                            <a:schemeClr val="tx1">
                              <a:lumMod val="65000"/>
                              <a:lumOff val="35000"/>
                            </a:schemeClr>
                          </a:solidFill>
                          <a:latin typeface="+mn-lt"/>
                          <a:ea typeface="+mn-ea"/>
                          <a:cs typeface="+mn-cs"/>
                        </a:rPr>
                        <a:t>April ’20 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1000" b="1" kern="1200">
                          <a:solidFill>
                            <a:schemeClr val="tx1">
                              <a:lumMod val="65000"/>
                              <a:lumOff val="35000"/>
                            </a:schemeClr>
                          </a:solidFill>
                          <a:latin typeface="+mn-lt"/>
                          <a:ea typeface="+mn-ea"/>
                          <a:cs typeface="+mn-cs"/>
                        </a:rPr>
                        <a:t>June ’20 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1000" b="1" kern="1200">
                          <a:solidFill>
                            <a:schemeClr val="tx1">
                              <a:lumMod val="65000"/>
                              <a:lumOff val="35000"/>
                            </a:schemeClr>
                          </a:solidFill>
                          <a:latin typeface="+mn-lt"/>
                          <a:ea typeface="+mn-ea"/>
                          <a:cs typeface="+mn-cs"/>
                        </a:rPr>
                        <a:t>Sept ‘20</a:t>
                      </a:r>
                    </a:p>
                    <a:p>
                      <a:pPr algn="ctr" fontAlgn="t"/>
                      <a:r>
                        <a:rPr lang="en-IE" sz="1000" b="1" kern="1200">
                          <a:solidFill>
                            <a:schemeClr val="tx1">
                              <a:lumMod val="65000"/>
                              <a:lumOff val="35000"/>
                            </a:schemeClr>
                          </a:solidFill>
                          <a:latin typeface="+mn-lt"/>
                          <a:ea typeface="+mn-ea"/>
                          <a:cs typeface="+mn-cs"/>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1000" b="1" kern="1200" dirty="0">
                          <a:solidFill>
                            <a:schemeClr val="tx1">
                              <a:lumMod val="65000"/>
                              <a:lumOff val="35000"/>
                            </a:schemeClr>
                          </a:solidFill>
                          <a:latin typeface="+mn-lt"/>
                          <a:ea typeface="+mn-ea"/>
                          <a:cs typeface="+mn-cs"/>
                        </a:rPr>
                        <a:t>Nov ‘20</a:t>
                      </a:r>
                    </a:p>
                    <a:p>
                      <a:pPr algn="ctr" fontAlgn="t"/>
                      <a:r>
                        <a:rPr lang="en-IE" sz="1000" b="1" kern="1200" dirty="0">
                          <a:solidFill>
                            <a:schemeClr val="tx1">
                              <a:lumMod val="65000"/>
                              <a:lumOff val="35000"/>
                            </a:schemeClr>
                          </a:solidFill>
                          <a:latin typeface="+mn-lt"/>
                          <a:ea typeface="+mn-ea"/>
                          <a:cs typeface="+mn-cs"/>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1000" b="1" kern="1200" dirty="0">
                          <a:solidFill>
                            <a:schemeClr val="tx1">
                              <a:lumMod val="65000"/>
                              <a:lumOff val="35000"/>
                            </a:schemeClr>
                          </a:solidFill>
                          <a:latin typeface="+mn-lt"/>
                          <a:ea typeface="+mn-ea"/>
                          <a:cs typeface="+mn-cs"/>
                        </a:rPr>
                        <a:t>Apr ‘21</a:t>
                      </a:r>
                    </a:p>
                    <a:p>
                      <a:pPr algn="ctr" fontAlgn="t"/>
                      <a:r>
                        <a:rPr lang="en-IE" sz="1000" b="1" kern="1200" dirty="0">
                          <a:solidFill>
                            <a:schemeClr val="tx1">
                              <a:lumMod val="65000"/>
                              <a:lumOff val="35000"/>
                            </a:schemeClr>
                          </a:solidFill>
                          <a:latin typeface="+mn-lt"/>
                          <a:ea typeface="+mn-ea"/>
                          <a:cs typeface="+mn-cs"/>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fontAlgn="t"/>
                      <a:endParaRPr lang="en-IE" sz="1000" b="1"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t"/>
                      <a:r>
                        <a:rPr lang="en-IE" sz="1000" b="1" kern="1200">
                          <a:solidFill>
                            <a:schemeClr val="tx1">
                              <a:lumMod val="65000"/>
                              <a:lumOff val="35000"/>
                            </a:schemeClr>
                          </a:solidFill>
                          <a:latin typeface="+mn-lt"/>
                          <a:ea typeface="+mn-ea"/>
                          <a:cs typeface="+mn-cs"/>
                        </a:rPr>
                        <a:t>Kids in </a:t>
                      </a:r>
                      <a:r>
                        <a:rPr lang="en-IE" sz="1000" b="1" kern="1200" err="1">
                          <a:solidFill>
                            <a:schemeClr val="tx1">
                              <a:lumMod val="65000"/>
                              <a:lumOff val="35000"/>
                            </a:schemeClr>
                          </a:solidFill>
                          <a:latin typeface="+mn-lt"/>
                          <a:ea typeface="+mn-ea"/>
                          <a:cs typeface="+mn-cs"/>
                        </a:rPr>
                        <a:t>HHold</a:t>
                      </a:r>
                      <a:endParaRPr lang="en-IE" sz="1000" b="1"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1000" b="1"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t"/>
                      <a:r>
                        <a:rPr lang="en-IE" sz="1000" b="1" kern="1200">
                          <a:solidFill>
                            <a:schemeClr val="tx1">
                              <a:lumMod val="65000"/>
                              <a:lumOff val="35000"/>
                            </a:schemeClr>
                          </a:solidFill>
                          <a:latin typeface="+mn-lt"/>
                          <a:ea typeface="+mn-ea"/>
                          <a:cs typeface="+mn-cs"/>
                        </a:rPr>
                        <a:t>Age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1000" b="1"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t"/>
                      <a:r>
                        <a:rPr lang="en-IE" sz="1000" b="1" kern="1200" dirty="0" err="1">
                          <a:solidFill>
                            <a:schemeClr val="tx1">
                              <a:lumMod val="65000"/>
                              <a:lumOff val="35000"/>
                            </a:schemeClr>
                          </a:solidFill>
                          <a:latin typeface="+mn-lt"/>
                          <a:ea typeface="+mn-ea"/>
                          <a:cs typeface="+mn-cs"/>
                        </a:rPr>
                        <a:t>Lifestage</a:t>
                      </a:r>
                      <a:endParaRPr lang="en-IE" sz="1000" b="1" kern="1200" dirty="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fontAlgn="t"/>
                      <a:endParaRPr lang="en-IE" sz="1000" b="1" kern="1200" dirty="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396409">
                <a:tc v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endParaRPr lang="en-IE"/>
                    </a:p>
                  </a:txBody>
                  <a:tcPr/>
                </a:tc>
                <a:tc vMerge="1">
                  <a:txBody>
                    <a:bodyPr/>
                    <a:lstStyle/>
                    <a:p>
                      <a:endParaRPr lang="en-IE"/>
                    </a:p>
                  </a:txBody>
                  <a:tcPr/>
                </a:tc>
                <a:tc vMerge="1">
                  <a:txBody>
                    <a:bodyPr/>
                    <a:lstStyle/>
                    <a:p>
                      <a:endParaRPr lang="en-IE"/>
                    </a:p>
                  </a:txBody>
                  <a:tcPr/>
                </a:tc>
                <a:tc vMerge="1">
                  <a:txBody>
                    <a:bodyPr/>
                    <a:lstStyle/>
                    <a:p>
                      <a:endParaRPr lang="en-IE" dirty="0"/>
                    </a:p>
                  </a:txBody>
                  <a:tcPr/>
                </a:tc>
                <a:tc>
                  <a:txBody>
                    <a:bodyPr/>
                    <a:lstStyle/>
                    <a:p>
                      <a:pPr algn="ctr" fontAlgn="t"/>
                      <a:endParaRPr lang="en-IE" sz="900" b="1" kern="1200">
                        <a:solidFill>
                          <a:schemeClr val="tx1">
                            <a:lumMod val="65000"/>
                            <a:lumOff val="35000"/>
                          </a:schemeClr>
                        </a:solidFill>
                        <a:latin typeface="+mn-lt"/>
                        <a:ea typeface="+mn-ea"/>
                        <a:cs typeface="+mn-cs"/>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Yes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IE" sz="900" b="0"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16-24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25-34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35-49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50-64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IE" sz="900" b="0"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Single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Pre Family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Family Pre School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Family Pre Teen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Family Teen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kern="1200">
                          <a:solidFill>
                            <a:schemeClr val="tx1">
                              <a:lumMod val="65000"/>
                              <a:lumOff val="35000"/>
                            </a:schemeClr>
                          </a:solidFill>
                          <a:latin typeface="+mn-lt"/>
                          <a:ea typeface="+mn-ea"/>
                          <a:cs typeface="+mn-cs"/>
                        </a:rPr>
                        <a:t>Empty Nester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145883">
                <a:tc>
                  <a:txBody>
                    <a:bodyPr/>
                    <a:lstStyle/>
                    <a:p>
                      <a:pPr algn="ctr" fontAlgn="t"/>
                      <a:r>
                        <a:rPr lang="en-IE" sz="900" b="1" i="1" kern="1200">
                          <a:solidFill>
                            <a:schemeClr val="bg1">
                              <a:lumMod val="95000"/>
                            </a:schemeClr>
                          </a:solidFill>
                          <a:latin typeface="+mn-lt"/>
                          <a:ea typeface="+mn-ea"/>
                          <a:cs typeface="+mn-cs"/>
                        </a:rPr>
                        <a:t>932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861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875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dirty="0">
                          <a:solidFill>
                            <a:schemeClr val="bg1">
                              <a:lumMod val="95000"/>
                            </a:schemeClr>
                          </a:solidFill>
                          <a:latin typeface="+mn-lt"/>
                          <a:ea typeface="+mn-ea"/>
                          <a:cs typeface="+mn-cs"/>
                        </a:rPr>
                        <a:t>870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dirty="0">
                          <a:solidFill>
                            <a:schemeClr val="bg1">
                              <a:lumMod val="95000"/>
                            </a:schemeClr>
                          </a:solidFill>
                          <a:latin typeface="+mn-lt"/>
                          <a:ea typeface="+mn-ea"/>
                          <a:cs typeface="+mn-cs"/>
                        </a:rPr>
                        <a:t>900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dirty="0">
                          <a:solidFill>
                            <a:schemeClr val="bg1">
                              <a:lumMod val="95000"/>
                            </a:schemeClr>
                          </a:solidFill>
                          <a:latin typeface="+mn-lt"/>
                          <a:ea typeface="+mn-ea"/>
                          <a:cs typeface="+mn-cs"/>
                        </a:rPr>
                        <a:t>298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dirty="0">
                          <a:solidFill>
                            <a:schemeClr val="bg1">
                              <a:lumMod val="95000"/>
                            </a:schemeClr>
                          </a:solidFill>
                          <a:latin typeface="+mn-lt"/>
                          <a:ea typeface="+mn-ea"/>
                          <a:cs typeface="+mn-cs"/>
                        </a:rPr>
                        <a:t>602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181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229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dirty="0">
                          <a:solidFill>
                            <a:schemeClr val="bg1">
                              <a:lumMod val="95000"/>
                            </a:schemeClr>
                          </a:solidFill>
                          <a:latin typeface="+mn-lt"/>
                          <a:ea typeface="+mn-ea"/>
                          <a:cs typeface="+mn-cs"/>
                        </a:rPr>
                        <a:t>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238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138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a:solidFill>
                            <a:schemeClr val="bg1">
                              <a:lumMod val="95000"/>
                            </a:schemeClr>
                          </a:solidFill>
                          <a:latin typeface="+mn-lt"/>
                          <a:ea typeface="+mn-ea"/>
                          <a:cs typeface="+mn-cs"/>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kern="1200" dirty="0">
                          <a:solidFill>
                            <a:schemeClr val="bg1">
                              <a:lumMod val="95000"/>
                            </a:schemeClr>
                          </a:solidFill>
                          <a:latin typeface="+mn-lt"/>
                          <a:ea typeface="+mn-ea"/>
                          <a:cs typeface="+mn-cs"/>
                        </a:rPr>
                        <a:t>225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715435855"/>
                  </a:ext>
                </a:extLst>
              </a:tr>
              <a:tr h="0">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kern="1200">
                        <a:solidFill>
                          <a:schemeClr val="tx1">
                            <a:lumMod val="65000"/>
                            <a:lumOff val="35000"/>
                          </a:schemeClr>
                        </a:solidFill>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kern="1200">
                        <a:solidFill>
                          <a:schemeClr val="tx1">
                            <a:lumMod val="65000"/>
                            <a:lumOff val="35000"/>
                          </a:schemeClr>
                        </a:solidFill>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kern="1200">
                        <a:solidFill>
                          <a:schemeClr val="tx1">
                            <a:lumMod val="65000"/>
                            <a:lumOff val="35000"/>
                          </a:schemeClr>
                        </a:solidFill>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grpSp>
        <p:nvGrpSpPr>
          <p:cNvPr id="11" name="Group 10">
            <a:extLst>
              <a:ext uri="{FF2B5EF4-FFF2-40B4-BE49-F238E27FC236}">
                <a16:creationId xmlns:a16="http://schemas.microsoft.com/office/drawing/2014/main" id="{D8BD156A-C0AA-4A2A-BF88-70D41BC918DD}"/>
              </a:ext>
            </a:extLst>
          </p:cNvPr>
          <p:cNvGrpSpPr/>
          <p:nvPr/>
        </p:nvGrpSpPr>
        <p:grpSpPr>
          <a:xfrm>
            <a:off x="5110475" y="1402429"/>
            <a:ext cx="715973" cy="260417"/>
            <a:chOff x="3371083" y="1123163"/>
            <a:chExt cx="715973" cy="346616"/>
          </a:xfrm>
        </p:grpSpPr>
        <p:pic>
          <p:nvPicPr>
            <p:cNvPr id="16" name="Graphic 15" descr="Man">
              <a:extLst>
                <a:ext uri="{FF2B5EF4-FFF2-40B4-BE49-F238E27FC236}">
                  <a16:creationId xmlns:a16="http://schemas.microsoft.com/office/drawing/2014/main" id="{9822CAAA-DF9E-4431-8BD5-8550208ACC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26278" y="1123163"/>
              <a:ext cx="337526" cy="337526"/>
            </a:xfrm>
            <a:prstGeom prst="rect">
              <a:avLst/>
            </a:prstGeom>
          </p:spPr>
        </p:pic>
        <p:pic>
          <p:nvPicPr>
            <p:cNvPr id="17" name="Graphic 16" descr="Person with Cane">
              <a:extLst>
                <a:ext uri="{FF2B5EF4-FFF2-40B4-BE49-F238E27FC236}">
                  <a16:creationId xmlns:a16="http://schemas.microsoft.com/office/drawing/2014/main" id="{9149C76B-5DDB-493F-A3EC-9CCBA3840C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49530" y="1132253"/>
              <a:ext cx="337526" cy="337526"/>
            </a:xfrm>
            <a:prstGeom prst="rect">
              <a:avLst/>
            </a:prstGeom>
          </p:spPr>
        </p:pic>
        <p:pic>
          <p:nvPicPr>
            <p:cNvPr id="18" name="Graphic 17" descr="Man">
              <a:extLst>
                <a:ext uri="{FF2B5EF4-FFF2-40B4-BE49-F238E27FC236}">
                  <a16:creationId xmlns:a16="http://schemas.microsoft.com/office/drawing/2014/main" id="{B55EEC2F-90D9-4538-AA80-2173AAED97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1083" y="1186326"/>
              <a:ext cx="253299" cy="253298"/>
            </a:xfrm>
            <a:prstGeom prst="rect">
              <a:avLst/>
            </a:prstGeom>
          </p:spPr>
        </p:pic>
      </p:grpSp>
      <p:pic>
        <p:nvPicPr>
          <p:cNvPr id="21" name="Graphic 20" descr="Family with two children">
            <a:extLst>
              <a:ext uri="{FF2B5EF4-FFF2-40B4-BE49-F238E27FC236}">
                <a16:creationId xmlns:a16="http://schemas.microsoft.com/office/drawing/2014/main" id="{13AE4C36-72DC-411B-AAF6-66CF29B27D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36291" y="1183973"/>
            <a:ext cx="451766" cy="451766"/>
          </a:xfrm>
          <a:prstGeom prst="rect">
            <a:avLst/>
          </a:prstGeom>
        </p:spPr>
      </p:pic>
      <p:sp>
        <p:nvSpPr>
          <p:cNvPr id="24" name="Text Placeholder 7">
            <a:extLst>
              <a:ext uri="{FF2B5EF4-FFF2-40B4-BE49-F238E27FC236}">
                <a16:creationId xmlns:a16="http://schemas.microsoft.com/office/drawing/2014/main" id="{1B519567-CE10-4987-9200-89C23E71E7AB}"/>
              </a:ext>
            </a:extLst>
          </p:cNvPr>
          <p:cNvSpPr txBox="1">
            <a:spLocks/>
          </p:cNvSpPr>
          <p:nvPr/>
        </p:nvSpPr>
        <p:spPr>
          <a:xfrm>
            <a:off x="572161" y="6538700"/>
            <a:ext cx="6875685" cy="233356"/>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1000" i="1" kern="1200">
                <a:solidFill>
                  <a:schemeClr val="tx1">
                    <a:lumMod val="65000"/>
                    <a:lumOff val="3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IE" dirty="0"/>
              <a:t>April Wording: Q.32 Would you be willing to spend more each month on broadband to get a better (faster, more reliable) service?</a:t>
            </a:r>
          </a:p>
        </p:txBody>
      </p:sp>
      <p:pic>
        <p:nvPicPr>
          <p:cNvPr id="9" name="Picture 8" descr="A close up of a logo&#10;&#10;Description automatically generated">
            <a:extLst>
              <a:ext uri="{FF2B5EF4-FFF2-40B4-BE49-F238E27FC236}">
                <a16:creationId xmlns:a16="http://schemas.microsoft.com/office/drawing/2014/main" id="{F2306223-AD98-47EE-8ED7-7444F5E1D0EA}"/>
              </a:ext>
            </a:extLst>
          </p:cNvPr>
          <p:cNvPicPr>
            <a:picLocks noChangeAspect="1"/>
          </p:cNvPicPr>
          <p:nvPr/>
        </p:nvPicPr>
        <p:blipFill rotWithShape="1">
          <a:blip r:embed="rId10">
            <a:alphaModFix amt="50000"/>
          </a:blip>
          <a:srcRect b="13250"/>
          <a:stretch/>
        </p:blipFill>
        <p:spPr>
          <a:xfrm>
            <a:off x="7775586" y="1197854"/>
            <a:ext cx="493907" cy="428462"/>
          </a:xfrm>
          <a:prstGeom prst="rect">
            <a:avLst/>
          </a:prstGeom>
        </p:spPr>
      </p:pic>
      <p:sp>
        <p:nvSpPr>
          <p:cNvPr id="32" name="TextBox 31">
            <a:extLst>
              <a:ext uri="{FF2B5EF4-FFF2-40B4-BE49-F238E27FC236}">
                <a16:creationId xmlns:a16="http://schemas.microsoft.com/office/drawing/2014/main" id="{B39A8CCD-673A-4962-BBCF-34C7F9876AAF}"/>
              </a:ext>
            </a:extLst>
          </p:cNvPr>
          <p:cNvSpPr txBox="1"/>
          <p:nvPr/>
        </p:nvSpPr>
        <p:spPr>
          <a:xfrm>
            <a:off x="4630578" y="922732"/>
            <a:ext cx="1146244" cy="276999"/>
          </a:xfrm>
          <a:prstGeom prst="rect">
            <a:avLst/>
          </a:prstGeom>
          <a:solidFill>
            <a:schemeClr val="bg1"/>
          </a:solidFill>
        </p:spPr>
        <p:txBody>
          <a:bodyPr wrap="square" rtlCol="0">
            <a:spAutoFit/>
          </a:bodyPr>
          <a:lstStyle/>
          <a:p>
            <a:pPr algn="ctr"/>
            <a:r>
              <a:rPr lang="en-US" sz="1200" b="1" dirty="0">
                <a:solidFill>
                  <a:schemeClr val="bg2">
                    <a:lumMod val="25000"/>
                  </a:schemeClr>
                </a:solidFill>
              </a:rPr>
              <a:t>April 2021</a:t>
            </a:r>
            <a:endParaRPr lang="en-IE" sz="1200" b="1" dirty="0">
              <a:solidFill>
                <a:schemeClr val="bg2">
                  <a:lumMod val="25000"/>
                </a:schemeClr>
              </a:solidFill>
            </a:endParaRPr>
          </a:p>
        </p:txBody>
      </p:sp>
      <p:sp>
        <p:nvSpPr>
          <p:cNvPr id="38" name="Text Placeholder 7">
            <a:extLst>
              <a:ext uri="{FF2B5EF4-FFF2-40B4-BE49-F238E27FC236}">
                <a16:creationId xmlns:a16="http://schemas.microsoft.com/office/drawing/2014/main" id="{441CF7A9-951A-455D-A137-46836DAAE841}"/>
              </a:ext>
            </a:extLst>
          </p:cNvPr>
          <p:cNvSpPr txBox="1">
            <a:spLocks/>
          </p:cNvSpPr>
          <p:nvPr/>
        </p:nvSpPr>
        <p:spPr>
          <a:xfrm>
            <a:off x="572161" y="6422740"/>
            <a:ext cx="6875685" cy="233356"/>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1000" i="1" kern="1200">
                <a:solidFill>
                  <a:schemeClr val="tx1">
                    <a:lumMod val="65000"/>
                    <a:lumOff val="3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IE" dirty="0"/>
              <a:t>Sept/Nov Wording: Q.22 Would you spend more to get better home broadband for your household?</a:t>
            </a:r>
          </a:p>
        </p:txBody>
      </p:sp>
      <p:sp>
        <p:nvSpPr>
          <p:cNvPr id="39" name="Text Placeholder 7">
            <a:extLst>
              <a:ext uri="{FF2B5EF4-FFF2-40B4-BE49-F238E27FC236}">
                <a16:creationId xmlns:a16="http://schemas.microsoft.com/office/drawing/2014/main" id="{E1C72AD3-A7C0-437C-BB74-83DE7D14B503}"/>
              </a:ext>
            </a:extLst>
          </p:cNvPr>
          <p:cNvSpPr txBox="1">
            <a:spLocks/>
          </p:cNvSpPr>
          <p:nvPr/>
        </p:nvSpPr>
        <p:spPr>
          <a:xfrm>
            <a:off x="572161" y="6306565"/>
            <a:ext cx="6875685" cy="233356"/>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1000" i="1" kern="1200">
                <a:solidFill>
                  <a:schemeClr val="tx1">
                    <a:lumMod val="65000"/>
                    <a:lumOff val="3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IE" dirty="0"/>
              <a:t>April 21’ Wording: Q.2 Would you spend more to get better home broadband for your household?</a:t>
            </a:r>
          </a:p>
          <a:p>
            <a:pPr eaLnBrk="1" hangingPunct="1"/>
            <a:endParaRPr lang="en-IE" dirty="0"/>
          </a:p>
        </p:txBody>
      </p:sp>
      <p:sp>
        <p:nvSpPr>
          <p:cNvPr id="20" name="Rectangle 19">
            <a:extLst>
              <a:ext uri="{FF2B5EF4-FFF2-40B4-BE49-F238E27FC236}">
                <a16:creationId xmlns:a16="http://schemas.microsoft.com/office/drawing/2014/main" id="{4E872711-6726-4538-ADA0-D60A087D7208}"/>
              </a:ext>
            </a:extLst>
          </p:cNvPr>
          <p:cNvSpPr/>
          <p:nvPr/>
        </p:nvSpPr>
        <p:spPr>
          <a:xfrm>
            <a:off x="2511513" y="1662846"/>
            <a:ext cx="419819" cy="4161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Tree>
    <p:extLst>
      <p:ext uri="{BB962C8B-B14F-4D97-AF65-F5344CB8AC3E}">
        <p14:creationId xmlns:p14="http://schemas.microsoft.com/office/powerpoint/2010/main" val="1700266067"/>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ADFFFE-8810-4ADD-86D2-361B31C058D2}"/>
              </a:ext>
            </a:extLst>
          </p:cNvPr>
          <p:cNvSpPr>
            <a:spLocks noGrp="1"/>
          </p:cNvSpPr>
          <p:nvPr>
            <p:ph type="body" sz="quarter" idx="49"/>
          </p:nvPr>
        </p:nvSpPr>
        <p:spPr>
          <a:xfrm>
            <a:off x="232011" y="566529"/>
            <a:ext cx="5548676" cy="323941"/>
          </a:xfrm>
        </p:spPr>
        <p:txBody>
          <a:bodyPr/>
          <a:lstStyle/>
          <a:p>
            <a:r>
              <a:rPr lang="en-IE" dirty="0"/>
              <a:t>Base: All adults 16+ n 1001</a:t>
            </a:r>
          </a:p>
          <a:p>
            <a:endParaRPr lang="en-IE" dirty="0"/>
          </a:p>
        </p:txBody>
      </p:sp>
      <p:sp>
        <p:nvSpPr>
          <p:cNvPr id="3" name="Title 2">
            <a:extLst>
              <a:ext uri="{FF2B5EF4-FFF2-40B4-BE49-F238E27FC236}">
                <a16:creationId xmlns:a16="http://schemas.microsoft.com/office/drawing/2014/main" id="{F5D5ED6A-5930-4970-AF94-AE001AA36657}"/>
              </a:ext>
            </a:extLst>
          </p:cNvPr>
          <p:cNvSpPr>
            <a:spLocks noGrp="1"/>
          </p:cNvSpPr>
          <p:nvPr>
            <p:ph type="title"/>
          </p:nvPr>
        </p:nvSpPr>
        <p:spPr>
          <a:xfrm>
            <a:off x="232011" y="116920"/>
            <a:ext cx="8407164" cy="370620"/>
          </a:xfrm>
        </p:spPr>
        <p:txBody>
          <a:bodyPr/>
          <a:lstStyle/>
          <a:p>
            <a:r>
              <a:rPr lang="en-IE" dirty="0"/>
              <a:t>1 in 3 are currently working from home to some degree.</a:t>
            </a:r>
          </a:p>
        </p:txBody>
      </p:sp>
      <p:sp>
        <p:nvSpPr>
          <p:cNvPr id="5" name="Text Placeholder 4">
            <a:extLst>
              <a:ext uri="{FF2B5EF4-FFF2-40B4-BE49-F238E27FC236}">
                <a16:creationId xmlns:a16="http://schemas.microsoft.com/office/drawing/2014/main" id="{2A3C964D-148D-4375-9106-BFD6EAB99F78}"/>
              </a:ext>
            </a:extLst>
          </p:cNvPr>
          <p:cNvSpPr>
            <a:spLocks noGrp="1"/>
          </p:cNvSpPr>
          <p:nvPr>
            <p:ph type="body" sz="quarter" idx="60"/>
          </p:nvPr>
        </p:nvSpPr>
        <p:spPr>
          <a:xfrm>
            <a:off x="598412" y="6568357"/>
            <a:ext cx="5578854" cy="285204"/>
          </a:xfrm>
        </p:spPr>
        <p:txBody>
          <a:bodyPr/>
          <a:lstStyle/>
          <a:p>
            <a:r>
              <a:rPr lang="en-IE" dirty="0"/>
              <a:t>Q.10 Are you currently employed and working from home/remote working?</a:t>
            </a:r>
          </a:p>
        </p:txBody>
      </p:sp>
      <p:graphicFrame>
        <p:nvGraphicFramePr>
          <p:cNvPr id="7" name="Chart 43">
            <a:extLst>
              <a:ext uri="{FF2B5EF4-FFF2-40B4-BE49-F238E27FC236}">
                <a16:creationId xmlns:a16="http://schemas.microsoft.com/office/drawing/2014/main" id="{FB423814-BD59-4597-A0CC-EF7448AF199A}"/>
              </a:ext>
            </a:extLst>
          </p:cNvPr>
          <p:cNvGraphicFramePr>
            <a:graphicFrameLocks/>
          </p:cNvGraphicFramePr>
          <p:nvPr>
            <p:custDataLst>
              <p:tags r:id="rId1"/>
            </p:custDataLst>
            <p:extLst>
              <p:ext uri="{D42A27DB-BD31-4B8C-83A1-F6EECF244321}">
                <p14:modId xmlns:p14="http://schemas.microsoft.com/office/powerpoint/2010/main" val="1061599981"/>
              </p:ext>
            </p:extLst>
          </p:nvPr>
        </p:nvGraphicFramePr>
        <p:xfrm>
          <a:off x="1267169" y="2343921"/>
          <a:ext cx="8285360" cy="3417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8A68905B-3ADD-4390-B010-6530D7D7D23A}"/>
              </a:ext>
            </a:extLst>
          </p:cNvPr>
          <p:cNvGraphicFramePr>
            <a:graphicFrameLocks noGrp="1"/>
          </p:cNvGraphicFramePr>
          <p:nvPr>
            <p:extLst>
              <p:ext uri="{D42A27DB-BD31-4B8C-83A1-F6EECF244321}">
                <p14:modId xmlns:p14="http://schemas.microsoft.com/office/powerpoint/2010/main" val="46494699"/>
              </p:ext>
            </p:extLst>
          </p:nvPr>
        </p:nvGraphicFramePr>
        <p:xfrm>
          <a:off x="1681869" y="1568489"/>
          <a:ext cx="7869104" cy="820253"/>
        </p:xfrm>
        <a:graphic>
          <a:graphicData uri="http://schemas.openxmlformats.org/drawingml/2006/table">
            <a:tbl>
              <a:tblPr firstRow="1" bandRow="1">
                <a:tableStyleId>{5C22544A-7EE6-4342-B048-85BDC9FD1C3A}</a:tableStyleId>
              </a:tblPr>
              <a:tblGrid>
                <a:gridCol w="491819">
                  <a:extLst>
                    <a:ext uri="{9D8B030D-6E8A-4147-A177-3AD203B41FA5}">
                      <a16:colId xmlns:a16="http://schemas.microsoft.com/office/drawing/2014/main" val="555675006"/>
                    </a:ext>
                  </a:extLst>
                </a:gridCol>
                <a:gridCol w="491819">
                  <a:extLst>
                    <a:ext uri="{9D8B030D-6E8A-4147-A177-3AD203B41FA5}">
                      <a16:colId xmlns:a16="http://schemas.microsoft.com/office/drawing/2014/main" val="1155583720"/>
                    </a:ext>
                  </a:extLst>
                </a:gridCol>
                <a:gridCol w="491819">
                  <a:extLst>
                    <a:ext uri="{9D8B030D-6E8A-4147-A177-3AD203B41FA5}">
                      <a16:colId xmlns:a16="http://schemas.microsoft.com/office/drawing/2014/main" val="755705006"/>
                    </a:ext>
                  </a:extLst>
                </a:gridCol>
                <a:gridCol w="491819">
                  <a:extLst>
                    <a:ext uri="{9D8B030D-6E8A-4147-A177-3AD203B41FA5}">
                      <a16:colId xmlns:a16="http://schemas.microsoft.com/office/drawing/2014/main" val="3558885251"/>
                    </a:ext>
                  </a:extLst>
                </a:gridCol>
                <a:gridCol w="491819">
                  <a:extLst>
                    <a:ext uri="{9D8B030D-6E8A-4147-A177-3AD203B41FA5}">
                      <a16:colId xmlns:a16="http://schemas.microsoft.com/office/drawing/2014/main" val="76515551"/>
                    </a:ext>
                  </a:extLst>
                </a:gridCol>
                <a:gridCol w="491819">
                  <a:extLst>
                    <a:ext uri="{9D8B030D-6E8A-4147-A177-3AD203B41FA5}">
                      <a16:colId xmlns:a16="http://schemas.microsoft.com/office/drawing/2014/main" val="3965396129"/>
                    </a:ext>
                  </a:extLst>
                </a:gridCol>
                <a:gridCol w="491819">
                  <a:extLst>
                    <a:ext uri="{9D8B030D-6E8A-4147-A177-3AD203B41FA5}">
                      <a16:colId xmlns:a16="http://schemas.microsoft.com/office/drawing/2014/main" val="4055215095"/>
                    </a:ext>
                  </a:extLst>
                </a:gridCol>
                <a:gridCol w="491819">
                  <a:extLst>
                    <a:ext uri="{9D8B030D-6E8A-4147-A177-3AD203B41FA5}">
                      <a16:colId xmlns:a16="http://schemas.microsoft.com/office/drawing/2014/main" val="209219701"/>
                    </a:ext>
                  </a:extLst>
                </a:gridCol>
                <a:gridCol w="491819">
                  <a:extLst>
                    <a:ext uri="{9D8B030D-6E8A-4147-A177-3AD203B41FA5}">
                      <a16:colId xmlns:a16="http://schemas.microsoft.com/office/drawing/2014/main" val="1945017136"/>
                    </a:ext>
                  </a:extLst>
                </a:gridCol>
                <a:gridCol w="491819">
                  <a:extLst>
                    <a:ext uri="{9D8B030D-6E8A-4147-A177-3AD203B41FA5}">
                      <a16:colId xmlns:a16="http://schemas.microsoft.com/office/drawing/2014/main" val="2015494973"/>
                    </a:ext>
                  </a:extLst>
                </a:gridCol>
                <a:gridCol w="491819">
                  <a:extLst>
                    <a:ext uri="{9D8B030D-6E8A-4147-A177-3AD203B41FA5}">
                      <a16:colId xmlns:a16="http://schemas.microsoft.com/office/drawing/2014/main" val="3939309591"/>
                    </a:ext>
                  </a:extLst>
                </a:gridCol>
                <a:gridCol w="491819">
                  <a:extLst>
                    <a:ext uri="{9D8B030D-6E8A-4147-A177-3AD203B41FA5}">
                      <a16:colId xmlns:a16="http://schemas.microsoft.com/office/drawing/2014/main" val="1163483163"/>
                    </a:ext>
                  </a:extLst>
                </a:gridCol>
                <a:gridCol w="624060">
                  <a:extLst>
                    <a:ext uri="{9D8B030D-6E8A-4147-A177-3AD203B41FA5}">
                      <a16:colId xmlns:a16="http://schemas.microsoft.com/office/drawing/2014/main" val="3293018935"/>
                    </a:ext>
                  </a:extLst>
                </a:gridCol>
                <a:gridCol w="359578">
                  <a:extLst>
                    <a:ext uri="{9D8B030D-6E8A-4147-A177-3AD203B41FA5}">
                      <a16:colId xmlns:a16="http://schemas.microsoft.com/office/drawing/2014/main" val="1346363542"/>
                    </a:ext>
                  </a:extLst>
                </a:gridCol>
                <a:gridCol w="491819">
                  <a:extLst>
                    <a:ext uri="{9D8B030D-6E8A-4147-A177-3AD203B41FA5}">
                      <a16:colId xmlns:a16="http://schemas.microsoft.com/office/drawing/2014/main" val="582258318"/>
                    </a:ext>
                  </a:extLst>
                </a:gridCol>
                <a:gridCol w="491819">
                  <a:extLst>
                    <a:ext uri="{9D8B030D-6E8A-4147-A177-3AD203B41FA5}">
                      <a16:colId xmlns:a16="http://schemas.microsoft.com/office/drawing/2014/main" val="1638236280"/>
                    </a:ext>
                  </a:extLst>
                </a:gridCol>
              </a:tblGrid>
              <a:tr h="0">
                <a:tc rowSpan="2">
                  <a:txBody>
                    <a:bodyPr/>
                    <a:lstStyle/>
                    <a:p>
                      <a:pPr algn="ctr" fontAlgn="t"/>
                      <a:r>
                        <a:rPr lang="en-IE" sz="1000" b="1" i="0" u="none" strike="noStrike" dirty="0">
                          <a:solidFill>
                            <a:schemeClr val="tx1">
                              <a:lumMod val="85000"/>
                              <a:lumOff val="15000"/>
                            </a:schemeClr>
                          </a:solidFill>
                          <a:effectLst/>
                          <a:latin typeface="+mn-lt"/>
                        </a:rPr>
                        <a:t>Total</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1000" b="1" i="0" u="none" strike="noStrike">
                          <a:solidFill>
                            <a:schemeClr val="tx1">
                              <a:lumMod val="85000"/>
                              <a:lumOff val="15000"/>
                            </a:schemeClr>
                          </a:solidFill>
                          <a:effectLst/>
                          <a:latin typeface="+mn-lt"/>
                        </a:rPr>
                        <a:t>Kids in HHold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5">
                  <a:txBody>
                    <a:bodyPr/>
                    <a:lstStyle/>
                    <a:p>
                      <a:pPr algn="ctr" fontAlgn="t"/>
                      <a:r>
                        <a:rPr lang="en-IE" sz="1000" b="1" i="0" u="none" strike="noStrike">
                          <a:solidFill>
                            <a:schemeClr val="tx1">
                              <a:lumMod val="85000"/>
                              <a:lumOff val="15000"/>
                            </a:schemeClr>
                          </a:solidFill>
                          <a:effectLst/>
                          <a:latin typeface="+mn-lt"/>
                        </a:rPr>
                        <a:t>Age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1000" b="1" i="0" u="none" strike="noStrike">
                          <a:solidFill>
                            <a:schemeClr val="tx1">
                              <a:lumMod val="85000"/>
                              <a:lumOff val="15000"/>
                            </a:schemeClr>
                          </a:solidFill>
                          <a:effectLst/>
                          <a:latin typeface="+mn-lt"/>
                        </a:rPr>
                        <a:t>Region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1000" b="1"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1000" b="1" i="0" u="none" strike="noStrike">
                          <a:solidFill>
                            <a:schemeClr val="tx1">
                              <a:lumMod val="85000"/>
                              <a:lumOff val="15000"/>
                            </a:schemeClr>
                          </a:solidFill>
                          <a:effectLst/>
                          <a:latin typeface="+mn-lt"/>
                        </a:rPr>
                        <a:t>Area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59441">
                <a:tc v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Yes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No</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16-24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25-34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35-49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50-64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65+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Dublin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Outside Dublin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a:solidFill>
                            <a:schemeClr val="tx1">
                              <a:lumMod val="85000"/>
                              <a:lumOff val="15000"/>
                            </a:schemeClr>
                          </a:solidFill>
                          <a:effectLst/>
                          <a:latin typeface="+mn-lt"/>
                        </a:rPr>
                        <a:t>Urban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0" i="0" u="none" strike="noStrike" dirty="0">
                          <a:solidFill>
                            <a:schemeClr val="tx1">
                              <a:lumMod val="85000"/>
                              <a:lumOff val="15000"/>
                            </a:schemeClr>
                          </a:solidFill>
                          <a:effectLst/>
                          <a:latin typeface="+mn-lt"/>
                        </a:rPr>
                        <a:t>Rural</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145883">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1001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325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676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78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202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306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161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719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706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tc>
                  <a:txBody>
                    <a:bodyPr/>
                    <a:lstStyle/>
                    <a:p>
                      <a:pPr algn="ctr" fontAlgn="t"/>
                      <a:r>
                        <a:rPr lang="en-IE" sz="800" b="0" i="0" u="none" strike="noStrike" kern="1200" dirty="0">
                          <a:solidFill>
                            <a:schemeClr val="bg1"/>
                          </a:solidFill>
                          <a:effectLst/>
                          <a:latin typeface="Arial" panose="020B0604020202020204" pitchFamily="34" charset="0"/>
                          <a:ea typeface="+mn-ea"/>
                          <a:cs typeface="+mn-cs"/>
                        </a:rPr>
                        <a:t>295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715435855"/>
                  </a:ext>
                </a:extLst>
              </a:tr>
              <a:tr h="0">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dirty="0">
                        <a:solidFill>
                          <a:schemeClr val="tx1">
                            <a:lumMod val="65000"/>
                            <a:lumOff val="35000"/>
                          </a:schemeClr>
                        </a:solidFill>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a:solidFill>
                          <a:schemeClr val="tx1">
                            <a:lumMod val="65000"/>
                            <a:lumOff val="35000"/>
                          </a:schemeClr>
                        </a:solidFill>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a:solidFill>
                            <a:schemeClr val="tx1">
                              <a:lumMod val="65000"/>
                              <a:lumOff val="35000"/>
                            </a:schemeClr>
                          </a:solidFill>
                        </a:rPr>
                        <a:t>%</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dirty="0">
                        <a:solidFill>
                          <a:schemeClr val="tx1">
                            <a:lumMod val="65000"/>
                            <a:lumOff val="35000"/>
                          </a:schemeClr>
                        </a:solidFill>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dirty="0">
                        <a:solidFill>
                          <a:schemeClr val="tx1">
                            <a:lumMod val="65000"/>
                            <a:lumOff val="35000"/>
                          </a:schemeClr>
                        </a:solidFill>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dirty="0">
                          <a:solidFill>
                            <a:schemeClr val="tx1">
                              <a:lumMod val="65000"/>
                              <a:lumOff val="35000"/>
                            </a:schemeClr>
                          </a:solidFill>
                        </a:rPr>
                        <a:t>%</a:t>
                      </a:r>
                    </a:p>
                  </a:txBody>
                  <a:tcPr marL="0" marR="108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sp>
        <p:nvSpPr>
          <p:cNvPr id="13" name="TextBox 12">
            <a:extLst>
              <a:ext uri="{FF2B5EF4-FFF2-40B4-BE49-F238E27FC236}">
                <a16:creationId xmlns:a16="http://schemas.microsoft.com/office/drawing/2014/main" id="{E50A53D4-7D1D-4301-B3C1-5A38B0B7528C}"/>
              </a:ext>
            </a:extLst>
          </p:cNvPr>
          <p:cNvSpPr txBox="1"/>
          <p:nvPr/>
        </p:nvSpPr>
        <p:spPr>
          <a:xfrm>
            <a:off x="5062499" y="1212501"/>
            <a:ext cx="841897" cy="276999"/>
          </a:xfrm>
          <a:prstGeom prst="rect">
            <a:avLst/>
          </a:prstGeom>
          <a:solidFill>
            <a:schemeClr val="bg1"/>
          </a:solidFill>
        </p:spPr>
        <p:txBody>
          <a:bodyPr wrap="none" rtlCol="0">
            <a:spAutoFit/>
          </a:bodyPr>
          <a:lstStyle/>
          <a:p>
            <a:r>
              <a:rPr lang="en-IE" sz="1200" b="1" dirty="0"/>
              <a:t>April 2021</a:t>
            </a:r>
          </a:p>
        </p:txBody>
      </p:sp>
      <p:sp>
        <p:nvSpPr>
          <p:cNvPr id="15" name="TextBox 14">
            <a:extLst>
              <a:ext uri="{FF2B5EF4-FFF2-40B4-BE49-F238E27FC236}">
                <a16:creationId xmlns:a16="http://schemas.microsoft.com/office/drawing/2014/main" id="{55460565-3C3D-4864-A40D-001AF047DF60}"/>
              </a:ext>
            </a:extLst>
          </p:cNvPr>
          <p:cNvSpPr txBox="1"/>
          <p:nvPr/>
        </p:nvSpPr>
        <p:spPr>
          <a:xfrm>
            <a:off x="7553325" y="6206157"/>
            <a:ext cx="1578763" cy="246221"/>
          </a:xfrm>
          <a:prstGeom prst="rect">
            <a:avLst/>
          </a:prstGeom>
          <a:noFill/>
        </p:spPr>
        <p:txBody>
          <a:bodyPr wrap="square" rtlCol="0">
            <a:spAutoFit/>
          </a:bodyPr>
          <a:lstStyle/>
          <a:p>
            <a:r>
              <a:rPr lang="en-US" sz="1000" dirty="0"/>
              <a:t>Question added Q1 2020</a:t>
            </a:r>
            <a:endParaRPr lang="en-IE" sz="1000" dirty="0"/>
          </a:p>
        </p:txBody>
      </p:sp>
      <p:graphicFrame>
        <p:nvGraphicFramePr>
          <p:cNvPr id="6" name="Table 15">
            <a:extLst>
              <a:ext uri="{FF2B5EF4-FFF2-40B4-BE49-F238E27FC236}">
                <a16:creationId xmlns:a16="http://schemas.microsoft.com/office/drawing/2014/main" id="{5190AECD-676B-4F95-8FDB-E35717052B5D}"/>
              </a:ext>
            </a:extLst>
          </p:cNvPr>
          <p:cNvGraphicFramePr>
            <a:graphicFrameLocks noGrp="1"/>
          </p:cNvGraphicFramePr>
          <p:nvPr>
            <p:extLst>
              <p:ext uri="{D42A27DB-BD31-4B8C-83A1-F6EECF244321}">
                <p14:modId xmlns:p14="http://schemas.microsoft.com/office/powerpoint/2010/main" val="61167828"/>
              </p:ext>
            </p:extLst>
          </p:nvPr>
        </p:nvGraphicFramePr>
        <p:xfrm>
          <a:off x="874741" y="5595842"/>
          <a:ext cx="8676228" cy="457200"/>
        </p:xfrm>
        <a:graphic>
          <a:graphicData uri="http://schemas.openxmlformats.org/drawingml/2006/table">
            <a:tbl>
              <a:tblPr firstRow="1" bandRow="1">
                <a:tableStyleId>{5C22544A-7EE6-4342-B048-85BDC9FD1C3A}</a:tableStyleId>
              </a:tblPr>
              <a:tblGrid>
                <a:gridCol w="695642">
                  <a:extLst>
                    <a:ext uri="{9D8B030D-6E8A-4147-A177-3AD203B41FA5}">
                      <a16:colId xmlns:a16="http://schemas.microsoft.com/office/drawing/2014/main" val="823120770"/>
                    </a:ext>
                  </a:extLst>
                </a:gridCol>
                <a:gridCol w="727636">
                  <a:extLst>
                    <a:ext uri="{9D8B030D-6E8A-4147-A177-3AD203B41FA5}">
                      <a16:colId xmlns:a16="http://schemas.microsoft.com/office/drawing/2014/main" val="3062317615"/>
                    </a:ext>
                  </a:extLst>
                </a:gridCol>
                <a:gridCol w="286155">
                  <a:extLst>
                    <a:ext uri="{9D8B030D-6E8A-4147-A177-3AD203B41FA5}">
                      <a16:colId xmlns:a16="http://schemas.microsoft.com/office/drawing/2014/main" val="1322183018"/>
                    </a:ext>
                  </a:extLst>
                </a:gridCol>
                <a:gridCol w="516835">
                  <a:extLst>
                    <a:ext uri="{9D8B030D-6E8A-4147-A177-3AD203B41FA5}">
                      <a16:colId xmlns:a16="http://schemas.microsoft.com/office/drawing/2014/main" val="1198715237"/>
                    </a:ext>
                  </a:extLst>
                </a:gridCol>
                <a:gridCol w="647600">
                  <a:extLst>
                    <a:ext uri="{9D8B030D-6E8A-4147-A177-3AD203B41FA5}">
                      <a16:colId xmlns:a16="http://schemas.microsoft.com/office/drawing/2014/main" val="2503617863"/>
                    </a:ext>
                  </a:extLst>
                </a:gridCol>
                <a:gridCol w="483530">
                  <a:extLst>
                    <a:ext uri="{9D8B030D-6E8A-4147-A177-3AD203B41FA5}">
                      <a16:colId xmlns:a16="http://schemas.microsoft.com/office/drawing/2014/main" val="2553895896"/>
                    </a:ext>
                  </a:extLst>
                </a:gridCol>
                <a:gridCol w="483530">
                  <a:extLst>
                    <a:ext uri="{9D8B030D-6E8A-4147-A177-3AD203B41FA5}">
                      <a16:colId xmlns:a16="http://schemas.microsoft.com/office/drawing/2014/main" val="3003362764"/>
                    </a:ext>
                  </a:extLst>
                </a:gridCol>
                <a:gridCol w="483530">
                  <a:extLst>
                    <a:ext uri="{9D8B030D-6E8A-4147-A177-3AD203B41FA5}">
                      <a16:colId xmlns:a16="http://schemas.microsoft.com/office/drawing/2014/main" val="4185214252"/>
                    </a:ext>
                  </a:extLst>
                </a:gridCol>
                <a:gridCol w="483530">
                  <a:extLst>
                    <a:ext uri="{9D8B030D-6E8A-4147-A177-3AD203B41FA5}">
                      <a16:colId xmlns:a16="http://schemas.microsoft.com/office/drawing/2014/main" val="106500215"/>
                    </a:ext>
                  </a:extLst>
                </a:gridCol>
                <a:gridCol w="483530">
                  <a:extLst>
                    <a:ext uri="{9D8B030D-6E8A-4147-A177-3AD203B41FA5}">
                      <a16:colId xmlns:a16="http://schemas.microsoft.com/office/drawing/2014/main" val="1213031046"/>
                    </a:ext>
                  </a:extLst>
                </a:gridCol>
                <a:gridCol w="483530">
                  <a:extLst>
                    <a:ext uri="{9D8B030D-6E8A-4147-A177-3AD203B41FA5}">
                      <a16:colId xmlns:a16="http://schemas.microsoft.com/office/drawing/2014/main" val="307888481"/>
                    </a:ext>
                  </a:extLst>
                </a:gridCol>
                <a:gridCol w="483530">
                  <a:extLst>
                    <a:ext uri="{9D8B030D-6E8A-4147-A177-3AD203B41FA5}">
                      <a16:colId xmlns:a16="http://schemas.microsoft.com/office/drawing/2014/main" val="1500172060"/>
                    </a:ext>
                  </a:extLst>
                </a:gridCol>
                <a:gridCol w="483530">
                  <a:extLst>
                    <a:ext uri="{9D8B030D-6E8A-4147-A177-3AD203B41FA5}">
                      <a16:colId xmlns:a16="http://schemas.microsoft.com/office/drawing/2014/main" val="4237157833"/>
                    </a:ext>
                  </a:extLst>
                </a:gridCol>
                <a:gridCol w="483530">
                  <a:extLst>
                    <a:ext uri="{9D8B030D-6E8A-4147-A177-3AD203B41FA5}">
                      <a16:colId xmlns:a16="http://schemas.microsoft.com/office/drawing/2014/main" val="454416046"/>
                    </a:ext>
                  </a:extLst>
                </a:gridCol>
                <a:gridCol w="483530">
                  <a:extLst>
                    <a:ext uri="{9D8B030D-6E8A-4147-A177-3AD203B41FA5}">
                      <a16:colId xmlns:a16="http://schemas.microsoft.com/office/drawing/2014/main" val="1346273593"/>
                    </a:ext>
                  </a:extLst>
                </a:gridCol>
                <a:gridCol w="483530">
                  <a:extLst>
                    <a:ext uri="{9D8B030D-6E8A-4147-A177-3AD203B41FA5}">
                      <a16:colId xmlns:a16="http://schemas.microsoft.com/office/drawing/2014/main" val="3420219698"/>
                    </a:ext>
                  </a:extLst>
                </a:gridCol>
                <a:gridCol w="483530">
                  <a:extLst>
                    <a:ext uri="{9D8B030D-6E8A-4147-A177-3AD203B41FA5}">
                      <a16:colId xmlns:a16="http://schemas.microsoft.com/office/drawing/2014/main" val="1364945364"/>
                    </a:ext>
                  </a:extLst>
                </a:gridCol>
              </a:tblGrid>
              <a:tr h="221140">
                <a:tc>
                  <a:txBody>
                    <a:bodyPr/>
                    <a:lstStyle/>
                    <a:p>
                      <a:pPr algn="ctr" fontAlgn="t"/>
                      <a:r>
                        <a:rPr lang="en-IE" sz="900" b="0" u="none" strike="noStrike" kern="1200" dirty="0">
                          <a:solidFill>
                            <a:schemeClr val="dk1"/>
                          </a:solidFill>
                          <a:effectLst/>
                          <a:latin typeface="+mn-lt"/>
                          <a:ea typeface="+mn-ea"/>
                          <a:cs typeface="+mn-cs"/>
                        </a:rPr>
                        <a:t>Any Yes</a:t>
                      </a:r>
                    </a:p>
                  </a:txBody>
                  <a:tcPr marL="9525" marR="9525" marT="9525" marB="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900" b="0" u="none" strike="noStrike" kern="1200" dirty="0">
                          <a:solidFill>
                            <a:schemeClr val="dk1"/>
                          </a:solidFill>
                          <a:effectLst/>
                          <a:latin typeface="+mn-lt"/>
                          <a:ea typeface="+mn-ea"/>
                          <a:cs typeface="+mn-cs"/>
                        </a:rPr>
                        <a:t>34</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endParaRPr lang="en-IE" sz="900" b="0" u="none" strike="noStrike" kern="1200" dirty="0">
                        <a:solidFill>
                          <a:schemeClr val="dk1"/>
                        </a:solidFill>
                        <a:effectLst/>
                        <a:latin typeface="+mn-lt"/>
                        <a:ea typeface="+mn-ea"/>
                        <a:cs typeface="+mn-cs"/>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42</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30</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endParaRPr lang="en-IE" sz="900" b="0" u="none" strike="noStrike" kern="1200" dirty="0">
                        <a:solidFill>
                          <a:schemeClr val="dk1"/>
                        </a:solidFill>
                        <a:effectLst/>
                        <a:latin typeface="+mn-lt"/>
                        <a:ea typeface="+mn-ea"/>
                        <a:cs typeface="+mn-cs"/>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40</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52</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43</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28</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7</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endParaRPr lang="en-IE" sz="900" b="0" u="none" strike="noStrike" kern="1200" dirty="0">
                        <a:solidFill>
                          <a:schemeClr val="dk1"/>
                        </a:solidFill>
                        <a:effectLst/>
                        <a:latin typeface="+mn-lt"/>
                        <a:ea typeface="+mn-ea"/>
                        <a:cs typeface="+mn-cs"/>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40</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31</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a:endParaRPr lang="en-IE" sz="900" b="0" u="none" strike="noStrike" kern="1200" dirty="0">
                        <a:solidFill>
                          <a:schemeClr val="dk1"/>
                        </a:solidFill>
                        <a:effectLst/>
                        <a:latin typeface="+mn-lt"/>
                        <a:ea typeface="+mn-ea"/>
                        <a:cs typeface="+mn-cs"/>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35</a:t>
                      </a: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a:solidFill>
                            <a:schemeClr val="dk1"/>
                          </a:solidFill>
                          <a:effectLst/>
                          <a:latin typeface="+mn-lt"/>
                          <a:ea typeface="+mn-ea"/>
                          <a:cs typeface="+mn-cs"/>
                        </a:rPr>
                        <a:t>32</a:t>
                      </a:r>
                    </a:p>
                  </a:txBody>
                  <a:tcPr marL="9525" marR="9525" marT="9525" marB="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16945662"/>
                  </a:ext>
                </a:extLst>
              </a:tr>
              <a:tr h="221140">
                <a:tc>
                  <a:txBody>
                    <a:bodyPr/>
                    <a:lstStyle/>
                    <a:p>
                      <a:pPr algn="ctr" fontAlgn="t"/>
                      <a:r>
                        <a:rPr lang="en-IE" sz="900" b="0" u="none" strike="noStrike" kern="1200" dirty="0">
                          <a:solidFill>
                            <a:schemeClr val="dk1"/>
                          </a:solidFill>
                          <a:effectLst/>
                          <a:latin typeface="+mn-lt"/>
                          <a:ea typeface="+mn-ea"/>
                          <a:cs typeface="+mn-cs"/>
                        </a:rPr>
                        <a:t>Any No</a:t>
                      </a:r>
                    </a:p>
                  </a:txBody>
                  <a:tcPr marL="9525" marR="9525" marT="9525" marB="0" anchor="ctr">
                    <a:lnL w="6350" cap="flat" cmpd="sng" algn="ctr">
                      <a:solidFill>
                        <a:schemeClr val="bg1">
                          <a:lumMod val="75000"/>
                        </a:schemeClr>
                      </a:solidFill>
                      <a:prstDash val="solid"/>
                      <a:round/>
                      <a:headEnd type="none" w="med" len="med"/>
                      <a:tailEnd type="none" w="med" len="med"/>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900" b="0" u="none" strike="noStrike" kern="1200" dirty="0">
                          <a:solidFill>
                            <a:schemeClr val="dk1"/>
                          </a:solidFill>
                          <a:effectLst/>
                          <a:latin typeface="+mn-lt"/>
                          <a:ea typeface="+mn-ea"/>
                          <a:cs typeface="+mn-cs"/>
                        </a:rPr>
                        <a:t>66</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IE" sz="900" b="0" u="none" strike="noStrike" kern="1200">
                        <a:solidFill>
                          <a:schemeClr val="dk1"/>
                        </a:solidFill>
                        <a:effectLst/>
                        <a:latin typeface="+mn-lt"/>
                        <a:ea typeface="+mn-ea"/>
                        <a:cs typeface="+mn-cs"/>
                      </a:endParaRPr>
                    </a:p>
                  </a:txBody>
                  <a:tcPr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58</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70</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IE" sz="900" b="0" u="none" strike="noStrike" kern="1200">
                        <a:solidFill>
                          <a:schemeClr val="dk1"/>
                        </a:solidFill>
                        <a:effectLst/>
                        <a:latin typeface="+mn-lt"/>
                        <a:ea typeface="+mn-ea"/>
                        <a:cs typeface="+mn-cs"/>
                      </a:endParaRPr>
                    </a:p>
                  </a:txBody>
                  <a:tcPr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a:solidFill>
                            <a:schemeClr val="dk1"/>
                          </a:solidFill>
                          <a:effectLst/>
                          <a:latin typeface="+mn-lt"/>
                          <a:ea typeface="+mn-ea"/>
                          <a:cs typeface="+mn-cs"/>
                        </a:rPr>
                        <a:t>60</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48</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57</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a:solidFill>
                            <a:schemeClr val="dk1"/>
                          </a:solidFill>
                          <a:effectLst/>
                          <a:latin typeface="+mn-lt"/>
                          <a:ea typeface="+mn-ea"/>
                          <a:cs typeface="+mn-cs"/>
                        </a:rPr>
                        <a:t>72</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93</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IE" sz="900" b="0" u="none" strike="noStrike" kern="1200" dirty="0">
                        <a:solidFill>
                          <a:schemeClr val="dk1"/>
                        </a:solidFill>
                        <a:effectLst/>
                        <a:latin typeface="+mn-lt"/>
                        <a:ea typeface="+mn-ea"/>
                        <a:cs typeface="+mn-cs"/>
                      </a:endParaRPr>
                    </a:p>
                  </a:txBody>
                  <a:tcPr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60</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69</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endParaRPr lang="en-IE" sz="900" b="0" u="none" strike="noStrike" kern="1200" dirty="0">
                        <a:solidFill>
                          <a:schemeClr val="dk1"/>
                        </a:solidFill>
                        <a:effectLst/>
                        <a:latin typeface="+mn-lt"/>
                        <a:ea typeface="+mn-ea"/>
                        <a:cs typeface="+mn-cs"/>
                      </a:endParaRPr>
                    </a:p>
                  </a:txBody>
                  <a:tcPr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65</a:t>
                      </a:r>
                    </a:p>
                  </a:txBody>
                  <a:tcPr marL="9525" marR="9525" marT="9525" marB="0" anchor="ctr">
                    <a:lnL w="12700" cmpd="sng">
                      <a:noFill/>
                    </a:lnL>
                    <a:lnR w="12700" cmpd="sng">
                      <a:noFill/>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IE" sz="900" b="0" u="none" strike="noStrike" kern="1200" dirty="0">
                          <a:solidFill>
                            <a:schemeClr val="dk1"/>
                          </a:solidFill>
                          <a:effectLst/>
                          <a:latin typeface="+mn-lt"/>
                          <a:ea typeface="+mn-ea"/>
                          <a:cs typeface="+mn-cs"/>
                        </a:rPr>
                        <a:t>68</a:t>
                      </a:r>
                    </a:p>
                  </a:txBody>
                  <a:tcPr marL="9525" marR="9525" marT="9525" marB="0" anchor="ctr">
                    <a:lnL w="12700" cmpd="sng">
                      <a:noFill/>
                    </a:lnL>
                    <a:lnR w="6350" cap="flat" cmpd="sng" algn="ctr">
                      <a:solidFill>
                        <a:schemeClr val="bg1">
                          <a:lumMod val="75000"/>
                        </a:schemeClr>
                      </a:solidFill>
                      <a:prstDash val="solid"/>
                      <a:round/>
                      <a:headEnd type="none" w="med" len="med"/>
                      <a:tailEnd type="none" w="med" len="med"/>
                    </a:lnR>
                    <a:lnT w="381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12392425"/>
                  </a:ext>
                </a:extLst>
              </a:tr>
            </a:tbl>
          </a:graphicData>
        </a:graphic>
      </p:graphicFrame>
      <p:graphicFrame>
        <p:nvGraphicFramePr>
          <p:cNvPr id="11" name="Table 10">
            <a:extLst>
              <a:ext uri="{FF2B5EF4-FFF2-40B4-BE49-F238E27FC236}">
                <a16:creationId xmlns:a16="http://schemas.microsoft.com/office/drawing/2014/main" id="{09C7EEED-E555-46C8-8CC5-DC2D5D8EDEB4}"/>
              </a:ext>
            </a:extLst>
          </p:cNvPr>
          <p:cNvGraphicFramePr>
            <a:graphicFrameLocks noGrp="1"/>
          </p:cNvGraphicFramePr>
          <p:nvPr>
            <p:extLst>
              <p:ext uri="{D42A27DB-BD31-4B8C-83A1-F6EECF244321}">
                <p14:modId xmlns:p14="http://schemas.microsoft.com/office/powerpoint/2010/main" val="2052765451"/>
              </p:ext>
            </p:extLst>
          </p:nvPr>
        </p:nvGraphicFramePr>
        <p:xfrm>
          <a:off x="152400" y="2713961"/>
          <a:ext cx="1409584" cy="2752877"/>
        </p:xfrm>
        <a:graphic>
          <a:graphicData uri="http://schemas.openxmlformats.org/drawingml/2006/table">
            <a:tbl>
              <a:tblPr>
                <a:tableStyleId>{5C22544A-7EE6-4342-B048-85BDC9FD1C3A}</a:tableStyleId>
              </a:tblPr>
              <a:tblGrid>
                <a:gridCol w="1409584">
                  <a:extLst>
                    <a:ext uri="{9D8B030D-6E8A-4147-A177-3AD203B41FA5}">
                      <a16:colId xmlns:a16="http://schemas.microsoft.com/office/drawing/2014/main" val="371116981"/>
                    </a:ext>
                  </a:extLst>
                </a:gridCol>
              </a:tblGrid>
              <a:tr h="470687">
                <a:tc>
                  <a:txBody>
                    <a:bodyPr/>
                    <a:lstStyle/>
                    <a:p>
                      <a:pPr algn="r" fontAlgn="t"/>
                      <a:r>
                        <a:rPr lang="en-IE" sz="900" u="none" strike="noStrike" kern="1200" dirty="0">
                          <a:solidFill>
                            <a:schemeClr val="dk1"/>
                          </a:solidFill>
                          <a:effectLst/>
                          <a:latin typeface="+mn-lt"/>
                          <a:ea typeface="+mn-ea"/>
                          <a:cs typeface="+mn-cs"/>
                        </a:rPr>
                        <a:t>Yes – Because of the ongoing Covid-19 pandemic</a:t>
                      </a:r>
                    </a:p>
                  </a:txBody>
                  <a:tcPr marL="9525" marR="9525" marT="9525" marB="0">
                    <a:noFill/>
                  </a:tcPr>
                </a:tc>
                <a:extLst>
                  <a:ext uri="{0D108BD9-81ED-4DB2-BD59-A6C34878D82A}">
                    <a16:rowId xmlns:a16="http://schemas.microsoft.com/office/drawing/2014/main" val="1279830482"/>
                  </a:ext>
                </a:extLst>
              </a:tr>
              <a:tr h="628650">
                <a:tc>
                  <a:txBody>
                    <a:bodyPr/>
                    <a:lstStyle/>
                    <a:p>
                      <a:pPr algn="r" fontAlgn="t"/>
                      <a:r>
                        <a:rPr lang="en-IE" sz="900" u="none" strike="noStrike" kern="1200" dirty="0">
                          <a:solidFill>
                            <a:schemeClr val="dk1"/>
                          </a:solidFill>
                          <a:effectLst/>
                          <a:latin typeface="+mn-lt"/>
                          <a:ea typeface="+mn-ea"/>
                          <a:cs typeface="+mn-cs"/>
                        </a:rPr>
                        <a:t>Yes – I worked from home before the ongoing Covid-19 pandemic</a:t>
                      </a:r>
                    </a:p>
                  </a:txBody>
                  <a:tcPr marL="9525" marR="9525" marT="9525" marB="0">
                    <a:noFill/>
                  </a:tcPr>
                </a:tc>
                <a:extLst>
                  <a:ext uri="{0D108BD9-81ED-4DB2-BD59-A6C34878D82A}">
                    <a16:rowId xmlns:a16="http://schemas.microsoft.com/office/drawing/2014/main" val="1224999231"/>
                  </a:ext>
                </a:extLst>
              </a:tr>
              <a:tr h="109537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en-IE" sz="900" u="none" strike="noStrike" kern="1200" dirty="0">
                        <a:solidFill>
                          <a:schemeClr val="dk1"/>
                        </a:solidFill>
                        <a:effectLst/>
                        <a:latin typeface="+mn-lt"/>
                        <a:ea typeface="+mn-ea"/>
                        <a:cs typeface="+mn-cs"/>
                      </a:endParaRPr>
                    </a:p>
                    <a:p>
                      <a:pPr marL="0" marR="0" lvl="0" indent="0" algn="r" defTabSz="914400" rtl="0" eaLnBrk="1" fontAlgn="t" latinLnBrk="0" hangingPunct="1">
                        <a:lnSpc>
                          <a:spcPct val="100000"/>
                        </a:lnSpc>
                        <a:spcBef>
                          <a:spcPts val="0"/>
                        </a:spcBef>
                        <a:spcAft>
                          <a:spcPts val="0"/>
                        </a:spcAft>
                        <a:buClrTx/>
                        <a:buSzTx/>
                        <a:buFontTx/>
                        <a:buNone/>
                        <a:tabLst/>
                        <a:defRPr/>
                      </a:pPr>
                      <a:r>
                        <a:rPr lang="en-IE" sz="900" u="none" strike="noStrike" kern="1200" dirty="0">
                          <a:solidFill>
                            <a:schemeClr val="dk1"/>
                          </a:solidFill>
                          <a:effectLst/>
                          <a:latin typeface="+mn-lt"/>
                          <a:ea typeface="+mn-ea"/>
                          <a:cs typeface="+mn-cs"/>
                        </a:rPr>
                        <a:t>No – I am currently not employed</a:t>
                      </a:r>
                    </a:p>
                  </a:txBody>
                  <a:tcPr marL="9525" marR="9525" marT="9525" marB="0">
                    <a:noFill/>
                  </a:tcPr>
                </a:tc>
                <a:extLst>
                  <a:ext uri="{0D108BD9-81ED-4DB2-BD59-A6C34878D82A}">
                    <a16:rowId xmlns:a16="http://schemas.microsoft.com/office/drawing/2014/main" val="2141098881"/>
                  </a:ext>
                </a:extLst>
              </a:tr>
              <a:tr h="361950">
                <a:tc>
                  <a:txBody>
                    <a:bodyPr/>
                    <a:lstStyle/>
                    <a:p>
                      <a:pPr algn="r" fontAlgn="t"/>
                      <a:r>
                        <a:rPr lang="en-IE" sz="900" u="none" strike="noStrike" kern="1200" dirty="0">
                          <a:solidFill>
                            <a:schemeClr val="dk1"/>
                          </a:solidFill>
                          <a:effectLst/>
                          <a:latin typeface="+mn-lt"/>
                          <a:ea typeface="+mn-ea"/>
                          <a:cs typeface="+mn-cs"/>
                        </a:rPr>
                        <a:t>No – I am employed, but I am not working from home/remote working</a:t>
                      </a:r>
                    </a:p>
                    <a:p>
                      <a:pPr algn="r" fontAlgn="t"/>
                      <a:endParaRPr lang="en-IE" sz="900" u="none" strike="noStrike" kern="1200" dirty="0">
                        <a:solidFill>
                          <a:schemeClr val="dk1"/>
                        </a:solidFill>
                        <a:effectLst/>
                        <a:latin typeface="+mn-lt"/>
                        <a:ea typeface="+mn-ea"/>
                        <a:cs typeface="+mn-cs"/>
                      </a:endParaRPr>
                    </a:p>
                  </a:txBody>
                  <a:tcPr marL="9525" marR="9525" marT="9525" marB="0">
                    <a:noFill/>
                  </a:tcPr>
                </a:tc>
                <a:extLst>
                  <a:ext uri="{0D108BD9-81ED-4DB2-BD59-A6C34878D82A}">
                    <a16:rowId xmlns:a16="http://schemas.microsoft.com/office/drawing/2014/main" val="2187556319"/>
                  </a:ext>
                </a:extLst>
              </a:tr>
            </a:tbl>
          </a:graphicData>
        </a:graphic>
      </p:graphicFrame>
    </p:spTree>
    <p:extLst>
      <p:ext uri="{BB962C8B-B14F-4D97-AF65-F5344CB8AC3E}">
        <p14:creationId xmlns:p14="http://schemas.microsoft.com/office/powerpoint/2010/main" val="3033718147"/>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B94CDF-F8AF-498E-878C-07E0F3F3205F}"/>
              </a:ext>
            </a:extLst>
          </p:cNvPr>
          <p:cNvSpPr>
            <a:spLocks noGrp="1"/>
          </p:cNvSpPr>
          <p:nvPr>
            <p:ph type="body" sz="quarter" idx="49"/>
          </p:nvPr>
        </p:nvSpPr>
        <p:spPr>
          <a:xfrm>
            <a:off x="186665" y="671265"/>
            <a:ext cx="5441069" cy="323941"/>
          </a:xfrm>
        </p:spPr>
        <p:txBody>
          <a:bodyPr/>
          <a:lstStyle/>
          <a:p>
            <a:r>
              <a:rPr lang="en-IE" dirty="0"/>
              <a:t>Base: All respondents 1001</a:t>
            </a:r>
          </a:p>
        </p:txBody>
      </p:sp>
      <p:sp>
        <p:nvSpPr>
          <p:cNvPr id="6" name="Title 5">
            <a:extLst>
              <a:ext uri="{FF2B5EF4-FFF2-40B4-BE49-F238E27FC236}">
                <a16:creationId xmlns:a16="http://schemas.microsoft.com/office/drawing/2014/main" id="{0F75876B-626A-493C-BBCA-10C2955E46B7}"/>
              </a:ext>
            </a:extLst>
          </p:cNvPr>
          <p:cNvSpPr>
            <a:spLocks noGrp="1"/>
          </p:cNvSpPr>
          <p:nvPr>
            <p:ph type="title"/>
          </p:nvPr>
        </p:nvSpPr>
        <p:spPr>
          <a:xfrm>
            <a:off x="168499" y="80109"/>
            <a:ext cx="8185484" cy="687705"/>
          </a:xfrm>
        </p:spPr>
        <p:txBody>
          <a:bodyPr/>
          <a:lstStyle/>
          <a:p>
            <a:r>
              <a:rPr lang="en-IE" sz="1800" dirty="0"/>
              <a:t>2 in 5 expect to be working from home (using a PC, laptop or tablet to undertake your normal work) to some extent for the next six months</a:t>
            </a:r>
          </a:p>
        </p:txBody>
      </p:sp>
      <p:sp>
        <p:nvSpPr>
          <p:cNvPr id="8" name="Text Placeholder 7">
            <a:extLst>
              <a:ext uri="{FF2B5EF4-FFF2-40B4-BE49-F238E27FC236}">
                <a16:creationId xmlns:a16="http://schemas.microsoft.com/office/drawing/2014/main" id="{42BB2184-A679-4D82-AC25-489ACC1783DF}"/>
              </a:ext>
            </a:extLst>
          </p:cNvPr>
          <p:cNvSpPr>
            <a:spLocks noGrp="1"/>
          </p:cNvSpPr>
          <p:nvPr>
            <p:ph type="body" sz="quarter" idx="60"/>
          </p:nvPr>
        </p:nvSpPr>
        <p:spPr>
          <a:xfrm>
            <a:off x="614964" y="6500205"/>
            <a:ext cx="5578854" cy="231708"/>
          </a:xfrm>
        </p:spPr>
        <p:txBody>
          <a:bodyPr/>
          <a:lstStyle/>
          <a:p>
            <a:r>
              <a:rPr lang="en-US" dirty="0"/>
              <a:t>Q.15 For the next six months, how regularly if at all, do you expect to be working from home (using a PC, laptop or tablet to undertake your normal work)?</a:t>
            </a:r>
            <a:endParaRPr lang="en-IE" dirty="0"/>
          </a:p>
        </p:txBody>
      </p:sp>
      <p:graphicFrame>
        <p:nvGraphicFramePr>
          <p:cNvPr id="13" name="Chart 43">
            <a:extLst>
              <a:ext uri="{FF2B5EF4-FFF2-40B4-BE49-F238E27FC236}">
                <a16:creationId xmlns:a16="http://schemas.microsoft.com/office/drawing/2014/main" id="{8C8EFCF5-4785-4C4A-8B2D-F7CDFF00C47A}"/>
              </a:ext>
            </a:extLst>
          </p:cNvPr>
          <p:cNvGraphicFramePr>
            <a:graphicFrameLocks noGrp="1"/>
          </p:cNvGraphicFramePr>
          <p:nvPr>
            <p:ph type="chart" sz="quarter" idx="61"/>
            <p:custDataLst>
              <p:tags r:id="rId1"/>
            </p:custDataLst>
            <p:extLst>
              <p:ext uri="{D42A27DB-BD31-4B8C-83A1-F6EECF244321}">
                <p14:modId xmlns:p14="http://schemas.microsoft.com/office/powerpoint/2010/main" val="4044894092"/>
              </p:ext>
            </p:extLst>
          </p:nvPr>
        </p:nvGraphicFramePr>
        <p:xfrm>
          <a:off x="1204290" y="2479052"/>
          <a:ext cx="8512025" cy="34192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CB88D0CA-0517-427C-90EB-F2FACD72A84C}"/>
              </a:ext>
            </a:extLst>
          </p:cNvPr>
          <p:cNvGraphicFramePr>
            <a:graphicFrameLocks noGrp="1"/>
          </p:cNvGraphicFramePr>
          <p:nvPr>
            <p:extLst>
              <p:ext uri="{D42A27DB-BD31-4B8C-83A1-F6EECF244321}">
                <p14:modId xmlns:p14="http://schemas.microsoft.com/office/powerpoint/2010/main" val="2724843382"/>
              </p:ext>
            </p:extLst>
          </p:nvPr>
        </p:nvGraphicFramePr>
        <p:xfrm>
          <a:off x="-78425" y="2912758"/>
          <a:ext cx="1441810" cy="2754617"/>
        </p:xfrm>
        <a:graphic>
          <a:graphicData uri="http://schemas.openxmlformats.org/drawingml/2006/table">
            <a:tbl>
              <a:tblPr>
                <a:tableStyleId>{5C22544A-7EE6-4342-B048-85BDC9FD1C3A}</a:tableStyleId>
              </a:tblPr>
              <a:tblGrid>
                <a:gridCol w="1441810">
                  <a:extLst>
                    <a:ext uri="{9D8B030D-6E8A-4147-A177-3AD203B41FA5}">
                      <a16:colId xmlns:a16="http://schemas.microsoft.com/office/drawing/2014/main" val="298211849"/>
                    </a:ext>
                  </a:extLst>
                </a:gridCol>
              </a:tblGrid>
              <a:tr h="505566">
                <a:tc>
                  <a:txBody>
                    <a:bodyPr/>
                    <a:lstStyle/>
                    <a:p>
                      <a:pPr algn="r" fontAlgn="t"/>
                      <a:r>
                        <a:rPr lang="en-IE" sz="1000" b="0" i="0" u="none" strike="noStrike" dirty="0">
                          <a:effectLst/>
                          <a:latin typeface="+mn-lt"/>
                        </a:rPr>
                        <a:t>Daily</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781370"/>
                  </a:ext>
                </a:extLst>
              </a:tr>
              <a:tr h="68366">
                <a:tc>
                  <a:txBody>
                    <a:bodyPr/>
                    <a:lstStyle/>
                    <a:p>
                      <a:pPr algn="r" fontAlgn="t"/>
                      <a:r>
                        <a:rPr lang="en-IE" sz="1000" b="0" i="0" u="none" strike="noStrike">
                          <a:effectLst/>
                          <a:latin typeface="+mn-lt"/>
                        </a:rPr>
                        <a:t>2-3 days a week</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3941900"/>
                  </a:ext>
                </a:extLst>
              </a:tr>
              <a:tr h="0">
                <a:tc>
                  <a:txBody>
                    <a:bodyPr/>
                    <a:lstStyle/>
                    <a:p>
                      <a:pPr algn="r" fontAlgn="t"/>
                      <a:r>
                        <a:rPr lang="en-IE" sz="1000" b="0" i="0" u="none" strike="noStrike">
                          <a:effectLst/>
                          <a:latin typeface="+mn-lt"/>
                        </a:rPr>
                        <a:t>One day a week</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8714661"/>
                  </a:ext>
                </a:extLst>
              </a:tr>
              <a:tr h="752920">
                <a:tc>
                  <a:txBody>
                    <a:bodyPr/>
                    <a:lstStyle/>
                    <a:p>
                      <a:pPr algn="r" fontAlgn="t"/>
                      <a:r>
                        <a:rPr lang="en-IE" sz="1000" b="0" i="0" u="none" strike="noStrike">
                          <a:effectLst/>
                          <a:latin typeface="+mn-lt"/>
                        </a:rPr>
                        <a:t>Rarely (less than 1 day a week)</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8092386"/>
                  </a:ext>
                </a:extLst>
              </a:tr>
              <a:tr h="1010356">
                <a:tc>
                  <a:txBody>
                    <a:bodyPr/>
                    <a:lstStyle/>
                    <a:p>
                      <a:pPr algn="r" fontAlgn="t"/>
                      <a:r>
                        <a:rPr lang="en-IE" sz="1000" b="0" i="0" u="none" strike="noStrike" dirty="0">
                          <a:effectLst/>
                          <a:latin typeface="+mn-lt"/>
                        </a:rPr>
                        <a:t>I do not expect to be working from home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2067075"/>
                  </a:ext>
                </a:extLst>
              </a:tr>
              <a:tr h="77746">
                <a:tc>
                  <a:txBody>
                    <a:bodyPr/>
                    <a:lstStyle/>
                    <a:p>
                      <a:pPr algn="r" fontAlgn="t"/>
                      <a:r>
                        <a:rPr lang="en-IE" sz="1000" b="0" i="0" u="none" strike="noStrike" dirty="0">
                          <a:effectLst/>
                          <a:latin typeface="+mn-lt"/>
                        </a:rPr>
                        <a:t>Don’t know</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064256"/>
                  </a:ext>
                </a:extLst>
              </a:tr>
            </a:tbl>
          </a:graphicData>
        </a:graphic>
      </p:graphicFrame>
      <p:pic>
        <p:nvPicPr>
          <p:cNvPr id="23" name="Picture 9" descr="image001">
            <a:extLst>
              <a:ext uri="{FF2B5EF4-FFF2-40B4-BE49-F238E27FC236}">
                <a16:creationId xmlns:a16="http://schemas.microsoft.com/office/drawing/2014/main" id="{D7C4E9B0-5ABF-4E96-9FFB-908206E60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8845" y="1380212"/>
            <a:ext cx="316401" cy="41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20A658E1-2931-42C3-B924-23DC95815FCC}"/>
              </a:ext>
            </a:extLst>
          </p:cNvPr>
          <p:cNvSpPr txBox="1"/>
          <p:nvPr/>
        </p:nvSpPr>
        <p:spPr>
          <a:xfrm>
            <a:off x="5572922" y="901944"/>
            <a:ext cx="841897" cy="276999"/>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April 2021</a:t>
            </a:r>
          </a:p>
        </p:txBody>
      </p:sp>
      <p:pic>
        <p:nvPicPr>
          <p:cNvPr id="41" name="Graphic 40" descr="Home">
            <a:extLst>
              <a:ext uri="{FF2B5EF4-FFF2-40B4-BE49-F238E27FC236}">
                <a16:creationId xmlns:a16="http://schemas.microsoft.com/office/drawing/2014/main" id="{5864C5EC-B8E9-48E8-876E-2C69D4E616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5802" y="1560350"/>
            <a:ext cx="240097" cy="240097"/>
          </a:xfrm>
          <a:prstGeom prst="rect">
            <a:avLst/>
          </a:prstGeom>
        </p:spPr>
      </p:pic>
      <p:pic>
        <p:nvPicPr>
          <p:cNvPr id="42" name="Graphic 41" descr="City">
            <a:extLst>
              <a:ext uri="{FF2B5EF4-FFF2-40B4-BE49-F238E27FC236}">
                <a16:creationId xmlns:a16="http://schemas.microsoft.com/office/drawing/2014/main" id="{990C30BF-4036-49B5-A74F-2BE9A32CDC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38125" y="1449281"/>
            <a:ext cx="399010" cy="399010"/>
          </a:xfrm>
          <a:prstGeom prst="rect">
            <a:avLst/>
          </a:prstGeom>
        </p:spPr>
      </p:pic>
      <p:graphicFrame>
        <p:nvGraphicFramePr>
          <p:cNvPr id="45" name="Table 44">
            <a:extLst>
              <a:ext uri="{FF2B5EF4-FFF2-40B4-BE49-F238E27FC236}">
                <a16:creationId xmlns:a16="http://schemas.microsoft.com/office/drawing/2014/main" id="{21FA1298-FD43-4CD7-B1D1-93E47A59E5BE}"/>
              </a:ext>
            </a:extLst>
          </p:cNvPr>
          <p:cNvGraphicFramePr>
            <a:graphicFrameLocks noGrp="1"/>
          </p:cNvGraphicFramePr>
          <p:nvPr>
            <p:extLst>
              <p:ext uri="{D42A27DB-BD31-4B8C-83A1-F6EECF244321}">
                <p14:modId xmlns:p14="http://schemas.microsoft.com/office/powerpoint/2010/main" val="1359994037"/>
              </p:ext>
            </p:extLst>
          </p:nvPr>
        </p:nvGraphicFramePr>
        <p:xfrm>
          <a:off x="1363384" y="1853689"/>
          <a:ext cx="8185487" cy="687705"/>
        </p:xfrm>
        <a:graphic>
          <a:graphicData uri="http://schemas.openxmlformats.org/drawingml/2006/table">
            <a:tbl>
              <a:tblPr firstRow="1" bandRow="1">
                <a:tableStyleId>{5C22544A-7EE6-4342-B048-85BDC9FD1C3A}</a:tableStyleId>
              </a:tblPr>
              <a:tblGrid>
                <a:gridCol w="479703">
                  <a:extLst>
                    <a:ext uri="{9D8B030D-6E8A-4147-A177-3AD203B41FA5}">
                      <a16:colId xmlns:a16="http://schemas.microsoft.com/office/drawing/2014/main" val="555675006"/>
                    </a:ext>
                  </a:extLst>
                </a:gridCol>
                <a:gridCol w="479703">
                  <a:extLst>
                    <a:ext uri="{9D8B030D-6E8A-4147-A177-3AD203B41FA5}">
                      <a16:colId xmlns:a16="http://schemas.microsoft.com/office/drawing/2014/main" val="4206457337"/>
                    </a:ext>
                  </a:extLst>
                </a:gridCol>
                <a:gridCol w="479703">
                  <a:extLst>
                    <a:ext uri="{9D8B030D-6E8A-4147-A177-3AD203B41FA5}">
                      <a16:colId xmlns:a16="http://schemas.microsoft.com/office/drawing/2014/main" val="1155583720"/>
                    </a:ext>
                  </a:extLst>
                </a:gridCol>
                <a:gridCol w="479703">
                  <a:extLst>
                    <a:ext uri="{9D8B030D-6E8A-4147-A177-3AD203B41FA5}">
                      <a16:colId xmlns:a16="http://schemas.microsoft.com/office/drawing/2014/main" val="3965396129"/>
                    </a:ext>
                  </a:extLst>
                </a:gridCol>
                <a:gridCol w="479703">
                  <a:extLst>
                    <a:ext uri="{9D8B030D-6E8A-4147-A177-3AD203B41FA5}">
                      <a16:colId xmlns:a16="http://schemas.microsoft.com/office/drawing/2014/main" val="4055215095"/>
                    </a:ext>
                  </a:extLst>
                </a:gridCol>
                <a:gridCol w="479703">
                  <a:extLst>
                    <a:ext uri="{9D8B030D-6E8A-4147-A177-3AD203B41FA5}">
                      <a16:colId xmlns:a16="http://schemas.microsoft.com/office/drawing/2014/main" val="209219701"/>
                    </a:ext>
                  </a:extLst>
                </a:gridCol>
                <a:gridCol w="479703">
                  <a:extLst>
                    <a:ext uri="{9D8B030D-6E8A-4147-A177-3AD203B41FA5}">
                      <a16:colId xmlns:a16="http://schemas.microsoft.com/office/drawing/2014/main" val="1945017136"/>
                    </a:ext>
                  </a:extLst>
                </a:gridCol>
                <a:gridCol w="479703">
                  <a:extLst>
                    <a:ext uri="{9D8B030D-6E8A-4147-A177-3AD203B41FA5}">
                      <a16:colId xmlns:a16="http://schemas.microsoft.com/office/drawing/2014/main" val="2015494973"/>
                    </a:ext>
                  </a:extLst>
                </a:gridCol>
                <a:gridCol w="479703">
                  <a:extLst>
                    <a:ext uri="{9D8B030D-6E8A-4147-A177-3AD203B41FA5}">
                      <a16:colId xmlns:a16="http://schemas.microsoft.com/office/drawing/2014/main" val="2062274299"/>
                    </a:ext>
                  </a:extLst>
                </a:gridCol>
                <a:gridCol w="479703">
                  <a:extLst>
                    <a:ext uri="{9D8B030D-6E8A-4147-A177-3AD203B41FA5}">
                      <a16:colId xmlns:a16="http://schemas.microsoft.com/office/drawing/2014/main" val="3500040567"/>
                    </a:ext>
                  </a:extLst>
                </a:gridCol>
                <a:gridCol w="479703">
                  <a:extLst>
                    <a:ext uri="{9D8B030D-6E8A-4147-A177-3AD203B41FA5}">
                      <a16:colId xmlns:a16="http://schemas.microsoft.com/office/drawing/2014/main" val="2121983291"/>
                    </a:ext>
                  </a:extLst>
                </a:gridCol>
                <a:gridCol w="479703">
                  <a:extLst>
                    <a:ext uri="{9D8B030D-6E8A-4147-A177-3AD203B41FA5}">
                      <a16:colId xmlns:a16="http://schemas.microsoft.com/office/drawing/2014/main" val="723996969"/>
                    </a:ext>
                  </a:extLst>
                </a:gridCol>
                <a:gridCol w="510239">
                  <a:extLst>
                    <a:ext uri="{9D8B030D-6E8A-4147-A177-3AD203B41FA5}">
                      <a16:colId xmlns:a16="http://schemas.microsoft.com/office/drawing/2014/main" val="1163483163"/>
                    </a:ext>
                  </a:extLst>
                </a:gridCol>
                <a:gridCol w="479703">
                  <a:extLst>
                    <a:ext uri="{9D8B030D-6E8A-4147-A177-3AD203B41FA5}">
                      <a16:colId xmlns:a16="http://schemas.microsoft.com/office/drawing/2014/main" val="3293018935"/>
                    </a:ext>
                  </a:extLst>
                </a:gridCol>
                <a:gridCol w="479703">
                  <a:extLst>
                    <a:ext uri="{9D8B030D-6E8A-4147-A177-3AD203B41FA5}">
                      <a16:colId xmlns:a16="http://schemas.microsoft.com/office/drawing/2014/main" val="1346363542"/>
                    </a:ext>
                  </a:extLst>
                </a:gridCol>
                <a:gridCol w="479703">
                  <a:extLst>
                    <a:ext uri="{9D8B030D-6E8A-4147-A177-3AD203B41FA5}">
                      <a16:colId xmlns:a16="http://schemas.microsoft.com/office/drawing/2014/main" val="582258318"/>
                    </a:ext>
                  </a:extLst>
                </a:gridCol>
                <a:gridCol w="479703">
                  <a:extLst>
                    <a:ext uri="{9D8B030D-6E8A-4147-A177-3AD203B41FA5}">
                      <a16:colId xmlns:a16="http://schemas.microsoft.com/office/drawing/2014/main" val="1638236280"/>
                    </a:ext>
                  </a:extLst>
                </a:gridCol>
              </a:tblGrid>
              <a:tr h="0">
                <a:tc rowSpan="2">
                  <a:txBody>
                    <a:bodyPr/>
                    <a:lstStyle/>
                    <a:p>
                      <a:pPr algn="ctr"/>
                      <a:r>
                        <a:rPr lang="en-IE" sz="900" b="1" kern="1200" dirty="0">
                          <a:solidFill>
                            <a:schemeClr val="tx1">
                              <a:lumMod val="65000"/>
                              <a:lumOff val="35000"/>
                            </a:schemeClr>
                          </a:solidFill>
                          <a:latin typeface="+mn-lt"/>
                          <a:ea typeface="+mn-ea"/>
                          <a:cs typeface="+mn-cs"/>
                        </a:rPr>
                        <a:t>Total</a:t>
                      </a:r>
                    </a:p>
                    <a:p>
                      <a:pPr algn="ctr"/>
                      <a:r>
                        <a:rPr lang="en-IE" sz="900" b="1" kern="1200" dirty="0">
                          <a:solidFill>
                            <a:schemeClr val="tx1">
                              <a:lumMod val="65000"/>
                              <a:lumOff val="35000"/>
                            </a:schemeClr>
                          </a:solidFill>
                          <a:latin typeface="+mn-lt"/>
                          <a:ea typeface="+mn-ea"/>
                          <a:cs typeface="+mn-cs"/>
                        </a:rPr>
                        <a:t>Nov ‘20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IE" sz="900" b="1" kern="1200" dirty="0">
                          <a:solidFill>
                            <a:schemeClr val="tx1">
                              <a:lumMod val="65000"/>
                              <a:lumOff val="35000"/>
                            </a:schemeClr>
                          </a:solidFill>
                          <a:latin typeface="+mn-lt"/>
                          <a:ea typeface="+mn-ea"/>
                          <a:cs typeface="+mn-cs"/>
                        </a:rPr>
                        <a:t>Total </a:t>
                      </a:r>
                    </a:p>
                    <a:p>
                      <a:pPr algn="ctr"/>
                      <a:r>
                        <a:rPr lang="en-IE" sz="900" b="1" kern="1200" dirty="0">
                          <a:solidFill>
                            <a:schemeClr val="tx1">
                              <a:lumMod val="65000"/>
                              <a:lumOff val="35000"/>
                            </a:schemeClr>
                          </a:solidFill>
                          <a:latin typeface="+mn-lt"/>
                          <a:ea typeface="+mn-ea"/>
                          <a:cs typeface="+mn-cs"/>
                        </a:rPr>
                        <a:t>Apr ‘21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1000" b="1">
                        <a:solidFill>
                          <a:schemeClr val="tx1">
                            <a:lumMod val="65000"/>
                            <a:lumOff val="35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5">
                  <a:txBody>
                    <a:bodyPr/>
                    <a:lstStyle/>
                    <a:p>
                      <a:pPr algn="ctr"/>
                      <a:r>
                        <a:rPr lang="en-IE" sz="1050" b="1" kern="1200">
                          <a:solidFill>
                            <a:schemeClr val="tx1">
                              <a:lumMod val="65000"/>
                              <a:lumOff val="35000"/>
                            </a:schemeClr>
                          </a:solidFill>
                          <a:latin typeface="+mn-lt"/>
                          <a:ea typeface="+mn-ea"/>
                          <a:cs typeface="+mn-cs"/>
                        </a:rPr>
                        <a:t>Age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1050" b="1"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5">
                  <a:txBody>
                    <a:bodyPr/>
                    <a:lstStyle/>
                    <a:p>
                      <a:pPr algn="ctr"/>
                      <a:r>
                        <a:rPr lang="en-IE" sz="1050" b="1">
                          <a:solidFill>
                            <a:schemeClr val="tx1">
                              <a:lumMod val="65000"/>
                              <a:lumOff val="35000"/>
                            </a:schemeClr>
                          </a:solidFill>
                        </a:rPr>
                        <a:t>Region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1050" b="1">
                        <a:solidFill>
                          <a:schemeClr val="tx1">
                            <a:lumMod val="65000"/>
                            <a:lumOff val="35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IE" sz="1050" b="1">
                          <a:solidFill>
                            <a:schemeClr val="tx1">
                              <a:lumMod val="65000"/>
                              <a:lumOff val="35000"/>
                            </a:schemeClr>
                          </a:solidFill>
                        </a:rPr>
                        <a:t>Area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209666">
                <a:tc vMerge="1">
                  <a:txBody>
                    <a:bodyPr/>
                    <a:lstStyle/>
                    <a:p>
                      <a:pPr algn="ctr"/>
                      <a:endParaRPr lang="en-IE" sz="900" b="1" kern="1200">
                        <a:solidFill>
                          <a:schemeClr val="tx1">
                            <a:lumMod val="65000"/>
                            <a:lumOff val="35000"/>
                          </a:schemeClr>
                        </a:solidFill>
                        <a:latin typeface="+mn-lt"/>
                        <a:ea typeface="+mn-ea"/>
                        <a:cs typeface="+mn-cs"/>
                      </a:endParaRP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ctr"/>
                      <a:endParaRPr lang="en-IE" sz="900" b="1" kern="1200" dirty="0">
                        <a:solidFill>
                          <a:schemeClr val="tx1">
                            <a:lumMod val="65000"/>
                            <a:lumOff val="35000"/>
                          </a:schemeClr>
                        </a:solidFill>
                        <a:latin typeface="+mn-lt"/>
                        <a:ea typeface="+mn-ea"/>
                        <a:cs typeface="+mn-cs"/>
                      </a:endParaRPr>
                    </a:p>
                  </a:txBody>
                  <a:tcPr marL="0" marR="0" anchor="ctr"/>
                </a:tc>
                <a:tc>
                  <a:txBody>
                    <a:bodyPr/>
                    <a:lstStyle/>
                    <a:p>
                      <a:pPr algn="ctr"/>
                      <a:endParaRPr lang="en-IE" sz="900" b="1" kern="1200">
                        <a:solidFill>
                          <a:schemeClr val="tx1">
                            <a:lumMod val="65000"/>
                            <a:lumOff val="35000"/>
                          </a:schemeClr>
                        </a:solidFill>
                        <a:latin typeface="+mn-lt"/>
                        <a:ea typeface="+mn-ea"/>
                        <a:cs typeface="+mn-cs"/>
                      </a:endParaRPr>
                    </a:p>
                  </a:txBody>
                  <a:tcPr marL="0" marR="0" marT="0" marB="0" anchor="ctr">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16-24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25-34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35-49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50-64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65+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800" b="0"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Dublin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Outside Dublin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Leinster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Munster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Conn/</a:t>
                      </a:r>
                    </a:p>
                    <a:p>
                      <a:pPr algn="ctr"/>
                      <a:r>
                        <a:rPr lang="en-IE" sz="800" b="0" kern="1200">
                          <a:solidFill>
                            <a:schemeClr val="tx1">
                              <a:lumMod val="65000"/>
                              <a:lumOff val="35000"/>
                            </a:schemeClr>
                          </a:solidFill>
                          <a:latin typeface="+mn-lt"/>
                          <a:ea typeface="+mn-ea"/>
                          <a:cs typeface="+mn-cs"/>
                        </a:rPr>
                        <a:t>Uls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800" b="0"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Urban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Rural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81156">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1008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1001</a:t>
                      </a:r>
                    </a:p>
                  </a:txBody>
                  <a:tcPr marL="9525" marR="9525" marT="9525" marB="0" anchor="ctr">
                    <a:lnL w="12700" cmpd="sng">
                      <a:noFill/>
                    </a:lnL>
                    <a:lnR w="12700" cmpd="sng">
                      <a:noFill/>
                    </a:lnR>
                    <a:lnT w="381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a:solidFill>
                            <a:schemeClr val="tx1">
                              <a:lumMod val="65000"/>
                              <a:lumOff val="35000"/>
                            </a:schemeClr>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78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202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306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254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161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a:solidFill>
                            <a:schemeClr val="tx1">
                              <a:lumMod val="65000"/>
                              <a:lumOff val="35000"/>
                            </a:schemeClr>
                          </a:solidFill>
                          <a:effectLst/>
                          <a:latin typeface="+mn-lt"/>
                          <a:ea typeface="+mn-ea"/>
                          <a:cs typeface="+mn-cs"/>
                        </a:rPr>
                        <a:t>282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719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266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269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184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706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295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715435855"/>
                  </a:ext>
                </a:extLst>
              </a:tr>
              <a:tr h="0">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grpSp>
        <p:nvGrpSpPr>
          <p:cNvPr id="26" name="Group 25">
            <a:extLst>
              <a:ext uri="{FF2B5EF4-FFF2-40B4-BE49-F238E27FC236}">
                <a16:creationId xmlns:a16="http://schemas.microsoft.com/office/drawing/2014/main" id="{BCB4215C-B2BE-4114-AE74-DB9DC5431F7F}"/>
              </a:ext>
            </a:extLst>
          </p:cNvPr>
          <p:cNvGrpSpPr/>
          <p:nvPr/>
        </p:nvGrpSpPr>
        <p:grpSpPr>
          <a:xfrm>
            <a:off x="3716093" y="1479027"/>
            <a:ext cx="628529" cy="346616"/>
            <a:chOff x="3829905" y="937326"/>
            <a:chExt cx="628529" cy="346616"/>
          </a:xfrm>
        </p:grpSpPr>
        <p:pic>
          <p:nvPicPr>
            <p:cNvPr id="31" name="Graphic 30" descr="Man">
              <a:extLst>
                <a:ext uri="{FF2B5EF4-FFF2-40B4-BE49-F238E27FC236}">
                  <a16:creationId xmlns:a16="http://schemas.microsoft.com/office/drawing/2014/main" id="{1999FD6A-97F7-473B-BD9D-DE36666E7A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32346" y="937326"/>
              <a:ext cx="337526" cy="337526"/>
            </a:xfrm>
            <a:prstGeom prst="rect">
              <a:avLst/>
            </a:prstGeom>
          </p:spPr>
        </p:pic>
        <p:pic>
          <p:nvPicPr>
            <p:cNvPr id="32" name="Graphic 31" descr="Person with Cane">
              <a:extLst>
                <a:ext uri="{FF2B5EF4-FFF2-40B4-BE49-F238E27FC236}">
                  <a16:creationId xmlns:a16="http://schemas.microsoft.com/office/drawing/2014/main" id="{BEE1CF6D-7887-4474-BA11-F21F4A3991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20908" y="946416"/>
              <a:ext cx="337526" cy="337526"/>
            </a:xfrm>
            <a:prstGeom prst="rect">
              <a:avLst/>
            </a:prstGeom>
          </p:spPr>
        </p:pic>
        <p:pic>
          <p:nvPicPr>
            <p:cNvPr id="33" name="Graphic 32" descr="Man">
              <a:extLst>
                <a:ext uri="{FF2B5EF4-FFF2-40B4-BE49-F238E27FC236}">
                  <a16:creationId xmlns:a16="http://schemas.microsoft.com/office/drawing/2014/main" id="{46F54A4B-1448-4658-9B36-B4D1E4127A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29905" y="1000489"/>
              <a:ext cx="253299" cy="253298"/>
            </a:xfrm>
            <a:prstGeom prst="rect">
              <a:avLst/>
            </a:prstGeom>
          </p:spPr>
        </p:pic>
      </p:grpSp>
      <p:sp>
        <p:nvSpPr>
          <p:cNvPr id="16" name="Rectangle 15">
            <a:extLst>
              <a:ext uri="{FF2B5EF4-FFF2-40B4-BE49-F238E27FC236}">
                <a16:creationId xmlns:a16="http://schemas.microsoft.com/office/drawing/2014/main" id="{66F7D7CE-8E99-424B-86F5-7278A80C21C0}"/>
              </a:ext>
            </a:extLst>
          </p:cNvPr>
          <p:cNvSpPr/>
          <p:nvPr/>
        </p:nvSpPr>
        <p:spPr>
          <a:xfrm>
            <a:off x="1866143" y="1736797"/>
            <a:ext cx="419819" cy="4161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Tree>
    <p:extLst>
      <p:ext uri="{BB962C8B-B14F-4D97-AF65-F5344CB8AC3E}">
        <p14:creationId xmlns:p14="http://schemas.microsoft.com/office/powerpoint/2010/main" val="12079506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B94CDF-F8AF-498E-878C-07E0F3F3205F}"/>
              </a:ext>
            </a:extLst>
          </p:cNvPr>
          <p:cNvSpPr>
            <a:spLocks noGrp="1"/>
          </p:cNvSpPr>
          <p:nvPr>
            <p:ph type="body" sz="quarter" idx="49"/>
          </p:nvPr>
        </p:nvSpPr>
        <p:spPr>
          <a:xfrm>
            <a:off x="186665" y="671265"/>
            <a:ext cx="5441069" cy="323941"/>
          </a:xfrm>
        </p:spPr>
        <p:txBody>
          <a:bodyPr lIns="91440" tIns="45720" rIns="91440" bIns="45720" anchor="t"/>
          <a:lstStyle/>
          <a:p>
            <a:r>
              <a:rPr lang="en-IE" dirty="0"/>
              <a:t>Base: All currently working from home n-348</a:t>
            </a:r>
          </a:p>
        </p:txBody>
      </p:sp>
      <p:sp>
        <p:nvSpPr>
          <p:cNvPr id="6" name="Title 5">
            <a:extLst>
              <a:ext uri="{FF2B5EF4-FFF2-40B4-BE49-F238E27FC236}">
                <a16:creationId xmlns:a16="http://schemas.microsoft.com/office/drawing/2014/main" id="{0F75876B-626A-493C-BBCA-10C2955E46B7}"/>
              </a:ext>
            </a:extLst>
          </p:cNvPr>
          <p:cNvSpPr>
            <a:spLocks noGrp="1"/>
          </p:cNvSpPr>
          <p:nvPr>
            <p:ph type="title"/>
          </p:nvPr>
        </p:nvSpPr>
        <p:spPr>
          <a:xfrm>
            <a:off x="168499" y="80110"/>
            <a:ext cx="8185484" cy="762480"/>
          </a:xfrm>
        </p:spPr>
        <p:txBody>
          <a:bodyPr/>
          <a:lstStyle/>
          <a:p>
            <a:r>
              <a:rPr lang="en-US" sz="1800" dirty="0"/>
              <a:t>M</a:t>
            </a:r>
            <a:r>
              <a:rPr lang="en-IE" sz="1800" dirty="0"/>
              <a:t>ore than 9 in 10 of those currently working from home expect to continue working remotely to some degree for the next six months</a:t>
            </a:r>
          </a:p>
        </p:txBody>
      </p:sp>
      <p:graphicFrame>
        <p:nvGraphicFramePr>
          <p:cNvPr id="13" name="Chart 43">
            <a:extLst>
              <a:ext uri="{FF2B5EF4-FFF2-40B4-BE49-F238E27FC236}">
                <a16:creationId xmlns:a16="http://schemas.microsoft.com/office/drawing/2014/main" id="{8C8EFCF5-4785-4C4A-8B2D-F7CDFF00C47A}"/>
              </a:ext>
            </a:extLst>
          </p:cNvPr>
          <p:cNvGraphicFramePr>
            <a:graphicFrameLocks noGrp="1"/>
          </p:cNvGraphicFramePr>
          <p:nvPr>
            <p:ph type="chart" sz="quarter" idx="61"/>
            <p:custDataLst>
              <p:tags r:id="rId1"/>
            </p:custDataLst>
            <p:extLst>
              <p:ext uri="{D42A27DB-BD31-4B8C-83A1-F6EECF244321}">
                <p14:modId xmlns:p14="http://schemas.microsoft.com/office/powerpoint/2010/main" val="929195498"/>
              </p:ext>
            </p:extLst>
          </p:nvPr>
        </p:nvGraphicFramePr>
        <p:xfrm>
          <a:off x="1328574" y="2479052"/>
          <a:ext cx="8512025" cy="34192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CB88D0CA-0517-427C-90EB-F2FACD72A84C}"/>
              </a:ext>
            </a:extLst>
          </p:cNvPr>
          <p:cNvGraphicFramePr>
            <a:graphicFrameLocks noGrp="1"/>
          </p:cNvGraphicFramePr>
          <p:nvPr>
            <p:extLst>
              <p:ext uri="{D42A27DB-BD31-4B8C-83A1-F6EECF244321}">
                <p14:modId xmlns:p14="http://schemas.microsoft.com/office/powerpoint/2010/main" val="1448889591"/>
              </p:ext>
            </p:extLst>
          </p:nvPr>
        </p:nvGraphicFramePr>
        <p:xfrm>
          <a:off x="-113937" y="3586578"/>
          <a:ext cx="1637118" cy="2245681"/>
        </p:xfrm>
        <a:graphic>
          <a:graphicData uri="http://schemas.openxmlformats.org/drawingml/2006/table">
            <a:tbl>
              <a:tblPr>
                <a:tableStyleId>{5C22544A-7EE6-4342-B048-85BDC9FD1C3A}</a:tableStyleId>
              </a:tblPr>
              <a:tblGrid>
                <a:gridCol w="1637118">
                  <a:extLst>
                    <a:ext uri="{9D8B030D-6E8A-4147-A177-3AD203B41FA5}">
                      <a16:colId xmlns:a16="http://schemas.microsoft.com/office/drawing/2014/main" val="298211849"/>
                    </a:ext>
                  </a:extLst>
                </a:gridCol>
              </a:tblGrid>
              <a:tr h="1322773">
                <a:tc>
                  <a:txBody>
                    <a:bodyPr/>
                    <a:lstStyle/>
                    <a:p>
                      <a:pPr algn="r" fontAlgn="t"/>
                      <a:r>
                        <a:rPr lang="en-IE" sz="800" b="0" i="0" u="none" strike="noStrike" dirty="0">
                          <a:effectLst/>
                          <a:latin typeface="+mn-lt"/>
                        </a:rPr>
                        <a:t>Daily</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781370"/>
                  </a:ext>
                </a:extLst>
              </a:tr>
              <a:tr h="275208">
                <a:tc>
                  <a:txBody>
                    <a:bodyPr/>
                    <a:lstStyle/>
                    <a:p>
                      <a:pPr algn="r" fontAlgn="t"/>
                      <a:r>
                        <a:rPr lang="en-IE" sz="800" b="0" i="0" u="none" strike="noStrike">
                          <a:effectLst/>
                          <a:latin typeface="+mn-lt"/>
                        </a:rPr>
                        <a:t>2-3 days a week</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3941900"/>
                  </a:ext>
                </a:extLst>
              </a:tr>
              <a:tr h="120750">
                <a:tc>
                  <a:txBody>
                    <a:bodyPr/>
                    <a:lstStyle/>
                    <a:p>
                      <a:pPr algn="r" fontAlgn="t"/>
                      <a:r>
                        <a:rPr lang="en-IE" sz="800" b="0" i="0" u="none" strike="noStrike" dirty="0">
                          <a:effectLst/>
                          <a:latin typeface="+mn-lt"/>
                        </a:rPr>
                        <a:t>One day a week</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8714661"/>
                  </a:ext>
                </a:extLst>
              </a:tr>
              <a:tr h="0">
                <a:tc>
                  <a:txBody>
                    <a:bodyPr/>
                    <a:lstStyle/>
                    <a:p>
                      <a:pPr algn="r" fontAlgn="t"/>
                      <a:r>
                        <a:rPr lang="en-IE" sz="800" b="0" i="0" u="none" strike="noStrike" dirty="0">
                          <a:effectLst/>
                          <a:latin typeface="+mn-lt"/>
                        </a:rPr>
                        <a:t>Rarely (less than 1 day a week)</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8092386"/>
                  </a:ext>
                </a:extLst>
              </a:tr>
              <a:tr h="0">
                <a:tc>
                  <a:txBody>
                    <a:bodyPr/>
                    <a:lstStyle/>
                    <a:p>
                      <a:pPr algn="r" fontAlgn="t"/>
                      <a:r>
                        <a:rPr lang="en-IE" sz="800" b="0" i="0" u="none" strike="noStrike" dirty="0">
                          <a:effectLst/>
                          <a:latin typeface="+mn-lt"/>
                        </a:rPr>
                        <a:t>I do not expect to be working from home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2067075"/>
                  </a:ext>
                </a:extLst>
              </a:tr>
              <a:tr h="120750">
                <a:tc>
                  <a:txBody>
                    <a:bodyPr/>
                    <a:lstStyle/>
                    <a:p>
                      <a:pPr algn="r" fontAlgn="t"/>
                      <a:r>
                        <a:rPr lang="en-IE" sz="800" b="0" i="0" u="none" strike="noStrike" dirty="0">
                          <a:effectLst/>
                          <a:latin typeface="+mn-lt"/>
                        </a:rPr>
                        <a:t>Don’t know</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064256"/>
                  </a:ext>
                </a:extLst>
              </a:tr>
            </a:tbl>
          </a:graphicData>
        </a:graphic>
      </p:graphicFrame>
      <p:pic>
        <p:nvPicPr>
          <p:cNvPr id="23" name="Picture 9" descr="image001">
            <a:extLst>
              <a:ext uri="{FF2B5EF4-FFF2-40B4-BE49-F238E27FC236}">
                <a16:creationId xmlns:a16="http://schemas.microsoft.com/office/drawing/2014/main" id="{D7C4E9B0-5ABF-4E96-9FFB-908206E60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118" y="1385171"/>
            <a:ext cx="316401" cy="41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20A658E1-2931-42C3-B924-23DC95815FCC}"/>
              </a:ext>
            </a:extLst>
          </p:cNvPr>
          <p:cNvSpPr txBox="1"/>
          <p:nvPr/>
        </p:nvSpPr>
        <p:spPr>
          <a:xfrm>
            <a:off x="5572922" y="901944"/>
            <a:ext cx="841897" cy="276999"/>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April 2021</a:t>
            </a:r>
          </a:p>
        </p:txBody>
      </p:sp>
      <p:grpSp>
        <p:nvGrpSpPr>
          <p:cNvPr id="3" name="Group 2">
            <a:extLst>
              <a:ext uri="{FF2B5EF4-FFF2-40B4-BE49-F238E27FC236}">
                <a16:creationId xmlns:a16="http://schemas.microsoft.com/office/drawing/2014/main" id="{2ED05CBB-FC0F-4EC0-8F69-BED22554C0E1}"/>
              </a:ext>
            </a:extLst>
          </p:cNvPr>
          <p:cNvGrpSpPr/>
          <p:nvPr/>
        </p:nvGrpSpPr>
        <p:grpSpPr>
          <a:xfrm>
            <a:off x="3528596" y="1517336"/>
            <a:ext cx="628529" cy="346616"/>
            <a:chOff x="3989234" y="1507080"/>
            <a:chExt cx="628529" cy="346616"/>
          </a:xfrm>
        </p:grpSpPr>
        <p:pic>
          <p:nvPicPr>
            <p:cNvPr id="38" name="Graphic 37" descr="Man">
              <a:extLst>
                <a:ext uri="{FF2B5EF4-FFF2-40B4-BE49-F238E27FC236}">
                  <a16:creationId xmlns:a16="http://schemas.microsoft.com/office/drawing/2014/main" id="{3A462F98-F46E-4E08-A31B-926C990C3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1675" y="1507080"/>
              <a:ext cx="337526" cy="337526"/>
            </a:xfrm>
            <a:prstGeom prst="rect">
              <a:avLst/>
            </a:prstGeom>
          </p:spPr>
        </p:pic>
        <p:pic>
          <p:nvPicPr>
            <p:cNvPr id="39" name="Graphic 38" descr="Person with Cane">
              <a:extLst>
                <a:ext uri="{FF2B5EF4-FFF2-40B4-BE49-F238E27FC236}">
                  <a16:creationId xmlns:a16="http://schemas.microsoft.com/office/drawing/2014/main" id="{F79F5909-8E4A-4494-83C1-2C471A39EC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80237" y="1516170"/>
              <a:ext cx="337526" cy="337526"/>
            </a:xfrm>
            <a:prstGeom prst="rect">
              <a:avLst/>
            </a:prstGeom>
          </p:spPr>
        </p:pic>
        <p:pic>
          <p:nvPicPr>
            <p:cNvPr id="40" name="Graphic 39" descr="Man">
              <a:extLst>
                <a:ext uri="{FF2B5EF4-FFF2-40B4-BE49-F238E27FC236}">
                  <a16:creationId xmlns:a16="http://schemas.microsoft.com/office/drawing/2014/main" id="{A198170A-A658-466E-ACB7-638925B9D7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9234" y="1570243"/>
              <a:ext cx="253299" cy="253298"/>
            </a:xfrm>
            <a:prstGeom prst="rect">
              <a:avLst/>
            </a:prstGeom>
          </p:spPr>
        </p:pic>
      </p:grpSp>
      <p:pic>
        <p:nvPicPr>
          <p:cNvPr id="41" name="Graphic 40" descr="Home">
            <a:extLst>
              <a:ext uri="{FF2B5EF4-FFF2-40B4-BE49-F238E27FC236}">
                <a16:creationId xmlns:a16="http://schemas.microsoft.com/office/drawing/2014/main" id="{5864C5EC-B8E9-48E8-876E-2C69D4E616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59703" y="1560350"/>
            <a:ext cx="240097" cy="240097"/>
          </a:xfrm>
          <a:prstGeom prst="rect">
            <a:avLst/>
          </a:prstGeom>
        </p:spPr>
      </p:pic>
      <p:pic>
        <p:nvPicPr>
          <p:cNvPr id="42" name="Graphic 41" descr="City">
            <a:extLst>
              <a:ext uri="{FF2B5EF4-FFF2-40B4-BE49-F238E27FC236}">
                <a16:creationId xmlns:a16="http://schemas.microsoft.com/office/drawing/2014/main" id="{990C30BF-4036-49B5-A74F-2BE9A32CDC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12026" y="1449281"/>
            <a:ext cx="399010" cy="399010"/>
          </a:xfrm>
          <a:prstGeom prst="rect">
            <a:avLst/>
          </a:prstGeom>
        </p:spPr>
      </p:pic>
      <p:graphicFrame>
        <p:nvGraphicFramePr>
          <p:cNvPr id="45" name="Table 44">
            <a:extLst>
              <a:ext uri="{FF2B5EF4-FFF2-40B4-BE49-F238E27FC236}">
                <a16:creationId xmlns:a16="http://schemas.microsoft.com/office/drawing/2014/main" id="{21FA1298-FD43-4CD7-B1D1-93E47A59E5BE}"/>
              </a:ext>
            </a:extLst>
          </p:cNvPr>
          <p:cNvGraphicFramePr>
            <a:graphicFrameLocks noGrp="1"/>
          </p:cNvGraphicFramePr>
          <p:nvPr>
            <p:extLst>
              <p:ext uri="{D42A27DB-BD31-4B8C-83A1-F6EECF244321}">
                <p14:modId xmlns:p14="http://schemas.microsoft.com/office/powerpoint/2010/main" val="528767090"/>
              </p:ext>
            </p:extLst>
          </p:nvPr>
        </p:nvGraphicFramePr>
        <p:xfrm>
          <a:off x="1487668" y="1853689"/>
          <a:ext cx="8233845" cy="687705"/>
        </p:xfrm>
        <a:graphic>
          <a:graphicData uri="http://schemas.openxmlformats.org/drawingml/2006/table">
            <a:tbl>
              <a:tblPr firstRow="1" bandRow="1">
                <a:tableStyleId>{5C22544A-7EE6-4342-B048-85BDC9FD1C3A}</a:tableStyleId>
              </a:tblPr>
              <a:tblGrid>
                <a:gridCol w="512576">
                  <a:extLst>
                    <a:ext uri="{9D8B030D-6E8A-4147-A177-3AD203B41FA5}">
                      <a16:colId xmlns:a16="http://schemas.microsoft.com/office/drawing/2014/main" val="4206457337"/>
                    </a:ext>
                  </a:extLst>
                </a:gridCol>
                <a:gridCol w="512576">
                  <a:extLst>
                    <a:ext uri="{9D8B030D-6E8A-4147-A177-3AD203B41FA5}">
                      <a16:colId xmlns:a16="http://schemas.microsoft.com/office/drawing/2014/main" val="1155583720"/>
                    </a:ext>
                  </a:extLst>
                </a:gridCol>
                <a:gridCol w="512576">
                  <a:extLst>
                    <a:ext uri="{9D8B030D-6E8A-4147-A177-3AD203B41FA5}">
                      <a16:colId xmlns:a16="http://schemas.microsoft.com/office/drawing/2014/main" val="3965396129"/>
                    </a:ext>
                  </a:extLst>
                </a:gridCol>
                <a:gridCol w="512576">
                  <a:extLst>
                    <a:ext uri="{9D8B030D-6E8A-4147-A177-3AD203B41FA5}">
                      <a16:colId xmlns:a16="http://schemas.microsoft.com/office/drawing/2014/main" val="4055215095"/>
                    </a:ext>
                  </a:extLst>
                </a:gridCol>
                <a:gridCol w="512576">
                  <a:extLst>
                    <a:ext uri="{9D8B030D-6E8A-4147-A177-3AD203B41FA5}">
                      <a16:colId xmlns:a16="http://schemas.microsoft.com/office/drawing/2014/main" val="209219701"/>
                    </a:ext>
                  </a:extLst>
                </a:gridCol>
                <a:gridCol w="512576">
                  <a:extLst>
                    <a:ext uri="{9D8B030D-6E8A-4147-A177-3AD203B41FA5}">
                      <a16:colId xmlns:a16="http://schemas.microsoft.com/office/drawing/2014/main" val="1945017136"/>
                    </a:ext>
                  </a:extLst>
                </a:gridCol>
                <a:gridCol w="512576">
                  <a:extLst>
                    <a:ext uri="{9D8B030D-6E8A-4147-A177-3AD203B41FA5}">
                      <a16:colId xmlns:a16="http://schemas.microsoft.com/office/drawing/2014/main" val="2015494973"/>
                    </a:ext>
                  </a:extLst>
                </a:gridCol>
                <a:gridCol w="512576">
                  <a:extLst>
                    <a:ext uri="{9D8B030D-6E8A-4147-A177-3AD203B41FA5}">
                      <a16:colId xmlns:a16="http://schemas.microsoft.com/office/drawing/2014/main" val="2062274299"/>
                    </a:ext>
                  </a:extLst>
                </a:gridCol>
                <a:gridCol w="512576">
                  <a:extLst>
                    <a:ext uri="{9D8B030D-6E8A-4147-A177-3AD203B41FA5}">
                      <a16:colId xmlns:a16="http://schemas.microsoft.com/office/drawing/2014/main" val="3500040567"/>
                    </a:ext>
                  </a:extLst>
                </a:gridCol>
                <a:gridCol w="512576">
                  <a:extLst>
                    <a:ext uri="{9D8B030D-6E8A-4147-A177-3AD203B41FA5}">
                      <a16:colId xmlns:a16="http://schemas.microsoft.com/office/drawing/2014/main" val="2121983291"/>
                    </a:ext>
                  </a:extLst>
                </a:gridCol>
                <a:gridCol w="512576">
                  <a:extLst>
                    <a:ext uri="{9D8B030D-6E8A-4147-A177-3AD203B41FA5}">
                      <a16:colId xmlns:a16="http://schemas.microsoft.com/office/drawing/2014/main" val="723996969"/>
                    </a:ext>
                  </a:extLst>
                </a:gridCol>
                <a:gridCol w="545205">
                  <a:extLst>
                    <a:ext uri="{9D8B030D-6E8A-4147-A177-3AD203B41FA5}">
                      <a16:colId xmlns:a16="http://schemas.microsoft.com/office/drawing/2014/main" val="1163483163"/>
                    </a:ext>
                  </a:extLst>
                </a:gridCol>
                <a:gridCol w="512576">
                  <a:extLst>
                    <a:ext uri="{9D8B030D-6E8A-4147-A177-3AD203B41FA5}">
                      <a16:colId xmlns:a16="http://schemas.microsoft.com/office/drawing/2014/main" val="3293018935"/>
                    </a:ext>
                  </a:extLst>
                </a:gridCol>
                <a:gridCol w="512576">
                  <a:extLst>
                    <a:ext uri="{9D8B030D-6E8A-4147-A177-3AD203B41FA5}">
                      <a16:colId xmlns:a16="http://schemas.microsoft.com/office/drawing/2014/main" val="1346363542"/>
                    </a:ext>
                  </a:extLst>
                </a:gridCol>
                <a:gridCol w="512576">
                  <a:extLst>
                    <a:ext uri="{9D8B030D-6E8A-4147-A177-3AD203B41FA5}">
                      <a16:colId xmlns:a16="http://schemas.microsoft.com/office/drawing/2014/main" val="582258318"/>
                    </a:ext>
                  </a:extLst>
                </a:gridCol>
                <a:gridCol w="512576">
                  <a:extLst>
                    <a:ext uri="{9D8B030D-6E8A-4147-A177-3AD203B41FA5}">
                      <a16:colId xmlns:a16="http://schemas.microsoft.com/office/drawing/2014/main" val="1638236280"/>
                    </a:ext>
                  </a:extLst>
                </a:gridCol>
              </a:tblGrid>
              <a:tr h="0">
                <a:tc rowSpan="2">
                  <a:txBody>
                    <a:bodyPr/>
                    <a:lstStyle/>
                    <a:p>
                      <a:pPr algn="ctr"/>
                      <a:r>
                        <a:rPr lang="en-IE" sz="900" b="1" kern="1200" dirty="0">
                          <a:solidFill>
                            <a:schemeClr val="tx1">
                              <a:lumMod val="65000"/>
                              <a:lumOff val="35000"/>
                            </a:schemeClr>
                          </a:solidFill>
                          <a:latin typeface="+mn-lt"/>
                          <a:ea typeface="+mn-ea"/>
                          <a:cs typeface="+mn-cs"/>
                        </a:rPr>
                        <a:t>Total </a:t>
                      </a:r>
                    </a:p>
                  </a:txBody>
                  <a:tcPr marL="0" marR="0" marT="0" marB="0" anchor="ctr">
                    <a:lnL w="12700" cmpd="sng">
                      <a:noFill/>
                    </a:lnL>
                    <a:lnR w="12700" cmpd="sng">
                      <a:noFill/>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1000" b="1">
                        <a:solidFill>
                          <a:schemeClr val="tx1">
                            <a:lumMod val="65000"/>
                            <a:lumOff val="35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5">
                  <a:txBody>
                    <a:bodyPr/>
                    <a:lstStyle/>
                    <a:p>
                      <a:pPr algn="ctr"/>
                      <a:r>
                        <a:rPr lang="en-IE" sz="1050" b="1" kern="1200">
                          <a:solidFill>
                            <a:schemeClr val="tx1">
                              <a:lumMod val="65000"/>
                              <a:lumOff val="35000"/>
                            </a:schemeClr>
                          </a:solidFill>
                          <a:latin typeface="+mn-lt"/>
                          <a:ea typeface="+mn-ea"/>
                          <a:cs typeface="+mn-cs"/>
                        </a:rPr>
                        <a:t>Age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1050" b="1"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5">
                  <a:txBody>
                    <a:bodyPr/>
                    <a:lstStyle/>
                    <a:p>
                      <a:pPr algn="ctr"/>
                      <a:r>
                        <a:rPr lang="en-IE" sz="1050" b="1">
                          <a:solidFill>
                            <a:schemeClr val="tx1">
                              <a:lumMod val="65000"/>
                              <a:lumOff val="35000"/>
                            </a:schemeClr>
                          </a:solidFill>
                        </a:rPr>
                        <a:t>Region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1050" b="1">
                        <a:solidFill>
                          <a:schemeClr val="tx1">
                            <a:lumMod val="65000"/>
                            <a:lumOff val="35000"/>
                          </a:schemeClr>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r>
                        <a:rPr lang="en-IE" sz="1050" b="1">
                          <a:solidFill>
                            <a:schemeClr val="tx1">
                              <a:lumMod val="65000"/>
                              <a:lumOff val="35000"/>
                            </a:schemeClr>
                          </a:solidFill>
                        </a:rPr>
                        <a:t>Area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IE" sz="1000" b="1">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209666">
                <a:tc vMerge="1">
                  <a:txBody>
                    <a:bodyPr/>
                    <a:lstStyle/>
                    <a:p>
                      <a:pPr algn="ctr"/>
                      <a:endParaRPr lang="en-IE" sz="900" b="1" kern="1200" dirty="0">
                        <a:solidFill>
                          <a:schemeClr val="tx1">
                            <a:lumMod val="65000"/>
                            <a:lumOff val="35000"/>
                          </a:schemeClr>
                        </a:solidFill>
                        <a:latin typeface="+mn-lt"/>
                        <a:ea typeface="+mn-ea"/>
                        <a:cs typeface="+mn-cs"/>
                      </a:endParaRPr>
                    </a:p>
                  </a:txBody>
                  <a:tcPr marL="0" marR="0" anchor="ctr"/>
                </a:tc>
                <a:tc>
                  <a:txBody>
                    <a:bodyPr/>
                    <a:lstStyle/>
                    <a:p>
                      <a:pPr algn="ctr"/>
                      <a:endParaRPr lang="en-IE" sz="900" b="1" kern="1200" dirty="0">
                        <a:solidFill>
                          <a:schemeClr val="tx1">
                            <a:lumMod val="65000"/>
                            <a:lumOff val="35000"/>
                          </a:schemeClr>
                        </a:solidFill>
                        <a:latin typeface="+mn-lt"/>
                        <a:ea typeface="+mn-ea"/>
                        <a:cs typeface="+mn-cs"/>
                      </a:endParaRPr>
                    </a:p>
                  </a:txBody>
                  <a:tcPr marL="0" marR="0" marT="0" marB="0" anchor="ctr">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16-24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25-34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35-49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50-64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65+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800" b="0"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Dublin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Outside Dublin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dirty="0">
                          <a:solidFill>
                            <a:schemeClr val="tx1">
                              <a:lumMod val="65000"/>
                              <a:lumOff val="35000"/>
                            </a:schemeClr>
                          </a:solidFill>
                          <a:latin typeface="+mn-lt"/>
                          <a:ea typeface="+mn-ea"/>
                          <a:cs typeface="+mn-cs"/>
                        </a:rPr>
                        <a:t>Leinster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Munster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Conn/</a:t>
                      </a:r>
                    </a:p>
                    <a:p>
                      <a:pPr algn="ctr"/>
                      <a:r>
                        <a:rPr lang="en-IE" sz="800" b="0" kern="1200">
                          <a:solidFill>
                            <a:schemeClr val="tx1">
                              <a:lumMod val="65000"/>
                              <a:lumOff val="35000"/>
                            </a:schemeClr>
                          </a:solidFill>
                          <a:latin typeface="+mn-lt"/>
                          <a:ea typeface="+mn-ea"/>
                          <a:cs typeface="+mn-cs"/>
                        </a:rPr>
                        <a:t>Uls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800" b="0"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a:solidFill>
                            <a:schemeClr val="tx1">
                              <a:lumMod val="65000"/>
                              <a:lumOff val="35000"/>
                            </a:schemeClr>
                          </a:solidFill>
                          <a:latin typeface="+mn-lt"/>
                          <a:ea typeface="+mn-ea"/>
                          <a:cs typeface="+mn-cs"/>
                        </a:rPr>
                        <a:t>Urban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800" b="0" kern="1200" dirty="0">
                          <a:solidFill>
                            <a:schemeClr val="tx1">
                              <a:lumMod val="65000"/>
                              <a:lumOff val="35000"/>
                            </a:schemeClr>
                          </a:solidFill>
                          <a:latin typeface="+mn-lt"/>
                          <a:ea typeface="+mn-ea"/>
                          <a:cs typeface="+mn-cs"/>
                        </a:rPr>
                        <a:t>Rural</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81156">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348</a:t>
                      </a:r>
                    </a:p>
                  </a:txBody>
                  <a:tcPr marL="9525" marR="9525" marT="9525" marB="0" anchor="ctr">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109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130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70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11*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126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222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87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53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258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fontAlgn="t"/>
                      <a:r>
                        <a:rPr lang="en-IE" sz="900" b="1" i="1" u="none" strike="noStrike" kern="1200" dirty="0">
                          <a:solidFill>
                            <a:schemeClr val="tx1">
                              <a:lumMod val="65000"/>
                              <a:lumOff val="35000"/>
                            </a:schemeClr>
                          </a:solidFill>
                          <a:effectLst/>
                          <a:latin typeface="+mn-lt"/>
                          <a:ea typeface="+mn-ea"/>
                          <a:cs typeface="+mn-cs"/>
                        </a:rPr>
                        <a:t>90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715435855"/>
                  </a:ext>
                </a:extLst>
              </a:tr>
              <a:tr h="0">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3175"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n-IE" sz="900" b="1"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IE" sz="900" b="1" kern="1200">
                        <a:solidFill>
                          <a:schemeClr val="tx1">
                            <a:lumMod val="65000"/>
                            <a:lumOff val="35000"/>
                          </a:schemeClr>
                        </a:solidFill>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900" b="1" kern="1200" dirty="0">
                          <a:solidFill>
                            <a:schemeClr val="tx1">
                              <a:lumMod val="65000"/>
                              <a:lumOff val="35000"/>
                            </a:schemeClr>
                          </a:solidFill>
                          <a:latin typeface="+mn-lt"/>
                          <a:ea typeface="+mn-ea"/>
                          <a:cs typeface="+mn-cs"/>
                        </a:rPr>
                        <a:t>%</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sp>
        <p:nvSpPr>
          <p:cNvPr id="5" name="TextBox 4">
            <a:extLst>
              <a:ext uri="{FF2B5EF4-FFF2-40B4-BE49-F238E27FC236}">
                <a16:creationId xmlns:a16="http://schemas.microsoft.com/office/drawing/2014/main" id="{D1CAD388-FEE3-44B1-8CED-443759CBF83B}"/>
              </a:ext>
            </a:extLst>
          </p:cNvPr>
          <p:cNvSpPr txBox="1"/>
          <p:nvPr/>
        </p:nvSpPr>
        <p:spPr>
          <a:xfrm>
            <a:off x="8144349" y="5822380"/>
            <a:ext cx="1298231" cy="246221"/>
          </a:xfrm>
          <a:prstGeom prst="rect">
            <a:avLst/>
          </a:prstGeom>
          <a:noFill/>
        </p:spPr>
        <p:txBody>
          <a:bodyPr wrap="square" rtlCol="0">
            <a:spAutoFit/>
          </a:bodyPr>
          <a:lstStyle/>
          <a:p>
            <a:r>
              <a:rPr lang="en-US" sz="1000" dirty="0"/>
              <a:t>*Caution small base</a:t>
            </a:r>
            <a:endParaRPr lang="en-IE" sz="1000" dirty="0"/>
          </a:p>
        </p:txBody>
      </p:sp>
      <p:sp>
        <p:nvSpPr>
          <p:cNvPr id="33" name="Text Placeholder 7">
            <a:extLst>
              <a:ext uri="{FF2B5EF4-FFF2-40B4-BE49-F238E27FC236}">
                <a16:creationId xmlns:a16="http://schemas.microsoft.com/office/drawing/2014/main" id="{E5B6E486-DDAF-45DA-8C47-4FE5A93D9FDB}"/>
              </a:ext>
            </a:extLst>
          </p:cNvPr>
          <p:cNvSpPr>
            <a:spLocks noGrp="1"/>
          </p:cNvSpPr>
          <p:nvPr>
            <p:ph type="body" sz="quarter" idx="60"/>
          </p:nvPr>
        </p:nvSpPr>
        <p:spPr>
          <a:xfrm>
            <a:off x="614964" y="6500205"/>
            <a:ext cx="5578854" cy="231708"/>
          </a:xfrm>
        </p:spPr>
        <p:txBody>
          <a:bodyPr/>
          <a:lstStyle/>
          <a:p>
            <a:r>
              <a:rPr lang="en-IE" dirty="0"/>
              <a:t>Q.15 For the next six months, how regularly if at all, do you expect to be working from home (using a PC, laptop or tablet to undertake your normal work)?</a:t>
            </a:r>
          </a:p>
        </p:txBody>
      </p:sp>
    </p:spTree>
    <p:extLst>
      <p:ext uri="{BB962C8B-B14F-4D97-AF65-F5344CB8AC3E}">
        <p14:creationId xmlns:p14="http://schemas.microsoft.com/office/powerpoint/2010/main" val="244866306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20F26F29-A956-464E-8ECB-A64CDD783701}"/>
              </a:ext>
            </a:extLst>
          </p:cNvPr>
          <p:cNvPicPr>
            <a:picLocks noGrp="1" noChangeAspect="1"/>
          </p:cNvPicPr>
          <p:nvPr>
            <p:ph type="pic" sz="quarter" idx="13"/>
          </p:nvPr>
        </p:nvPicPr>
        <p:blipFill>
          <a:blip r:embed="rId9"/>
          <a:srcRect l="17004" r="17004"/>
          <a:stretch/>
        </p:blipFill>
        <p:spPr>
          <a:xfrm>
            <a:off x="4926366" y="0"/>
            <a:ext cx="6788643" cy="6858000"/>
          </a:xfrm>
          <a:prstGeom prst="parallelogram">
            <a:avLst/>
          </a:prstGeom>
        </p:spPr>
      </p:pic>
      <p:sp>
        <p:nvSpPr>
          <p:cNvPr id="11" name="TextBox 10">
            <a:extLst>
              <a:ext uri="{FF2B5EF4-FFF2-40B4-BE49-F238E27FC236}">
                <a16:creationId xmlns:a16="http://schemas.microsoft.com/office/drawing/2014/main" id="{2D94A821-F0D0-495B-AF76-8FF9B8DCB7D3}"/>
              </a:ext>
            </a:extLst>
          </p:cNvPr>
          <p:cNvSpPr txBox="1"/>
          <p:nvPr/>
        </p:nvSpPr>
        <p:spPr>
          <a:xfrm>
            <a:off x="278671" y="1259175"/>
            <a:ext cx="4614004" cy="1723549"/>
          </a:xfrm>
          <a:prstGeom prst="rect">
            <a:avLst/>
          </a:prstGeom>
          <a:noFill/>
        </p:spPr>
        <p:txBody>
          <a:bodyPr wrap="square" rtlCol="0" anchor="t">
            <a:spAutoFit/>
          </a:bodyPr>
          <a:lstStyle/>
          <a:p>
            <a:pPr marL="228600" indent="-228600" defTabSz="430913">
              <a:spcBef>
                <a:spcPts val="0"/>
              </a:spcBef>
              <a:spcAft>
                <a:spcPts val="600"/>
              </a:spcAft>
              <a:buClr>
                <a:srgbClr val="54C0E8"/>
              </a:buClr>
              <a:buSzPct val="110000"/>
              <a:buFont typeface="Verdana" pitchFamily="34" charset="0"/>
              <a:buChar char="●"/>
            </a:pPr>
            <a:r>
              <a:rPr lang="en-IE" sz="1600" dirty="0">
                <a:solidFill>
                  <a:schemeClr val="tx1">
                    <a:lumMod val="75000"/>
                    <a:lumOff val="25000"/>
                  </a:schemeClr>
                </a:solidFill>
                <a:latin typeface="+mn-lt"/>
                <a:ea typeface="MS Mincho"/>
                <a:cs typeface="Times New Roman"/>
              </a:rPr>
              <a:t>The sample is quota controlled by gender, age, social class, region to match the known demographics of the population (CSO estimates). </a:t>
            </a:r>
            <a:endParaRPr lang="en-IE" sz="1600" dirty="0">
              <a:solidFill>
                <a:schemeClr val="tx1">
                  <a:lumMod val="75000"/>
                  <a:lumOff val="25000"/>
                </a:schemeClr>
              </a:solidFill>
              <a:latin typeface="+mn-lt"/>
              <a:ea typeface="MS Mincho" panose="02020609040205080304" pitchFamily="49" charset="-128"/>
              <a:cs typeface="Times New Roman" panose="02020603050405020304" pitchFamily="18" charset="0"/>
            </a:endParaRPr>
          </a:p>
          <a:p>
            <a:pPr marL="228600" indent="-228600" defTabSz="430913">
              <a:spcBef>
                <a:spcPts val="0"/>
              </a:spcBef>
              <a:spcAft>
                <a:spcPts val="600"/>
              </a:spcAft>
              <a:buClr>
                <a:srgbClr val="54C0E8"/>
              </a:buClr>
              <a:buSzPct val="110000"/>
              <a:buFont typeface="Verdana" pitchFamily="34" charset="0"/>
              <a:buChar char="●"/>
            </a:pPr>
            <a:r>
              <a:rPr lang="en-IE" sz="1600" dirty="0">
                <a:solidFill>
                  <a:schemeClr val="tx1">
                    <a:lumMod val="75000"/>
                    <a:lumOff val="25000"/>
                  </a:schemeClr>
                </a:solidFill>
                <a:latin typeface="+mn-lt"/>
                <a:ea typeface="MS Mincho"/>
                <a:cs typeface="Times New Roman"/>
              </a:rPr>
              <a:t>Online fieldwork on the project was undertaken between 25</a:t>
            </a:r>
            <a:r>
              <a:rPr lang="en-IE" sz="1600" baseline="30000" dirty="0">
                <a:solidFill>
                  <a:schemeClr val="tx1">
                    <a:lumMod val="75000"/>
                    <a:lumOff val="25000"/>
                  </a:schemeClr>
                </a:solidFill>
                <a:latin typeface="+mn-lt"/>
                <a:ea typeface="MS Mincho"/>
                <a:cs typeface="Times New Roman"/>
              </a:rPr>
              <a:t>th</a:t>
            </a:r>
            <a:r>
              <a:rPr lang="en-IE" sz="1600" dirty="0">
                <a:solidFill>
                  <a:schemeClr val="tx1">
                    <a:lumMod val="75000"/>
                    <a:lumOff val="25000"/>
                  </a:schemeClr>
                </a:solidFill>
                <a:latin typeface="+mn-lt"/>
                <a:ea typeface="MS Mincho"/>
                <a:cs typeface="Times New Roman"/>
              </a:rPr>
              <a:t> March  – 5</a:t>
            </a:r>
            <a:r>
              <a:rPr lang="en-IE" sz="1600" baseline="30000" dirty="0">
                <a:solidFill>
                  <a:schemeClr val="tx1">
                    <a:lumMod val="75000"/>
                    <a:lumOff val="25000"/>
                  </a:schemeClr>
                </a:solidFill>
                <a:latin typeface="+mn-lt"/>
                <a:ea typeface="MS Mincho"/>
                <a:cs typeface="Times New Roman"/>
              </a:rPr>
              <a:t>th</a:t>
            </a:r>
            <a:r>
              <a:rPr lang="en-IE" sz="1600" dirty="0">
                <a:solidFill>
                  <a:schemeClr val="tx1">
                    <a:lumMod val="75000"/>
                    <a:lumOff val="25000"/>
                  </a:schemeClr>
                </a:solidFill>
                <a:latin typeface="+mn-lt"/>
                <a:ea typeface="MS Mincho"/>
                <a:cs typeface="Times New Roman"/>
              </a:rPr>
              <a:t> April 2021.</a:t>
            </a:r>
          </a:p>
          <a:p>
            <a:pPr marL="685800" lvl="1" indent="-228600" defTabSz="430913">
              <a:spcBef>
                <a:spcPts val="0"/>
              </a:spcBef>
              <a:spcAft>
                <a:spcPts val="600"/>
              </a:spcAft>
              <a:buClr>
                <a:srgbClr val="54C0E8"/>
              </a:buClr>
              <a:buSzPct val="110000"/>
              <a:buFont typeface="Verdana" pitchFamily="34" charset="0"/>
              <a:buChar char="●"/>
            </a:pPr>
            <a:endParaRPr lang="en-IE" sz="1600" dirty="0">
              <a:solidFill>
                <a:schemeClr val="tx1">
                  <a:lumMod val="75000"/>
                  <a:lumOff val="25000"/>
                </a:schemeClr>
              </a:solidFill>
              <a:latin typeface="+mn-lt"/>
              <a:ea typeface="MS Mincho" panose="02020609040205080304" pitchFamily="49" charset="-128"/>
              <a:cs typeface="Times New Roman" panose="02020603050405020304" pitchFamily="18" charset="0"/>
            </a:endParaRPr>
          </a:p>
        </p:txBody>
      </p:sp>
      <p:sp>
        <p:nvSpPr>
          <p:cNvPr id="8" name="Espaço Reservado para Texto 2">
            <a:extLst>
              <a:ext uri="{FF2B5EF4-FFF2-40B4-BE49-F238E27FC236}">
                <a16:creationId xmlns:a16="http://schemas.microsoft.com/office/drawing/2014/main" id="{DE1637C3-ED72-427A-8CBF-D0F2F61F132D}"/>
              </a:ext>
            </a:extLst>
          </p:cNvPr>
          <p:cNvSpPr txBox="1">
            <a:spLocks/>
          </p:cNvSpPr>
          <p:nvPr/>
        </p:nvSpPr>
        <p:spPr>
          <a:xfrm>
            <a:off x="252162" y="328173"/>
            <a:ext cx="5780775" cy="876300"/>
          </a:xfrm>
          <a:prstGeom prst="rect">
            <a:avLst/>
          </a:prstGeom>
        </p:spPr>
        <p:txBody>
          <a:bodyPr>
            <a:normAutofit/>
          </a:bodyPr>
          <a:lstStyle>
            <a:lvl1pPr marL="0" marR="0" indent="0" algn="l" defTabSz="894683" rtl="0" eaLnBrk="1" fontAlgn="base" latinLnBrk="0" hangingPunct="1">
              <a:lnSpc>
                <a:spcPct val="90000"/>
              </a:lnSpc>
              <a:spcBef>
                <a:spcPts val="978"/>
              </a:spcBef>
              <a:spcAft>
                <a:spcPct val="0"/>
              </a:spcAft>
              <a:buClrTx/>
              <a:buSzTx/>
              <a:buFont typeface="Arial" panose="020B0604020202020204" pitchFamily="34" charset="0"/>
              <a:buNone/>
              <a:tabLst/>
              <a:defRPr sz="2349" b="1" kern="1200">
                <a:solidFill>
                  <a:srgbClr val="29B7EB"/>
                </a:solidFill>
                <a:latin typeface="Trebuchet MS" panose="020B0603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29178">
              <a:spcBef>
                <a:spcPct val="0"/>
              </a:spcBef>
            </a:pPr>
            <a:r>
              <a:rPr lang="en-IE" sz="2800"/>
              <a:t>Methodology and Sample Profile</a:t>
            </a:r>
            <a:endParaRPr lang="en-US" sz="2539" dirty="0">
              <a:solidFill>
                <a:srgbClr val="54C0E8"/>
              </a:solidFill>
              <a:ea typeface="Verdana" pitchFamily="34" charset="0"/>
              <a:cs typeface="Calibri" panose="020F0502020204030204" pitchFamily="34" charset="0"/>
            </a:endParaRPr>
          </a:p>
        </p:txBody>
      </p:sp>
      <p:sp>
        <p:nvSpPr>
          <p:cNvPr id="9" name="TextBox 8">
            <a:extLst>
              <a:ext uri="{FF2B5EF4-FFF2-40B4-BE49-F238E27FC236}">
                <a16:creationId xmlns:a16="http://schemas.microsoft.com/office/drawing/2014/main" id="{0DACF452-68B4-4EE5-B489-5B2BF2B9BE2F}"/>
              </a:ext>
            </a:extLst>
          </p:cNvPr>
          <p:cNvSpPr txBox="1"/>
          <p:nvPr/>
        </p:nvSpPr>
        <p:spPr>
          <a:xfrm>
            <a:off x="457532" y="3397922"/>
            <a:ext cx="1833154" cy="267446"/>
          </a:xfrm>
          <a:prstGeom prst="rect">
            <a:avLst/>
          </a:prstGeom>
          <a:solidFill>
            <a:schemeClr val="accent2"/>
          </a:solidFill>
        </p:spPr>
        <p:txBody>
          <a:bodyPr wrap="square" rtlCol="0">
            <a:spAutoFit/>
          </a:bodyPr>
          <a:lstStyle/>
          <a:p>
            <a:pPr algn="ctr"/>
            <a:r>
              <a:rPr lang="en-US" sz="1138" b="1">
                <a:solidFill>
                  <a:schemeClr val="bg1"/>
                </a:solidFill>
                <a:latin typeface="+mn-lt"/>
              </a:rPr>
              <a:t>Age</a:t>
            </a:r>
            <a:endParaRPr lang="en-GB" sz="1138" b="1">
              <a:solidFill>
                <a:schemeClr val="bg1"/>
              </a:solidFill>
              <a:latin typeface="+mn-lt"/>
            </a:endParaRPr>
          </a:p>
        </p:txBody>
      </p:sp>
      <p:graphicFrame>
        <p:nvGraphicFramePr>
          <p:cNvPr id="10" name="Table 8">
            <a:extLst>
              <a:ext uri="{FF2B5EF4-FFF2-40B4-BE49-F238E27FC236}">
                <a16:creationId xmlns:a16="http://schemas.microsoft.com/office/drawing/2014/main" id="{0CB7C936-4D3D-44A3-B282-BC1001D20D60}"/>
              </a:ext>
            </a:extLst>
          </p:cNvPr>
          <p:cNvGraphicFramePr>
            <a:graphicFrameLocks noGrp="1"/>
          </p:cNvGraphicFramePr>
          <p:nvPr>
            <p:custDataLst>
              <p:tags r:id="rId1"/>
            </p:custDataLst>
            <p:extLst>
              <p:ext uri="{D42A27DB-BD31-4B8C-83A1-F6EECF244321}">
                <p14:modId xmlns:p14="http://schemas.microsoft.com/office/powerpoint/2010/main" val="4260393519"/>
              </p:ext>
            </p:extLst>
          </p:nvPr>
        </p:nvGraphicFramePr>
        <p:xfrm>
          <a:off x="1064524" y="3819942"/>
          <a:ext cx="622559" cy="320040"/>
        </p:xfrm>
        <a:graphic>
          <a:graphicData uri="http://schemas.openxmlformats.org/drawingml/2006/table">
            <a:tbl>
              <a:tblPr firstRow="1" bandRow="1">
                <a:tableStyleId>{5C22544A-7EE6-4342-B048-85BDC9FD1C3A}</a:tableStyleId>
              </a:tblPr>
              <a:tblGrid>
                <a:gridCol w="622559">
                  <a:extLst>
                    <a:ext uri="{9D8B030D-6E8A-4147-A177-3AD203B41FA5}">
                      <a16:colId xmlns:a16="http://schemas.microsoft.com/office/drawing/2014/main" val="39875357"/>
                    </a:ext>
                  </a:extLst>
                </a:gridCol>
              </a:tblGrid>
              <a:tr h="203730">
                <a:tc>
                  <a:txBody>
                    <a:bodyPr/>
                    <a:lstStyle/>
                    <a:p>
                      <a:pPr marL="0" algn="ctr" defTabSz="497631" rtl="0" eaLnBrk="1" fontAlgn="t" latinLnBrk="0" hangingPunct="1"/>
                      <a:r>
                        <a:rPr lang="en-GB" sz="700" b="1" i="0" u="none" strike="noStrike" kern="1200">
                          <a:solidFill>
                            <a:schemeClr val="tx1">
                              <a:lumMod val="75000"/>
                            </a:schemeClr>
                          </a:solidFill>
                          <a:effectLst/>
                          <a:latin typeface="Arial" panose="020B0604020202020204" pitchFamily="34" charset="0"/>
                          <a:ea typeface="+mn-ea"/>
                          <a:cs typeface="Arial" panose="020B0604020202020204" pitchFamily="34" charset="0"/>
                        </a:rPr>
                        <a:t>All </a:t>
                      </a:r>
                    </a:p>
                    <a:p>
                      <a:pPr marL="0" algn="ctr" defTabSz="497631" rtl="0" eaLnBrk="1" fontAlgn="t" latinLnBrk="0" hangingPunct="1"/>
                      <a:r>
                        <a:rPr lang="en-GB" sz="700" b="1" i="0" u="none" strike="noStrike" kern="1200">
                          <a:solidFill>
                            <a:schemeClr val="tx1">
                              <a:lumMod val="75000"/>
                            </a:schemeClr>
                          </a:solidFill>
                          <a:effectLst/>
                          <a:latin typeface="Arial" panose="020B0604020202020204" pitchFamily="34" charset="0"/>
                          <a:ea typeface="+mn-ea"/>
                          <a:cs typeface="Arial" panose="020B0604020202020204" pitchFamily="34" charset="0"/>
                        </a:rPr>
                        <a:t>respondents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7434213"/>
                  </a:ext>
                </a:extLst>
              </a:tr>
              <a:tr h="105821">
                <a:tc>
                  <a:txBody>
                    <a:bodyPr/>
                    <a:lstStyle/>
                    <a:p>
                      <a:pPr marL="0" algn="ctr" defTabSz="497631" rtl="0" eaLnBrk="1" fontAlgn="t" latinLnBrk="0" hangingPunct="1"/>
                      <a:r>
                        <a:rPr lang="en-GB" sz="700" b="1" i="0" u="none" strike="noStrike" kern="1200" dirty="0">
                          <a:solidFill>
                            <a:schemeClr val="tx1">
                              <a:lumMod val="75000"/>
                            </a:schemeClr>
                          </a:solidFill>
                          <a:effectLst/>
                          <a:latin typeface="Arial" panose="020B0604020202020204" pitchFamily="34" charset="0"/>
                          <a:ea typeface="+mn-ea"/>
                          <a:cs typeface="Arial" panose="020B0604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938791"/>
                  </a:ext>
                </a:extLst>
              </a:tr>
            </a:tbl>
          </a:graphicData>
        </a:graphic>
      </p:graphicFrame>
      <p:pic>
        <p:nvPicPr>
          <p:cNvPr id="12" name="Picture 11">
            <a:extLst>
              <a:ext uri="{FF2B5EF4-FFF2-40B4-BE49-F238E27FC236}">
                <a16:creationId xmlns:a16="http://schemas.microsoft.com/office/drawing/2014/main" id="{C536E595-B7AE-4767-B131-A7A72C7ED695}"/>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118750" y="2916442"/>
            <a:ext cx="543665" cy="525288"/>
          </a:xfrm>
          <a:prstGeom prst="rect">
            <a:avLst/>
          </a:prstGeom>
        </p:spPr>
      </p:pic>
      <p:graphicFrame>
        <p:nvGraphicFramePr>
          <p:cNvPr id="13" name="Chart 48">
            <a:extLst>
              <a:ext uri="{FF2B5EF4-FFF2-40B4-BE49-F238E27FC236}">
                <a16:creationId xmlns:a16="http://schemas.microsoft.com/office/drawing/2014/main" id="{BBF38928-37A4-4717-A565-BD472B9A3A86}"/>
              </a:ext>
            </a:extLst>
          </p:cNvPr>
          <p:cNvGraphicFramePr/>
          <p:nvPr>
            <p:custDataLst>
              <p:tags r:id="rId2"/>
            </p:custDataLst>
            <p:extLst>
              <p:ext uri="{D42A27DB-BD31-4B8C-83A1-F6EECF244321}">
                <p14:modId xmlns:p14="http://schemas.microsoft.com/office/powerpoint/2010/main" val="351220475"/>
              </p:ext>
            </p:extLst>
          </p:nvPr>
        </p:nvGraphicFramePr>
        <p:xfrm>
          <a:off x="821304" y="4110405"/>
          <a:ext cx="1105610" cy="257370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4" name="Table 78">
            <a:extLst>
              <a:ext uri="{FF2B5EF4-FFF2-40B4-BE49-F238E27FC236}">
                <a16:creationId xmlns:a16="http://schemas.microsoft.com/office/drawing/2014/main" id="{83194FED-3334-4620-8305-E411CADB1BB8}"/>
              </a:ext>
            </a:extLst>
          </p:cNvPr>
          <p:cNvGraphicFramePr>
            <a:graphicFrameLocks noGrp="1"/>
          </p:cNvGraphicFramePr>
          <p:nvPr>
            <p:custDataLst>
              <p:tags r:id="rId3"/>
            </p:custDataLst>
            <p:extLst>
              <p:ext uri="{D42A27DB-BD31-4B8C-83A1-F6EECF244321}">
                <p14:modId xmlns:p14="http://schemas.microsoft.com/office/powerpoint/2010/main" val="4290301369"/>
              </p:ext>
            </p:extLst>
          </p:nvPr>
        </p:nvGraphicFramePr>
        <p:xfrm>
          <a:off x="2443926" y="4177643"/>
          <a:ext cx="928215" cy="2339202"/>
        </p:xfrm>
        <a:graphic>
          <a:graphicData uri="http://schemas.openxmlformats.org/drawingml/2006/table">
            <a:tbl>
              <a:tblPr>
                <a:tableStyleId>{5C22544A-7EE6-4342-B048-85BDC9FD1C3A}</a:tableStyleId>
              </a:tblPr>
              <a:tblGrid>
                <a:gridCol w="928215">
                  <a:extLst>
                    <a:ext uri="{9D8B030D-6E8A-4147-A177-3AD203B41FA5}">
                      <a16:colId xmlns:a16="http://schemas.microsoft.com/office/drawing/2014/main" val="20000"/>
                    </a:ext>
                  </a:extLst>
                </a:gridCol>
              </a:tblGrid>
              <a:tr h="712625">
                <a:tc>
                  <a:txBody>
                    <a:bodyPr/>
                    <a:lstStyle/>
                    <a:p>
                      <a:pPr algn="r"/>
                      <a:r>
                        <a:rPr lang="en-IE" sz="800" b="1" kern="1200">
                          <a:solidFill>
                            <a:schemeClr val="tx1">
                              <a:lumMod val="75000"/>
                              <a:lumOff val="25000"/>
                            </a:schemeClr>
                          </a:solidFill>
                          <a:latin typeface="+mn-lt"/>
                          <a:ea typeface="+mn-ea"/>
                          <a:cs typeface="+mn-cs"/>
                        </a:rPr>
                        <a:t>Dublin</a:t>
                      </a:r>
                    </a:p>
                    <a:p>
                      <a:pPr algn="r"/>
                      <a:endParaRPr lang="en-IE" sz="800" b="1" kern="1200">
                        <a:solidFill>
                          <a:schemeClr val="tx1">
                            <a:lumMod val="75000"/>
                            <a:lumOff val="25000"/>
                          </a:schemeClr>
                        </a:solidFill>
                        <a:latin typeface="+mn-lt"/>
                        <a:ea typeface="+mn-ea"/>
                        <a:cs typeface="+mn-cs"/>
                      </a:endParaRPr>
                    </a:p>
                  </a:txBody>
                  <a:tcPr marL="67371" marR="67371" marT="33685" marB="336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7877">
                <a:tc>
                  <a:txBody>
                    <a:bodyPr/>
                    <a:lstStyle/>
                    <a:p>
                      <a:pPr algn="r"/>
                      <a:r>
                        <a:rPr lang="en-IE" sz="800" b="1" kern="1200" dirty="0">
                          <a:solidFill>
                            <a:schemeClr val="tx1">
                              <a:lumMod val="75000"/>
                              <a:lumOff val="25000"/>
                            </a:schemeClr>
                          </a:solidFill>
                          <a:latin typeface="+mn-lt"/>
                          <a:ea typeface="+mn-ea"/>
                          <a:cs typeface="+mn-cs"/>
                        </a:rPr>
                        <a:t>Rest of Leinster </a:t>
                      </a:r>
                    </a:p>
                  </a:txBody>
                  <a:tcPr marL="67371" marR="67371" marT="33685" marB="336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5315826"/>
                  </a:ext>
                </a:extLst>
              </a:tr>
              <a:tr h="624253">
                <a:tc>
                  <a:txBody>
                    <a:bodyPr/>
                    <a:lstStyle/>
                    <a:p>
                      <a:pPr algn="r"/>
                      <a:r>
                        <a:rPr lang="en-IE" sz="800" b="1" kern="1200">
                          <a:solidFill>
                            <a:schemeClr val="tx1">
                              <a:lumMod val="75000"/>
                              <a:lumOff val="25000"/>
                            </a:schemeClr>
                          </a:solidFill>
                          <a:latin typeface="+mn-lt"/>
                          <a:ea typeface="+mn-ea"/>
                          <a:cs typeface="+mn-cs"/>
                        </a:rPr>
                        <a:t>Munster</a:t>
                      </a:r>
                    </a:p>
                  </a:txBody>
                  <a:tcPr marL="67371" marR="67371" marT="33685" marB="336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4447">
                <a:tc>
                  <a:txBody>
                    <a:bodyPr/>
                    <a:lstStyle/>
                    <a:p>
                      <a:pPr algn="r"/>
                      <a:r>
                        <a:rPr lang="en-IE" sz="800" b="1" kern="1200" dirty="0">
                          <a:solidFill>
                            <a:schemeClr val="tx1">
                              <a:lumMod val="75000"/>
                              <a:lumOff val="25000"/>
                            </a:schemeClr>
                          </a:solidFill>
                          <a:latin typeface="+mn-lt"/>
                          <a:ea typeface="+mn-ea"/>
                          <a:cs typeface="+mn-cs"/>
                        </a:rPr>
                        <a:t>Conn/ Ulster </a:t>
                      </a:r>
                    </a:p>
                  </a:txBody>
                  <a:tcPr marL="67371" marR="67371" marT="33685" marB="336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8186261"/>
                  </a:ext>
                </a:extLst>
              </a:tr>
            </a:tbl>
          </a:graphicData>
        </a:graphic>
      </p:graphicFrame>
      <p:sp>
        <p:nvSpPr>
          <p:cNvPr id="15" name="TextBox 14">
            <a:extLst>
              <a:ext uri="{FF2B5EF4-FFF2-40B4-BE49-F238E27FC236}">
                <a16:creationId xmlns:a16="http://schemas.microsoft.com/office/drawing/2014/main" id="{A15579BB-3788-4622-BB6B-8659837F280C}"/>
              </a:ext>
            </a:extLst>
          </p:cNvPr>
          <p:cNvSpPr txBox="1"/>
          <p:nvPr/>
        </p:nvSpPr>
        <p:spPr>
          <a:xfrm>
            <a:off x="2653106" y="3406715"/>
            <a:ext cx="1833154" cy="267446"/>
          </a:xfrm>
          <a:prstGeom prst="rect">
            <a:avLst/>
          </a:prstGeom>
          <a:solidFill>
            <a:schemeClr val="accent2"/>
          </a:solidFill>
        </p:spPr>
        <p:txBody>
          <a:bodyPr wrap="square" rtlCol="0">
            <a:spAutoFit/>
          </a:bodyPr>
          <a:lstStyle/>
          <a:p>
            <a:pPr algn="ctr"/>
            <a:r>
              <a:rPr lang="en-US" sz="1138" b="1">
                <a:solidFill>
                  <a:schemeClr val="bg1"/>
                </a:solidFill>
                <a:latin typeface="+mn-lt"/>
              </a:rPr>
              <a:t>Region</a:t>
            </a:r>
            <a:endParaRPr lang="en-GB" sz="1138" b="1">
              <a:solidFill>
                <a:schemeClr val="bg1"/>
              </a:solidFill>
              <a:latin typeface="+mn-lt"/>
            </a:endParaRPr>
          </a:p>
        </p:txBody>
      </p:sp>
      <p:graphicFrame>
        <p:nvGraphicFramePr>
          <p:cNvPr id="16" name="Table 8">
            <a:extLst>
              <a:ext uri="{FF2B5EF4-FFF2-40B4-BE49-F238E27FC236}">
                <a16:creationId xmlns:a16="http://schemas.microsoft.com/office/drawing/2014/main" id="{CDCE1A27-71BD-4893-94C0-22D8DE462EE6}"/>
              </a:ext>
            </a:extLst>
          </p:cNvPr>
          <p:cNvGraphicFramePr>
            <a:graphicFrameLocks noGrp="1"/>
          </p:cNvGraphicFramePr>
          <p:nvPr>
            <p:custDataLst>
              <p:tags r:id="rId4"/>
            </p:custDataLst>
            <p:extLst>
              <p:ext uri="{D42A27DB-BD31-4B8C-83A1-F6EECF244321}">
                <p14:modId xmlns:p14="http://schemas.microsoft.com/office/powerpoint/2010/main" val="990981614"/>
              </p:ext>
            </p:extLst>
          </p:nvPr>
        </p:nvGraphicFramePr>
        <p:xfrm>
          <a:off x="3300674" y="3783756"/>
          <a:ext cx="622559" cy="320040"/>
        </p:xfrm>
        <a:graphic>
          <a:graphicData uri="http://schemas.openxmlformats.org/drawingml/2006/table">
            <a:tbl>
              <a:tblPr firstRow="1" bandRow="1">
                <a:tableStyleId>{5C22544A-7EE6-4342-B048-85BDC9FD1C3A}</a:tableStyleId>
              </a:tblPr>
              <a:tblGrid>
                <a:gridCol w="622559">
                  <a:extLst>
                    <a:ext uri="{9D8B030D-6E8A-4147-A177-3AD203B41FA5}">
                      <a16:colId xmlns:a16="http://schemas.microsoft.com/office/drawing/2014/main" val="39875357"/>
                    </a:ext>
                  </a:extLst>
                </a:gridCol>
              </a:tblGrid>
              <a:tr h="203730">
                <a:tc>
                  <a:txBody>
                    <a:bodyPr/>
                    <a:lstStyle/>
                    <a:p>
                      <a:pPr marL="0" algn="ctr" defTabSz="497631" rtl="0" eaLnBrk="1" fontAlgn="t" latinLnBrk="0" hangingPunct="1"/>
                      <a:r>
                        <a:rPr lang="en-GB" sz="700" b="1" i="0" u="none" strike="noStrike" kern="1200">
                          <a:solidFill>
                            <a:schemeClr val="tx1">
                              <a:lumMod val="75000"/>
                            </a:schemeClr>
                          </a:solidFill>
                          <a:effectLst/>
                          <a:latin typeface="Arial" panose="020B0604020202020204" pitchFamily="34" charset="0"/>
                          <a:ea typeface="+mn-ea"/>
                          <a:cs typeface="Arial" panose="020B0604020202020204" pitchFamily="34" charset="0"/>
                        </a:rPr>
                        <a:t>All </a:t>
                      </a:r>
                    </a:p>
                    <a:p>
                      <a:pPr marL="0" algn="ctr" defTabSz="497631" rtl="0" eaLnBrk="1" fontAlgn="t" latinLnBrk="0" hangingPunct="1"/>
                      <a:r>
                        <a:rPr lang="en-GB" sz="700" b="1" i="0" u="none" strike="noStrike" kern="1200">
                          <a:solidFill>
                            <a:schemeClr val="tx1">
                              <a:lumMod val="75000"/>
                            </a:schemeClr>
                          </a:solidFill>
                          <a:effectLst/>
                          <a:latin typeface="Arial" panose="020B0604020202020204" pitchFamily="34" charset="0"/>
                          <a:ea typeface="+mn-ea"/>
                          <a:cs typeface="Arial" panose="020B0604020202020204" pitchFamily="34" charset="0"/>
                        </a:rPr>
                        <a:t>respondents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7434213"/>
                  </a:ext>
                </a:extLst>
              </a:tr>
              <a:tr h="105821">
                <a:tc>
                  <a:txBody>
                    <a:bodyPr/>
                    <a:lstStyle/>
                    <a:p>
                      <a:pPr marL="0" algn="ctr" defTabSz="497631" rtl="0" eaLnBrk="1" fontAlgn="t" latinLnBrk="0" hangingPunct="1"/>
                      <a:r>
                        <a:rPr lang="en-GB" sz="700" b="1" i="0" u="none" strike="noStrike" kern="1200">
                          <a:solidFill>
                            <a:schemeClr val="tx1">
                              <a:lumMod val="75000"/>
                            </a:schemeClr>
                          </a:solidFill>
                          <a:effectLst/>
                          <a:latin typeface="Arial" panose="020B0604020202020204" pitchFamily="34" charset="0"/>
                          <a:ea typeface="+mn-ea"/>
                          <a:cs typeface="Arial" panose="020B0604020202020204" pitchFamily="34" charset="0"/>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938791"/>
                  </a:ext>
                </a:extLst>
              </a:tr>
            </a:tbl>
          </a:graphicData>
        </a:graphic>
      </p:graphicFrame>
      <p:pic>
        <p:nvPicPr>
          <p:cNvPr id="17" name="Picture 16">
            <a:extLst>
              <a:ext uri="{FF2B5EF4-FFF2-40B4-BE49-F238E27FC236}">
                <a16:creationId xmlns:a16="http://schemas.microsoft.com/office/drawing/2014/main" id="{02B87AAF-2B9F-4844-88BE-D89598A21525}"/>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3415503" y="2690321"/>
            <a:ext cx="509522" cy="688438"/>
          </a:xfrm>
          <a:prstGeom prst="rect">
            <a:avLst/>
          </a:prstGeom>
        </p:spPr>
      </p:pic>
      <p:graphicFrame>
        <p:nvGraphicFramePr>
          <p:cNvPr id="19" name="Chart 48">
            <a:extLst>
              <a:ext uri="{FF2B5EF4-FFF2-40B4-BE49-F238E27FC236}">
                <a16:creationId xmlns:a16="http://schemas.microsoft.com/office/drawing/2014/main" id="{F72950F7-09B1-4885-B7CD-E84835746CDB}"/>
              </a:ext>
            </a:extLst>
          </p:cNvPr>
          <p:cNvGraphicFramePr/>
          <p:nvPr>
            <p:custDataLst>
              <p:tags r:id="rId5"/>
            </p:custDataLst>
            <p:extLst>
              <p:ext uri="{D42A27DB-BD31-4B8C-83A1-F6EECF244321}">
                <p14:modId xmlns:p14="http://schemas.microsoft.com/office/powerpoint/2010/main" val="2755459866"/>
              </p:ext>
            </p:extLst>
          </p:nvPr>
        </p:nvGraphicFramePr>
        <p:xfrm>
          <a:off x="3118774" y="4073131"/>
          <a:ext cx="1028700" cy="260197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0" name="Table 44">
            <a:extLst>
              <a:ext uri="{FF2B5EF4-FFF2-40B4-BE49-F238E27FC236}">
                <a16:creationId xmlns:a16="http://schemas.microsoft.com/office/drawing/2014/main" id="{F9ACFAC0-DE34-4906-8299-44EF930D747A}"/>
              </a:ext>
            </a:extLst>
          </p:cNvPr>
          <p:cNvGraphicFramePr>
            <a:graphicFrameLocks noGrp="1"/>
          </p:cNvGraphicFramePr>
          <p:nvPr>
            <p:custDataLst>
              <p:tags r:id="rId6"/>
            </p:custDataLst>
            <p:extLst>
              <p:ext uri="{D42A27DB-BD31-4B8C-83A1-F6EECF244321}">
                <p14:modId xmlns:p14="http://schemas.microsoft.com/office/powerpoint/2010/main" val="434316783"/>
              </p:ext>
            </p:extLst>
          </p:nvPr>
        </p:nvGraphicFramePr>
        <p:xfrm>
          <a:off x="249504" y="4231060"/>
          <a:ext cx="791308" cy="2294792"/>
        </p:xfrm>
        <a:graphic>
          <a:graphicData uri="http://schemas.openxmlformats.org/drawingml/2006/table">
            <a:tbl>
              <a:tblPr>
                <a:tableStyleId>{5C22544A-7EE6-4342-B048-85BDC9FD1C3A}</a:tableStyleId>
              </a:tblPr>
              <a:tblGrid>
                <a:gridCol w="791308">
                  <a:extLst>
                    <a:ext uri="{9D8B030D-6E8A-4147-A177-3AD203B41FA5}">
                      <a16:colId xmlns:a16="http://schemas.microsoft.com/office/drawing/2014/main" val="20000"/>
                    </a:ext>
                  </a:extLst>
                </a:gridCol>
              </a:tblGrid>
              <a:tr h="351692">
                <a:tc>
                  <a:txBody>
                    <a:bodyPr/>
                    <a:lstStyle/>
                    <a:p>
                      <a:pPr algn="r" fontAlgn="t"/>
                      <a:r>
                        <a:rPr lang="en-IE" sz="800" b="1" kern="1200" dirty="0">
                          <a:solidFill>
                            <a:schemeClr val="tx1">
                              <a:lumMod val="75000"/>
                              <a:lumOff val="25000"/>
                            </a:schemeClr>
                          </a:solidFill>
                          <a:latin typeface="+mn-lt"/>
                          <a:ea typeface="+mn-ea"/>
                          <a:cs typeface="+mn-cs"/>
                        </a:rPr>
                        <a:t>18-24</a:t>
                      </a:r>
                    </a:p>
                  </a:txBody>
                  <a:tcPr marL="7739" marR="7739" marT="77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21441"/>
                  </a:ext>
                </a:extLst>
              </a:tr>
              <a:tr h="369277">
                <a:tc>
                  <a:txBody>
                    <a:bodyPr/>
                    <a:lstStyle/>
                    <a:p>
                      <a:pPr algn="r" fontAlgn="t"/>
                      <a:r>
                        <a:rPr lang="en-IE" sz="800" b="1" kern="1200">
                          <a:solidFill>
                            <a:schemeClr val="tx1">
                              <a:lumMod val="75000"/>
                              <a:lumOff val="25000"/>
                            </a:schemeClr>
                          </a:solidFill>
                          <a:latin typeface="+mn-lt"/>
                          <a:ea typeface="+mn-ea"/>
                          <a:cs typeface="+mn-cs"/>
                        </a:rPr>
                        <a:t>25-34</a:t>
                      </a:r>
                    </a:p>
                  </a:txBody>
                  <a:tcPr marL="7739" marR="7739" marT="77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50631">
                <a:tc>
                  <a:txBody>
                    <a:bodyPr/>
                    <a:lstStyle/>
                    <a:p>
                      <a:pPr algn="r" fontAlgn="t"/>
                      <a:r>
                        <a:rPr lang="en-IE" sz="800" b="1" kern="1200">
                          <a:solidFill>
                            <a:schemeClr val="tx1">
                              <a:lumMod val="75000"/>
                              <a:lumOff val="25000"/>
                            </a:schemeClr>
                          </a:solidFill>
                          <a:latin typeface="+mn-lt"/>
                          <a:ea typeface="+mn-ea"/>
                          <a:cs typeface="+mn-cs"/>
                        </a:rPr>
                        <a:t>35-49</a:t>
                      </a:r>
                    </a:p>
                  </a:txBody>
                  <a:tcPr marL="7739" marR="7739" marT="77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7538">
                <a:tc>
                  <a:txBody>
                    <a:bodyPr/>
                    <a:lstStyle/>
                    <a:p>
                      <a:pPr algn="r" fontAlgn="t"/>
                      <a:r>
                        <a:rPr lang="en-IE" sz="800" b="1" kern="1200">
                          <a:solidFill>
                            <a:schemeClr val="tx1">
                              <a:lumMod val="75000"/>
                              <a:lumOff val="25000"/>
                            </a:schemeClr>
                          </a:solidFill>
                          <a:latin typeface="+mn-lt"/>
                          <a:ea typeface="+mn-ea"/>
                          <a:cs typeface="+mn-cs"/>
                        </a:rPr>
                        <a:t>50-64</a:t>
                      </a:r>
                    </a:p>
                  </a:txBody>
                  <a:tcPr marL="7739" marR="7739" marT="77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5654">
                <a:tc>
                  <a:txBody>
                    <a:bodyPr/>
                    <a:lstStyle/>
                    <a:p>
                      <a:pPr algn="r" fontAlgn="t"/>
                      <a:r>
                        <a:rPr lang="en-IE" sz="800" b="1" kern="1200" dirty="0">
                          <a:solidFill>
                            <a:schemeClr val="tx1">
                              <a:lumMod val="75000"/>
                              <a:lumOff val="25000"/>
                            </a:schemeClr>
                          </a:solidFill>
                          <a:latin typeface="+mn-lt"/>
                          <a:ea typeface="+mn-ea"/>
                          <a:cs typeface="+mn-cs"/>
                        </a:rPr>
                        <a:t>65+</a:t>
                      </a:r>
                    </a:p>
                  </a:txBody>
                  <a:tcPr marL="7739" marR="7739" marT="773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9635932"/>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FC689DC-D5B9-45CB-A6B7-0B26B4404BF1}"/>
              </a:ext>
            </a:extLst>
          </p:cNvPr>
          <p:cNvGraphicFramePr/>
          <p:nvPr>
            <p:extLst>
              <p:ext uri="{D42A27DB-BD31-4B8C-83A1-F6EECF244321}">
                <p14:modId xmlns:p14="http://schemas.microsoft.com/office/powerpoint/2010/main" val="1356558937"/>
              </p:ext>
            </p:extLst>
          </p:nvPr>
        </p:nvGraphicFramePr>
        <p:xfrm>
          <a:off x="226442" y="1215904"/>
          <a:ext cx="8316309" cy="466681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6">
            <a:extLst>
              <a:ext uri="{FF2B5EF4-FFF2-40B4-BE49-F238E27FC236}">
                <a16:creationId xmlns:a16="http://schemas.microsoft.com/office/drawing/2014/main" id="{DF26E440-1B33-4049-BE3A-E431B1B53C56}"/>
              </a:ext>
            </a:extLst>
          </p:cNvPr>
          <p:cNvSpPr>
            <a:spLocks noGrp="1"/>
          </p:cNvSpPr>
          <p:nvPr>
            <p:ph type="body" sz="quarter" idx="49"/>
          </p:nvPr>
        </p:nvSpPr>
        <p:spPr>
          <a:xfrm>
            <a:off x="237608" y="458380"/>
            <a:ext cx="5548676" cy="323941"/>
          </a:xfrm>
        </p:spPr>
        <p:txBody>
          <a:bodyPr/>
          <a:lstStyle/>
          <a:p>
            <a:r>
              <a:rPr lang="en-IE" dirty="0"/>
              <a:t>Base: All working from home at present</a:t>
            </a:r>
          </a:p>
        </p:txBody>
      </p:sp>
      <p:sp>
        <p:nvSpPr>
          <p:cNvPr id="10" name="Title 5">
            <a:extLst>
              <a:ext uri="{FF2B5EF4-FFF2-40B4-BE49-F238E27FC236}">
                <a16:creationId xmlns:a16="http://schemas.microsoft.com/office/drawing/2014/main" id="{7C77EC2C-8957-4A88-A0AB-FE466470995D}"/>
              </a:ext>
            </a:extLst>
          </p:cNvPr>
          <p:cNvSpPr>
            <a:spLocks noGrp="1"/>
          </p:cNvSpPr>
          <p:nvPr>
            <p:ph type="title"/>
          </p:nvPr>
        </p:nvSpPr>
        <p:spPr>
          <a:xfrm>
            <a:off x="237608" y="116993"/>
            <a:ext cx="8982592" cy="370620"/>
          </a:xfrm>
        </p:spPr>
        <p:txBody>
          <a:bodyPr anchor="t"/>
          <a:lstStyle/>
          <a:p>
            <a:r>
              <a:rPr lang="en-IE" sz="2000" dirty="0">
                <a:solidFill>
                  <a:srgbClr val="54C0E8"/>
                </a:solidFill>
                <a:latin typeface="Trebuchet MS"/>
                <a:ea typeface="Verdana"/>
              </a:rPr>
              <a:t>Work Related activities being conducted online since 1</a:t>
            </a:r>
            <a:r>
              <a:rPr lang="en-IE" sz="2000" baseline="30000" dirty="0">
                <a:solidFill>
                  <a:srgbClr val="54C0E8"/>
                </a:solidFill>
                <a:latin typeface="Trebuchet MS"/>
                <a:ea typeface="Verdana"/>
              </a:rPr>
              <a:t>st</a:t>
            </a:r>
            <a:r>
              <a:rPr lang="en-IE" sz="2000" dirty="0">
                <a:solidFill>
                  <a:srgbClr val="54C0E8"/>
                </a:solidFill>
                <a:latin typeface="Trebuchet MS"/>
                <a:ea typeface="Verdana"/>
              </a:rPr>
              <a:t> of March 2020</a:t>
            </a:r>
            <a:endParaRPr lang="en-IE" sz="2000" dirty="0">
              <a:solidFill>
                <a:srgbClr val="54C0E8"/>
              </a:solidFill>
            </a:endParaRPr>
          </a:p>
        </p:txBody>
      </p:sp>
      <p:sp>
        <p:nvSpPr>
          <p:cNvPr id="4" name="Text Placeholder 3">
            <a:extLst>
              <a:ext uri="{FF2B5EF4-FFF2-40B4-BE49-F238E27FC236}">
                <a16:creationId xmlns:a16="http://schemas.microsoft.com/office/drawing/2014/main" id="{81CD966E-A004-48DA-AAA8-9ED5F8D67E02}"/>
              </a:ext>
            </a:extLst>
          </p:cNvPr>
          <p:cNvSpPr>
            <a:spLocks noGrp="1"/>
          </p:cNvSpPr>
          <p:nvPr>
            <p:ph type="body" sz="quarter" idx="60"/>
          </p:nvPr>
        </p:nvSpPr>
        <p:spPr>
          <a:xfrm>
            <a:off x="779669" y="6508579"/>
            <a:ext cx="5578854" cy="285204"/>
          </a:xfrm>
        </p:spPr>
        <p:txBody>
          <a:bodyPr/>
          <a:lstStyle/>
          <a:p>
            <a:r>
              <a:rPr lang="en-IE" sz="1000" dirty="0"/>
              <a:t>Q.</a:t>
            </a:r>
            <a:r>
              <a:rPr lang="en-IE" dirty="0"/>
              <a:t>13b</a:t>
            </a:r>
            <a:r>
              <a:rPr lang="en-IE" sz="1000" dirty="0"/>
              <a:t> Has your usage of these online activities increased, decreased or remained the same since the start of the ongoing Covid-19 pandemic</a:t>
            </a:r>
          </a:p>
          <a:p>
            <a:endParaRPr lang="en-IE" dirty="0"/>
          </a:p>
        </p:txBody>
      </p:sp>
      <p:sp>
        <p:nvSpPr>
          <p:cNvPr id="11" name="Text Placeholder 7">
            <a:extLst>
              <a:ext uri="{FF2B5EF4-FFF2-40B4-BE49-F238E27FC236}">
                <a16:creationId xmlns:a16="http://schemas.microsoft.com/office/drawing/2014/main" id="{CB69E960-B852-43C5-A84A-27477CC5211C}"/>
              </a:ext>
            </a:extLst>
          </p:cNvPr>
          <p:cNvSpPr txBox="1">
            <a:spLocks/>
          </p:cNvSpPr>
          <p:nvPr/>
        </p:nvSpPr>
        <p:spPr>
          <a:xfrm>
            <a:off x="-826568" y="4797268"/>
            <a:ext cx="6347427" cy="285204"/>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endParaRPr lang="en-IE" sz="1050"/>
          </a:p>
        </p:txBody>
      </p:sp>
      <p:sp>
        <p:nvSpPr>
          <p:cNvPr id="8" name="TextBox 7">
            <a:extLst>
              <a:ext uri="{FF2B5EF4-FFF2-40B4-BE49-F238E27FC236}">
                <a16:creationId xmlns:a16="http://schemas.microsoft.com/office/drawing/2014/main" id="{AEB38FCB-5086-416F-945C-823BDACE6240}"/>
              </a:ext>
            </a:extLst>
          </p:cNvPr>
          <p:cNvSpPr txBox="1"/>
          <p:nvPr/>
        </p:nvSpPr>
        <p:spPr>
          <a:xfrm>
            <a:off x="5520858" y="1054882"/>
            <a:ext cx="1030253" cy="246221"/>
          </a:xfrm>
          <a:prstGeom prst="rect">
            <a:avLst/>
          </a:prstGeom>
          <a:noFill/>
        </p:spPr>
        <p:txBody>
          <a:bodyPr wrap="square" rtlCol="0">
            <a:spAutoFit/>
          </a:bodyPr>
          <a:lstStyle/>
          <a:p>
            <a:pPr algn="ctr"/>
            <a:r>
              <a:rPr lang="en-US" sz="1000" b="1" dirty="0"/>
              <a:t>April 2021 %</a:t>
            </a:r>
            <a:endParaRPr lang="en-IE" sz="1000" b="1" dirty="0"/>
          </a:p>
        </p:txBody>
      </p:sp>
      <p:sp>
        <p:nvSpPr>
          <p:cNvPr id="5" name="TextBox 4">
            <a:extLst>
              <a:ext uri="{FF2B5EF4-FFF2-40B4-BE49-F238E27FC236}">
                <a16:creationId xmlns:a16="http://schemas.microsoft.com/office/drawing/2014/main" id="{A90C5CD3-D33E-42BB-B95D-69E3CDD41D4E}"/>
              </a:ext>
            </a:extLst>
          </p:cNvPr>
          <p:cNvSpPr txBox="1"/>
          <p:nvPr/>
        </p:nvSpPr>
        <p:spPr>
          <a:xfrm>
            <a:off x="4006635" y="648636"/>
            <a:ext cx="3851363" cy="276999"/>
          </a:xfrm>
          <a:prstGeom prst="rect">
            <a:avLst/>
          </a:prstGeom>
          <a:noFill/>
        </p:spPr>
        <p:txBody>
          <a:bodyPr wrap="square" rtlCol="0">
            <a:spAutoFit/>
          </a:bodyPr>
          <a:lstStyle/>
          <a:p>
            <a:pPr algn="ctr"/>
            <a:r>
              <a:rPr lang="en-IE" sz="1200" dirty="0">
                <a:latin typeface="Trebuchet MS"/>
                <a:ea typeface="Verdana"/>
              </a:rPr>
              <a:t>Work related activities doing more of since Covid-19 </a:t>
            </a:r>
            <a:endParaRPr lang="en-IE" sz="1200" b="1" dirty="0"/>
          </a:p>
        </p:txBody>
      </p:sp>
      <p:graphicFrame>
        <p:nvGraphicFramePr>
          <p:cNvPr id="14" name="Table 13">
            <a:extLst>
              <a:ext uri="{FF2B5EF4-FFF2-40B4-BE49-F238E27FC236}">
                <a16:creationId xmlns:a16="http://schemas.microsoft.com/office/drawing/2014/main" id="{E27B4DCD-1053-4216-9529-AA8F2EFC381A}"/>
              </a:ext>
            </a:extLst>
          </p:cNvPr>
          <p:cNvGraphicFramePr>
            <a:graphicFrameLocks noGrp="1"/>
          </p:cNvGraphicFramePr>
          <p:nvPr>
            <p:extLst>
              <p:ext uri="{D42A27DB-BD31-4B8C-83A1-F6EECF244321}">
                <p14:modId xmlns:p14="http://schemas.microsoft.com/office/powerpoint/2010/main" val="2869414428"/>
              </p:ext>
            </p:extLst>
          </p:nvPr>
        </p:nvGraphicFramePr>
        <p:xfrm>
          <a:off x="779669" y="1605054"/>
          <a:ext cx="3023751" cy="3789619"/>
        </p:xfrm>
        <a:graphic>
          <a:graphicData uri="http://schemas.openxmlformats.org/drawingml/2006/table">
            <a:tbl>
              <a:tblPr>
                <a:tableStyleId>{5C22544A-7EE6-4342-B048-85BDC9FD1C3A}</a:tableStyleId>
              </a:tblPr>
              <a:tblGrid>
                <a:gridCol w="3023751">
                  <a:extLst>
                    <a:ext uri="{9D8B030D-6E8A-4147-A177-3AD203B41FA5}">
                      <a16:colId xmlns:a16="http://schemas.microsoft.com/office/drawing/2014/main" val="108157115"/>
                    </a:ext>
                  </a:extLst>
                </a:gridCol>
              </a:tblGrid>
              <a:tr h="951169">
                <a:tc>
                  <a:txBody>
                    <a:bodyPr/>
                    <a:lstStyle/>
                    <a:p>
                      <a:pPr algn="r" fontAlgn="t"/>
                      <a:r>
                        <a:rPr lang="en-IE" sz="1000" u="none" strike="noStrike" dirty="0">
                          <a:effectLst/>
                          <a:latin typeface="+mn-lt"/>
                        </a:rPr>
                        <a:t>*Using my home broadband service to work from home/work remotely</a:t>
                      </a:r>
                      <a:endParaRPr lang="en-IE" sz="1000" b="0" i="0" u="none" strike="noStrike" dirty="0">
                        <a:solidFill>
                          <a:srgbClr val="000000"/>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2720810"/>
                  </a:ext>
                </a:extLst>
              </a:tr>
              <a:tr h="828675">
                <a:tc>
                  <a:txBody>
                    <a:bodyPr/>
                    <a:lstStyle/>
                    <a:p>
                      <a:pPr algn="r" fontAlgn="t"/>
                      <a:r>
                        <a:rPr lang="en-IE" sz="1000" u="none" strike="noStrike" dirty="0">
                          <a:effectLst/>
                          <a:latin typeface="+mn-lt"/>
                        </a:rPr>
                        <a:t>Video Conferencing with work colleagues/clients/customers</a:t>
                      </a:r>
                      <a:endParaRPr lang="en-IE" sz="1000" b="0" i="0" u="none" strike="noStrike" dirty="0">
                        <a:solidFill>
                          <a:srgbClr val="000000"/>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2333395"/>
                  </a:ext>
                </a:extLst>
              </a:tr>
              <a:tr h="809625">
                <a:tc>
                  <a:txBody>
                    <a:bodyPr/>
                    <a:lstStyle/>
                    <a:p>
                      <a:pPr algn="r" fontAlgn="t"/>
                      <a:r>
                        <a:rPr lang="en-IE" sz="1000" u="none" strike="noStrike" dirty="0">
                          <a:effectLst/>
                          <a:latin typeface="+mn-lt"/>
                        </a:rPr>
                        <a:t>*Using my mobile phone service to work from home/work remotely </a:t>
                      </a:r>
                      <a:r>
                        <a:rPr lang="en-IE" sz="1000" b="1" u="none" strike="noStrike" dirty="0">
                          <a:effectLst/>
                          <a:latin typeface="+mn-lt"/>
                        </a:rPr>
                        <a:t>(including tethering)</a:t>
                      </a:r>
                      <a:endParaRPr lang="en-IE" sz="1000" b="1" i="0" u="none" strike="noStrike" dirty="0">
                        <a:solidFill>
                          <a:srgbClr val="000000"/>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1630929"/>
                  </a:ext>
                </a:extLst>
              </a:tr>
              <a:tr h="885825">
                <a:tc>
                  <a:txBody>
                    <a:bodyPr/>
                    <a:lstStyle/>
                    <a:p>
                      <a:pPr algn="r" fontAlgn="t"/>
                      <a:r>
                        <a:rPr lang="en-IE" sz="1000" u="none" strike="noStrike" dirty="0">
                          <a:effectLst/>
                          <a:latin typeface="+mn-lt"/>
                        </a:rPr>
                        <a:t>*Accessing my employers’ internal systems (Using a VPN, virtual desktop, intranet, etc.)</a:t>
                      </a:r>
                      <a:endParaRPr lang="en-IE" sz="1000" b="0" i="0" u="none" strike="noStrike" dirty="0">
                        <a:solidFill>
                          <a:srgbClr val="000000"/>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3335818"/>
                  </a:ext>
                </a:extLst>
              </a:tr>
              <a:tr h="200025">
                <a:tc>
                  <a:txBody>
                    <a:bodyPr/>
                    <a:lstStyle/>
                    <a:p>
                      <a:pPr algn="r" fontAlgn="t"/>
                      <a:r>
                        <a:rPr lang="en-IE" sz="1000" u="none" strike="noStrike" dirty="0">
                          <a:effectLst/>
                          <a:latin typeface="+mn-lt"/>
                        </a:rPr>
                        <a:t>*Using online collaboration platforms (Asana, Microsoft Teams, Slack, </a:t>
                      </a:r>
                      <a:r>
                        <a:rPr lang="en-IE" sz="1000" u="none" strike="noStrike" dirty="0">
                          <a:solidFill>
                            <a:schemeClr val="tx1">
                              <a:lumMod val="75000"/>
                              <a:lumOff val="25000"/>
                            </a:schemeClr>
                          </a:solidFill>
                          <a:effectLst/>
                          <a:latin typeface="+mn-lt"/>
                        </a:rPr>
                        <a:t>G Suite </a:t>
                      </a:r>
                      <a:r>
                        <a:rPr lang="en-IE" sz="1000" u="none" strike="noStrike" dirty="0">
                          <a:effectLst/>
                          <a:latin typeface="+mn-lt"/>
                        </a:rPr>
                        <a:t>etc.)</a:t>
                      </a:r>
                      <a:endParaRPr lang="en-IE" sz="1000" b="0" i="0" u="none" strike="noStrike" dirty="0">
                        <a:solidFill>
                          <a:srgbClr val="000000"/>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4252178"/>
                  </a:ext>
                </a:extLst>
              </a:tr>
            </a:tbl>
          </a:graphicData>
        </a:graphic>
      </p:graphicFrame>
      <p:sp>
        <p:nvSpPr>
          <p:cNvPr id="3" name="TextBox 2">
            <a:extLst>
              <a:ext uri="{FF2B5EF4-FFF2-40B4-BE49-F238E27FC236}">
                <a16:creationId xmlns:a16="http://schemas.microsoft.com/office/drawing/2014/main" id="{A5F6F989-FAC1-488C-98FA-CFA9E1CCFDE9}"/>
              </a:ext>
            </a:extLst>
          </p:cNvPr>
          <p:cNvSpPr txBox="1"/>
          <p:nvPr/>
        </p:nvSpPr>
        <p:spPr>
          <a:xfrm>
            <a:off x="5520858" y="5585221"/>
            <a:ext cx="2337140" cy="246221"/>
          </a:xfrm>
          <a:prstGeom prst="rect">
            <a:avLst/>
          </a:prstGeom>
          <a:noFill/>
        </p:spPr>
        <p:txBody>
          <a:bodyPr wrap="square" rtlCol="0">
            <a:spAutoFit/>
          </a:bodyPr>
          <a:lstStyle/>
          <a:p>
            <a:r>
              <a:rPr lang="en-US" sz="1000" dirty="0"/>
              <a:t>*Questions added Q1 ‘21</a:t>
            </a:r>
            <a:endParaRPr lang="en-IE" sz="1000" dirty="0"/>
          </a:p>
        </p:txBody>
      </p:sp>
    </p:spTree>
    <p:extLst>
      <p:ext uri="{BB962C8B-B14F-4D97-AF65-F5344CB8AC3E}">
        <p14:creationId xmlns:p14="http://schemas.microsoft.com/office/powerpoint/2010/main" val="47192880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DF26E440-1B33-4049-BE3A-E431B1B53C56}"/>
              </a:ext>
            </a:extLst>
          </p:cNvPr>
          <p:cNvSpPr>
            <a:spLocks noGrp="1"/>
          </p:cNvSpPr>
          <p:nvPr>
            <p:ph type="body" sz="quarter" idx="49"/>
          </p:nvPr>
        </p:nvSpPr>
        <p:spPr>
          <a:xfrm>
            <a:off x="161926" y="493016"/>
            <a:ext cx="5548676" cy="323941"/>
          </a:xfrm>
        </p:spPr>
        <p:txBody>
          <a:bodyPr/>
          <a:lstStyle/>
          <a:p>
            <a:r>
              <a:rPr lang="en-IE" dirty="0"/>
              <a:t>Base: All Working from home at present</a:t>
            </a:r>
          </a:p>
        </p:txBody>
      </p:sp>
      <p:sp>
        <p:nvSpPr>
          <p:cNvPr id="10" name="Title 5">
            <a:extLst>
              <a:ext uri="{FF2B5EF4-FFF2-40B4-BE49-F238E27FC236}">
                <a16:creationId xmlns:a16="http://schemas.microsoft.com/office/drawing/2014/main" id="{7C77EC2C-8957-4A88-A0AB-FE466470995D}"/>
              </a:ext>
            </a:extLst>
          </p:cNvPr>
          <p:cNvSpPr>
            <a:spLocks noGrp="1"/>
          </p:cNvSpPr>
          <p:nvPr>
            <p:ph type="title"/>
          </p:nvPr>
        </p:nvSpPr>
        <p:spPr>
          <a:xfrm>
            <a:off x="161926" y="108117"/>
            <a:ext cx="8919910" cy="370620"/>
          </a:xfrm>
        </p:spPr>
        <p:txBody>
          <a:bodyPr anchor="t"/>
          <a:lstStyle/>
          <a:p>
            <a:r>
              <a:rPr lang="en-IE" sz="2200" dirty="0">
                <a:latin typeface="Trebuchet MS"/>
                <a:ea typeface="Verdana"/>
              </a:rPr>
              <a:t>Work related activities</a:t>
            </a:r>
            <a:endParaRPr lang="en-IE" sz="2200" dirty="0">
              <a:solidFill>
                <a:srgbClr val="54C0E8"/>
              </a:solidFill>
            </a:endParaRPr>
          </a:p>
        </p:txBody>
      </p:sp>
      <p:sp>
        <p:nvSpPr>
          <p:cNvPr id="6" name="Text Placeholder 5">
            <a:extLst>
              <a:ext uri="{FF2B5EF4-FFF2-40B4-BE49-F238E27FC236}">
                <a16:creationId xmlns:a16="http://schemas.microsoft.com/office/drawing/2014/main" id="{A9BE506E-3971-43B8-924B-A81ED87E0C2F}"/>
              </a:ext>
            </a:extLst>
          </p:cNvPr>
          <p:cNvSpPr>
            <a:spLocks noGrp="1"/>
          </p:cNvSpPr>
          <p:nvPr>
            <p:ph type="body" sz="quarter" idx="60"/>
          </p:nvPr>
        </p:nvSpPr>
        <p:spPr>
          <a:xfrm>
            <a:off x="684418" y="6572796"/>
            <a:ext cx="6306931" cy="285204"/>
          </a:xfrm>
        </p:spPr>
        <p:txBody>
          <a:bodyPr/>
          <a:lstStyle/>
          <a:p>
            <a:r>
              <a:rPr lang="en-IE" sz="1000" dirty="0"/>
              <a:t>Q.13b Has your usage of these online activities changed since the start of the ongoing Covid-19 pandemic?</a:t>
            </a:r>
          </a:p>
          <a:p>
            <a:endParaRPr lang="en-IE" dirty="0"/>
          </a:p>
        </p:txBody>
      </p:sp>
      <p:sp>
        <p:nvSpPr>
          <p:cNvPr id="11" name="Text Placeholder 7">
            <a:extLst>
              <a:ext uri="{FF2B5EF4-FFF2-40B4-BE49-F238E27FC236}">
                <a16:creationId xmlns:a16="http://schemas.microsoft.com/office/drawing/2014/main" id="{CB69E960-B852-43C5-A84A-27477CC5211C}"/>
              </a:ext>
            </a:extLst>
          </p:cNvPr>
          <p:cNvSpPr txBox="1">
            <a:spLocks/>
          </p:cNvSpPr>
          <p:nvPr/>
        </p:nvSpPr>
        <p:spPr>
          <a:xfrm>
            <a:off x="-1893904" y="2870805"/>
            <a:ext cx="6347427" cy="285204"/>
          </a:xfrm>
          <a:prstGeom prst="rect">
            <a:avLst/>
          </a:prstGeom>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endParaRPr lang="en-IE" sz="1050"/>
          </a:p>
        </p:txBody>
      </p:sp>
      <p:graphicFrame>
        <p:nvGraphicFramePr>
          <p:cNvPr id="4" name="Table 3">
            <a:extLst>
              <a:ext uri="{FF2B5EF4-FFF2-40B4-BE49-F238E27FC236}">
                <a16:creationId xmlns:a16="http://schemas.microsoft.com/office/drawing/2014/main" id="{C405AF1E-2879-4EF1-B099-5F785101BAD3}"/>
              </a:ext>
            </a:extLst>
          </p:cNvPr>
          <p:cNvGraphicFramePr>
            <a:graphicFrameLocks noGrp="1"/>
          </p:cNvGraphicFramePr>
          <p:nvPr>
            <p:extLst>
              <p:ext uri="{D42A27DB-BD31-4B8C-83A1-F6EECF244321}">
                <p14:modId xmlns:p14="http://schemas.microsoft.com/office/powerpoint/2010/main" val="1541128759"/>
              </p:ext>
            </p:extLst>
          </p:nvPr>
        </p:nvGraphicFramePr>
        <p:xfrm>
          <a:off x="268901" y="1092753"/>
          <a:ext cx="9097162" cy="4669048"/>
        </p:xfrm>
        <a:graphic>
          <a:graphicData uri="http://schemas.openxmlformats.org/drawingml/2006/table">
            <a:tbl>
              <a:tblPr/>
              <a:tblGrid>
                <a:gridCol w="2123117">
                  <a:extLst>
                    <a:ext uri="{9D8B030D-6E8A-4147-A177-3AD203B41FA5}">
                      <a16:colId xmlns:a16="http://schemas.microsoft.com/office/drawing/2014/main" val="2036979127"/>
                    </a:ext>
                  </a:extLst>
                </a:gridCol>
                <a:gridCol w="536465">
                  <a:extLst>
                    <a:ext uri="{9D8B030D-6E8A-4147-A177-3AD203B41FA5}">
                      <a16:colId xmlns:a16="http://schemas.microsoft.com/office/drawing/2014/main" val="856158554"/>
                    </a:ext>
                  </a:extLst>
                </a:gridCol>
                <a:gridCol w="536465">
                  <a:extLst>
                    <a:ext uri="{9D8B030D-6E8A-4147-A177-3AD203B41FA5}">
                      <a16:colId xmlns:a16="http://schemas.microsoft.com/office/drawing/2014/main" val="1057548843"/>
                    </a:ext>
                  </a:extLst>
                </a:gridCol>
                <a:gridCol w="536465">
                  <a:extLst>
                    <a:ext uri="{9D8B030D-6E8A-4147-A177-3AD203B41FA5}">
                      <a16:colId xmlns:a16="http://schemas.microsoft.com/office/drawing/2014/main" val="1920302193"/>
                    </a:ext>
                  </a:extLst>
                </a:gridCol>
                <a:gridCol w="536465">
                  <a:extLst>
                    <a:ext uri="{9D8B030D-6E8A-4147-A177-3AD203B41FA5}">
                      <a16:colId xmlns:a16="http://schemas.microsoft.com/office/drawing/2014/main" val="3367732700"/>
                    </a:ext>
                  </a:extLst>
                </a:gridCol>
                <a:gridCol w="536465">
                  <a:extLst>
                    <a:ext uri="{9D8B030D-6E8A-4147-A177-3AD203B41FA5}">
                      <a16:colId xmlns:a16="http://schemas.microsoft.com/office/drawing/2014/main" val="3252025805"/>
                    </a:ext>
                  </a:extLst>
                </a:gridCol>
                <a:gridCol w="536465">
                  <a:extLst>
                    <a:ext uri="{9D8B030D-6E8A-4147-A177-3AD203B41FA5}">
                      <a16:colId xmlns:a16="http://schemas.microsoft.com/office/drawing/2014/main" val="2001752954"/>
                    </a:ext>
                  </a:extLst>
                </a:gridCol>
                <a:gridCol w="536465">
                  <a:extLst>
                    <a:ext uri="{9D8B030D-6E8A-4147-A177-3AD203B41FA5}">
                      <a16:colId xmlns:a16="http://schemas.microsoft.com/office/drawing/2014/main" val="3973037573"/>
                    </a:ext>
                  </a:extLst>
                </a:gridCol>
                <a:gridCol w="536465">
                  <a:extLst>
                    <a:ext uri="{9D8B030D-6E8A-4147-A177-3AD203B41FA5}">
                      <a16:colId xmlns:a16="http://schemas.microsoft.com/office/drawing/2014/main" val="134547379"/>
                    </a:ext>
                  </a:extLst>
                </a:gridCol>
                <a:gridCol w="536465">
                  <a:extLst>
                    <a:ext uri="{9D8B030D-6E8A-4147-A177-3AD203B41FA5}">
                      <a16:colId xmlns:a16="http://schemas.microsoft.com/office/drawing/2014/main" val="1722986245"/>
                    </a:ext>
                  </a:extLst>
                </a:gridCol>
                <a:gridCol w="536465">
                  <a:extLst>
                    <a:ext uri="{9D8B030D-6E8A-4147-A177-3AD203B41FA5}">
                      <a16:colId xmlns:a16="http://schemas.microsoft.com/office/drawing/2014/main" val="2399463808"/>
                    </a:ext>
                  </a:extLst>
                </a:gridCol>
                <a:gridCol w="536465">
                  <a:extLst>
                    <a:ext uri="{9D8B030D-6E8A-4147-A177-3AD203B41FA5}">
                      <a16:colId xmlns:a16="http://schemas.microsoft.com/office/drawing/2014/main" val="3124090846"/>
                    </a:ext>
                  </a:extLst>
                </a:gridCol>
                <a:gridCol w="536465">
                  <a:extLst>
                    <a:ext uri="{9D8B030D-6E8A-4147-A177-3AD203B41FA5}">
                      <a16:colId xmlns:a16="http://schemas.microsoft.com/office/drawing/2014/main" val="2752889104"/>
                    </a:ext>
                  </a:extLst>
                </a:gridCol>
                <a:gridCol w="536465">
                  <a:extLst>
                    <a:ext uri="{9D8B030D-6E8A-4147-A177-3AD203B41FA5}">
                      <a16:colId xmlns:a16="http://schemas.microsoft.com/office/drawing/2014/main" val="1899712941"/>
                    </a:ext>
                  </a:extLst>
                </a:gridCol>
              </a:tblGrid>
              <a:tr h="289751">
                <a:tc rowSpan="2">
                  <a:txBody>
                    <a:bodyPr/>
                    <a:lstStyle/>
                    <a:p>
                      <a:pPr algn="l" fontAlgn="t"/>
                      <a:r>
                        <a:rPr lang="en-IE" sz="1100" b="0" i="0" u="none" strike="noStrike" dirty="0">
                          <a:solidFill>
                            <a:srgbClr val="000000"/>
                          </a:solidFill>
                          <a:effectLst/>
                          <a:latin typeface="+mn-lt"/>
                        </a:rPr>
                        <a:t> </a:t>
                      </a:r>
                    </a:p>
                  </a:txBody>
                  <a:tcPr marL="6984" marR="6984" marT="6984"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rowSpan="2">
                  <a:txBody>
                    <a:bodyPr/>
                    <a:lstStyle/>
                    <a:p>
                      <a:pPr algn="ctr" fontAlgn="t"/>
                      <a:r>
                        <a:rPr lang="en-IE" sz="1100" b="1" i="0" u="none" strike="noStrike" dirty="0">
                          <a:solidFill>
                            <a:srgbClr val="000000"/>
                          </a:solidFill>
                          <a:effectLst/>
                          <a:latin typeface="+mn-lt"/>
                        </a:rPr>
                        <a:t>Total</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gridSpan="5">
                  <a:txBody>
                    <a:bodyPr/>
                    <a:lstStyle/>
                    <a:p>
                      <a:pPr algn="ctr" fontAlgn="t"/>
                      <a:r>
                        <a:rPr lang="en-IE" sz="1100" b="1" i="0" u="none" strike="noStrike" dirty="0">
                          <a:solidFill>
                            <a:srgbClr val="000000"/>
                          </a:solidFill>
                          <a:effectLst/>
                          <a:latin typeface="+mn-lt"/>
                        </a:rPr>
                        <a:t>Age</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5">
                  <a:txBody>
                    <a:bodyPr/>
                    <a:lstStyle/>
                    <a:p>
                      <a:pPr algn="ctr" fontAlgn="t"/>
                      <a:r>
                        <a:rPr lang="en-IE" sz="1100" b="1" i="0" u="none" strike="noStrike" dirty="0">
                          <a:solidFill>
                            <a:srgbClr val="000000"/>
                          </a:solidFill>
                          <a:effectLst/>
                          <a:latin typeface="+mn-lt"/>
                        </a:rPr>
                        <a:t>Region</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2">
                  <a:txBody>
                    <a:bodyPr/>
                    <a:lstStyle/>
                    <a:p>
                      <a:pPr algn="ctr" fontAlgn="t"/>
                      <a:r>
                        <a:rPr lang="en-IE" sz="1100" b="1" i="0" u="none" strike="noStrike" dirty="0">
                          <a:solidFill>
                            <a:srgbClr val="000000"/>
                          </a:solidFill>
                          <a:effectLst/>
                          <a:latin typeface="+mn-lt"/>
                        </a:rPr>
                        <a:t>Area</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en-IE"/>
                    </a:p>
                  </a:txBody>
                  <a:tcPr/>
                </a:tc>
                <a:extLst>
                  <a:ext uri="{0D108BD9-81ED-4DB2-BD59-A6C34878D82A}">
                    <a16:rowId xmlns:a16="http://schemas.microsoft.com/office/drawing/2014/main" val="3679954718"/>
                  </a:ext>
                </a:extLst>
              </a:tr>
              <a:tr h="419069">
                <a:tc vMerge="1">
                  <a:txBody>
                    <a:bodyPr/>
                    <a:lstStyle/>
                    <a:p>
                      <a:endParaRPr lang="en-IE"/>
                    </a:p>
                  </a:txBody>
                  <a:tcPr/>
                </a:tc>
                <a:tc vMerge="1">
                  <a:txBody>
                    <a:bodyPr/>
                    <a:lstStyle/>
                    <a:p>
                      <a:endParaRPr lang="en-IE"/>
                    </a:p>
                  </a:txBody>
                  <a:tcPr/>
                </a:tc>
                <a:tc>
                  <a:txBody>
                    <a:bodyPr/>
                    <a:lstStyle/>
                    <a:p>
                      <a:pPr algn="ctr" fontAlgn="t"/>
                      <a:r>
                        <a:rPr lang="en-IE" sz="1000" b="0" i="0" u="none" strike="noStrike" dirty="0">
                          <a:solidFill>
                            <a:srgbClr val="000000"/>
                          </a:solidFill>
                          <a:effectLst/>
                          <a:latin typeface="+mn-lt"/>
                        </a:rPr>
                        <a:t>16-24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dirty="0">
                          <a:solidFill>
                            <a:srgbClr val="000000"/>
                          </a:solidFill>
                          <a:effectLst/>
                          <a:latin typeface="+mn-lt"/>
                        </a:rPr>
                        <a:t>25-34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a:solidFill>
                            <a:srgbClr val="000000"/>
                          </a:solidFill>
                          <a:effectLst/>
                          <a:latin typeface="+mn-lt"/>
                        </a:rPr>
                        <a:t>35-49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dirty="0">
                          <a:solidFill>
                            <a:srgbClr val="000000"/>
                          </a:solidFill>
                          <a:effectLst/>
                          <a:latin typeface="+mn-lt"/>
                        </a:rPr>
                        <a:t>50-64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a:solidFill>
                            <a:srgbClr val="000000"/>
                          </a:solidFill>
                          <a:effectLst/>
                          <a:latin typeface="+mn-lt"/>
                        </a:rPr>
                        <a:t>65+</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a:solidFill>
                            <a:srgbClr val="000000"/>
                          </a:solidFill>
                          <a:effectLst/>
                          <a:latin typeface="+mn-lt"/>
                        </a:rPr>
                        <a:t>Dublin</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a:solidFill>
                            <a:srgbClr val="000000"/>
                          </a:solidFill>
                          <a:effectLst/>
                          <a:latin typeface="+mn-lt"/>
                        </a:rPr>
                        <a:t>Outside Dublin</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dirty="0">
                          <a:solidFill>
                            <a:srgbClr val="000000"/>
                          </a:solidFill>
                          <a:effectLst/>
                          <a:latin typeface="+mn-lt"/>
                        </a:rPr>
                        <a:t>Leinster</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dirty="0">
                          <a:solidFill>
                            <a:srgbClr val="000000"/>
                          </a:solidFill>
                          <a:effectLst/>
                          <a:latin typeface="+mn-lt"/>
                        </a:rPr>
                        <a:t>Munster</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dirty="0">
                          <a:solidFill>
                            <a:srgbClr val="000000"/>
                          </a:solidFill>
                          <a:effectLst/>
                          <a:latin typeface="+mn-lt"/>
                        </a:rPr>
                        <a:t>Conn/</a:t>
                      </a:r>
                    </a:p>
                    <a:p>
                      <a:pPr algn="ctr" fontAlgn="t"/>
                      <a:r>
                        <a:rPr lang="en-IE" sz="1000" b="0" i="0" u="none" strike="noStrike" dirty="0">
                          <a:solidFill>
                            <a:srgbClr val="000000"/>
                          </a:solidFill>
                          <a:effectLst/>
                          <a:latin typeface="+mn-lt"/>
                        </a:rPr>
                        <a:t>Ulster</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dirty="0">
                          <a:solidFill>
                            <a:srgbClr val="000000"/>
                          </a:solidFill>
                          <a:effectLst/>
                          <a:latin typeface="+mn-lt"/>
                        </a:rPr>
                        <a:t>Urban</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fontAlgn="t"/>
                      <a:r>
                        <a:rPr lang="en-IE" sz="1000" b="0" i="0" u="none" strike="noStrike" dirty="0">
                          <a:solidFill>
                            <a:srgbClr val="000000"/>
                          </a:solidFill>
                          <a:effectLst/>
                          <a:latin typeface="+mn-lt"/>
                        </a:rPr>
                        <a:t>Rural</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721720161"/>
                  </a:ext>
                </a:extLst>
              </a:tr>
              <a:tr h="104767">
                <a:tc>
                  <a:txBody>
                    <a:bodyPr/>
                    <a:lstStyle/>
                    <a:p>
                      <a:pPr algn="l" fontAlgn="t"/>
                      <a:r>
                        <a:rPr lang="en-IE" sz="1100" b="0" i="0" u="none" strike="noStrike" dirty="0">
                          <a:solidFill>
                            <a:srgbClr val="000000"/>
                          </a:solidFill>
                          <a:effectLst/>
                          <a:latin typeface="+mn-lt"/>
                        </a:rPr>
                        <a:t> </a:t>
                      </a:r>
                    </a:p>
                  </a:txBody>
                  <a:tcPr marL="6984" marR="6984" marT="6984"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348</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28</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109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130</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70</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11</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126</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222</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87</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82</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53</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258</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90</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9231767"/>
                  </a:ext>
                </a:extLst>
              </a:tr>
              <a:tr h="104767">
                <a:tc>
                  <a:txBody>
                    <a:bodyPr/>
                    <a:lstStyle/>
                    <a:p>
                      <a:pPr algn="l" fontAlgn="t"/>
                      <a:r>
                        <a:rPr lang="en-IE" sz="1100" b="0" i="0" u="none" strike="noStrike">
                          <a:solidFill>
                            <a:srgbClr val="000000"/>
                          </a:solidFill>
                          <a:effectLst/>
                          <a:latin typeface="+mn-lt"/>
                        </a:rPr>
                        <a:t> </a:t>
                      </a:r>
                    </a:p>
                  </a:txBody>
                  <a:tcPr marL="6984" marR="6984" marT="6984" marB="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t"/>
                      <a:r>
                        <a:rPr lang="en-IE" sz="1000" b="0" i="0" u="none" strike="noStrike" dirty="0">
                          <a:solidFill>
                            <a:srgbClr val="000000"/>
                          </a:solidFill>
                          <a:effectLst/>
                          <a:latin typeface="+mn-lt"/>
                        </a:rPr>
                        <a:t>%</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3632687"/>
                  </a:ext>
                </a:extLst>
              </a:tr>
              <a:tr h="722196">
                <a:tc>
                  <a:txBody>
                    <a:bodyPr/>
                    <a:lstStyle/>
                    <a:p>
                      <a:pPr algn="l" fontAlgn="t"/>
                      <a:r>
                        <a:rPr lang="en-IE" sz="1050" b="0" i="0" u="none" strike="noStrike" dirty="0">
                          <a:solidFill>
                            <a:srgbClr val="000000"/>
                          </a:solidFill>
                          <a:effectLst/>
                          <a:latin typeface="+mn-lt"/>
                        </a:rPr>
                        <a:t>Using my home broadband service to work from home/work remotely</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50" b="0" i="0" u="none" strike="noStrike" dirty="0">
                          <a:solidFill>
                            <a:srgbClr val="000000"/>
                          </a:solidFill>
                          <a:effectLst/>
                          <a:latin typeface="+mn-lt"/>
                        </a:rPr>
                        <a:t>85</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87</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88</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89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73</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82</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91</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82</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83</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79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83</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87</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81</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36036198"/>
                  </a:ext>
                </a:extLst>
              </a:tr>
              <a:tr h="722196">
                <a:tc>
                  <a:txBody>
                    <a:bodyPr/>
                    <a:lstStyle/>
                    <a:p>
                      <a:pPr algn="l" fontAlgn="t"/>
                      <a:r>
                        <a:rPr lang="en-IE" sz="1050" b="0" i="0" u="none" strike="noStrike" dirty="0">
                          <a:solidFill>
                            <a:srgbClr val="000000"/>
                          </a:solidFill>
                          <a:effectLst/>
                          <a:latin typeface="+mn-lt"/>
                        </a:rPr>
                        <a:t>Using my mobile phone service to work from home/work remotely (including tethering)</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50" b="0" i="0" u="none" strike="noStrike" dirty="0">
                          <a:solidFill>
                            <a:srgbClr val="000000"/>
                          </a:solidFill>
                          <a:effectLst/>
                          <a:latin typeface="+mn-lt"/>
                        </a:rPr>
                        <a:t>69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63</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70</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73</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70</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54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67</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70</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74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64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74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68</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70</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25624763"/>
                  </a:ext>
                </a:extLst>
              </a:tr>
              <a:tr h="722196">
                <a:tc>
                  <a:txBody>
                    <a:bodyPr/>
                    <a:lstStyle/>
                    <a:p>
                      <a:pPr algn="l" fontAlgn="t"/>
                      <a:r>
                        <a:rPr lang="en-IE" sz="1050" b="0" i="0" u="none" strike="noStrike" dirty="0">
                          <a:solidFill>
                            <a:srgbClr val="000000"/>
                          </a:solidFill>
                          <a:effectLst/>
                          <a:latin typeface="+mn-lt"/>
                        </a:rPr>
                        <a:t>Video Conferencing with work colleagues/clients/customers</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050" b="0" i="0" u="none" strike="noStrike" dirty="0">
                          <a:solidFill>
                            <a:srgbClr val="000000"/>
                          </a:solidFill>
                          <a:effectLst/>
                          <a:latin typeface="+mn-lt"/>
                        </a:rPr>
                        <a:t>77</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75</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85</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79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71</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53</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84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73</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a:solidFill>
                            <a:srgbClr val="000000"/>
                          </a:solidFill>
                          <a:effectLst/>
                          <a:latin typeface="+mn-lt"/>
                        </a:rPr>
                        <a:t>82</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69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67</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80</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dirty="0">
                          <a:solidFill>
                            <a:srgbClr val="000000"/>
                          </a:solidFill>
                          <a:effectLst/>
                          <a:latin typeface="+mn-lt"/>
                        </a:rPr>
                        <a:t>71</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13549207"/>
                  </a:ext>
                </a:extLst>
              </a:tr>
              <a:tr h="722196">
                <a:tc>
                  <a:txBody>
                    <a:bodyPr/>
                    <a:lstStyle/>
                    <a:p>
                      <a:pPr algn="l" fontAlgn="t"/>
                      <a:r>
                        <a:rPr lang="en-IE" sz="1100" b="0" i="0" u="none" strike="noStrike" dirty="0">
                          <a:solidFill>
                            <a:srgbClr val="000000"/>
                          </a:solidFill>
                          <a:effectLst/>
                          <a:latin typeface="+mn-lt"/>
                        </a:rPr>
                        <a:t>Accessing my employers’ internal systems (Using a VPN, virtual desktop, intranet, etc.)</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100" b="0" i="0" u="none" strike="noStrike" dirty="0">
                          <a:solidFill>
                            <a:srgbClr val="000000"/>
                          </a:solidFill>
                          <a:effectLst/>
                          <a:latin typeface="+mn-lt"/>
                        </a:rPr>
                        <a:t>66</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67</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76</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69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54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16</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74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62</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65</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59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62</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69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59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1669343"/>
                  </a:ext>
                </a:extLst>
              </a:tr>
              <a:tr h="722196">
                <a:tc>
                  <a:txBody>
                    <a:bodyPr/>
                    <a:lstStyle/>
                    <a:p>
                      <a:pPr algn="l" fontAlgn="t"/>
                      <a:r>
                        <a:rPr lang="en-IE" sz="1100" b="0" i="0" u="none" strike="noStrike" dirty="0">
                          <a:solidFill>
                            <a:srgbClr val="000000"/>
                          </a:solidFill>
                          <a:effectLst/>
                          <a:latin typeface="+mn-lt"/>
                        </a:rPr>
                        <a:t>Using online collaboration platforms (Asana, Microsoft Teams, Slack, G Suite etc.)</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fontAlgn="t"/>
                      <a:r>
                        <a:rPr lang="en-IE" sz="1100" b="0" i="0" u="none" strike="noStrike" dirty="0">
                          <a:solidFill>
                            <a:srgbClr val="000000"/>
                          </a:solidFill>
                          <a:effectLst/>
                          <a:latin typeface="+mn-lt"/>
                        </a:rPr>
                        <a:t>66</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59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82</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68</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54</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45</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79</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60</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61</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a:solidFill>
                            <a:srgbClr val="000000"/>
                          </a:solidFill>
                          <a:effectLst/>
                          <a:latin typeface="+mn-lt"/>
                        </a:rPr>
                        <a:t>56</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63</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72</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IE" sz="1100" b="0" i="0" u="none" strike="noStrike" dirty="0">
                          <a:solidFill>
                            <a:srgbClr val="000000"/>
                          </a:solidFill>
                          <a:effectLst/>
                          <a:latin typeface="+mn-lt"/>
                        </a:rPr>
                        <a:t>55</a:t>
                      </a:r>
                    </a:p>
                  </a:txBody>
                  <a:tcPr marL="6984" marR="6984" marT="6984"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89697663"/>
                  </a:ext>
                </a:extLst>
              </a:tr>
            </a:tbl>
          </a:graphicData>
        </a:graphic>
      </p:graphicFrame>
    </p:spTree>
    <p:extLst>
      <p:ext uri="{BB962C8B-B14F-4D97-AF65-F5344CB8AC3E}">
        <p14:creationId xmlns:p14="http://schemas.microsoft.com/office/powerpoint/2010/main" val="217822162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DF26E440-1B33-4049-BE3A-E431B1B53C56}"/>
              </a:ext>
            </a:extLst>
          </p:cNvPr>
          <p:cNvSpPr>
            <a:spLocks noGrp="1"/>
          </p:cNvSpPr>
          <p:nvPr>
            <p:ph type="body" sz="quarter" idx="49"/>
          </p:nvPr>
        </p:nvSpPr>
        <p:spPr>
          <a:xfrm>
            <a:off x="159720" y="786492"/>
            <a:ext cx="5548676" cy="323941"/>
          </a:xfrm>
        </p:spPr>
        <p:txBody>
          <a:bodyPr/>
          <a:lstStyle/>
          <a:p>
            <a:r>
              <a:rPr lang="en-IE" dirty="0"/>
              <a:t>Base: All Working from home at present n 348</a:t>
            </a:r>
          </a:p>
        </p:txBody>
      </p:sp>
      <p:sp>
        <p:nvSpPr>
          <p:cNvPr id="10" name="Title 5">
            <a:extLst>
              <a:ext uri="{FF2B5EF4-FFF2-40B4-BE49-F238E27FC236}">
                <a16:creationId xmlns:a16="http://schemas.microsoft.com/office/drawing/2014/main" id="{7C77EC2C-8957-4A88-A0AB-FE466470995D}"/>
              </a:ext>
            </a:extLst>
          </p:cNvPr>
          <p:cNvSpPr>
            <a:spLocks noGrp="1"/>
          </p:cNvSpPr>
          <p:nvPr>
            <p:ph type="title"/>
          </p:nvPr>
        </p:nvSpPr>
        <p:spPr>
          <a:xfrm>
            <a:off x="159720" y="73016"/>
            <a:ext cx="7952663" cy="370620"/>
          </a:xfrm>
        </p:spPr>
        <p:txBody>
          <a:bodyPr anchor="t"/>
          <a:lstStyle/>
          <a:p>
            <a:r>
              <a:rPr lang="en-IE" sz="2200" dirty="0">
                <a:latin typeface="Trebuchet MS"/>
                <a:ea typeface="Verdana"/>
              </a:rPr>
              <a:t>Services used to carry out work-related activities while at home during the ongoing Covid-19 pandemic</a:t>
            </a:r>
            <a:endParaRPr lang="en-IE" sz="2200" dirty="0">
              <a:solidFill>
                <a:srgbClr val="54C0E8"/>
              </a:solidFill>
            </a:endParaRPr>
          </a:p>
        </p:txBody>
      </p:sp>
      <p:sp>
        <p:nvSpPr>
          <p:cNvPr id="5" name="Text Placeholder 4">
            <a:extLst>
              <a:ext uri="{FF2B5EF4-FFF2-40B4-BE49-F238E27FC236}">
                <a16:creationId xmlns:a16="http://schemas.microsoft.com/office/drawing/2014/main" id="{509F17E8-5F46-4E80-B17A-1575F617B241}"/>
              </a:ext>
            </a:extLst>
          </p:cNvPr>
          <p:cNvSpPr>
            <a:spLocks noGrp="1"/>
          </p:cNvSpPr>
          <p:nvPr>
            <p:ph type="body" sz="quarter" idx="60"/>
          </p:nvPr>
        </p:nvSpPr>
        <p:spPr>
          <a:xfrm>
            <a:off x="800100" y="6499780"/>
            <a:ext cx="5578854" cy="285204"/>
          </a:xfrm>
        </p:spPr>
        <p:txBody>
          <a:bodyPr/>
          <a:lstStyle/>
          <a:p>
            <a:r>
              <a:rPr lang="en-IE" sz="1000" dirty="0"/>
              <a:t>Q.</a:t>
            </a:r>
            <a:r>
              <a:rPr lang="en-IE" dirty="0"/>
              <a:t>11</a:t>
            </a:r>
            <a:r>
              <a:rPr lang="en-IE" sz="1000" dirty="0"/>
              <a:t> Which of the following services do you use to carry out your work-related activities while at home during the ongoing Covid-19 pandemic?</a:t>
            </a:r>
          </a:p>
          <a:p>
            <a:endParaRPr lang="en-IE" dirty="0"/>
          </a:p>
        </p:txBody>
      </p:sp>
      <p:graphicFrame>
        <p:nvGraphicFramePr>
          <p:cNvPr id="8" name="Chart 7">
            <a:extLst>
              <a:ext uri="{FF2B5EF4-FFF2-40B4-BE49-F238E27FC236}">
                <a16:creationId xmlns:a16="http://schemas.microsoft.com/office/drawing/2014/main" id="{79570935-A5E8-476C-A960-F9D06A24F127}"/>
              </a:ext>
            </a:extLst>
          </p:cNvPr>
          <p:cNvGraphicFramePr/>
          <p:nvPr>
            <p:custDataLst>
              <p:tags r:id="rId1"/>
            </p:custDataLst>
            <p:extLst>
              <p:ext uri="{D42A27DB-BD31-4B8C-83A1-F6EECF244321}">
                <p14:modId xmlns:p14="http://schemas.microsoft.com/office/powerpoint/2010/main" val="1350842022"/>
              </p:ext>
            </p:extLst>
          </p:nvPr>
        </p:nvGraphicFramePr>
        <p:xfrm>
          <a:off x="1418915" y="1820616"/>
          <a:ext cx="6667809" cy="387831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5E7A31B-2CF8-4490-9FA0-A040BF2545DF}"/>
              </a:ext>
            </a:extLst>
          </p:cNvPr>
          <p:cNvSpPr txBox="1"/>
          <p:nvPr/>
        </p:nvSpPr>
        <p:spPr>
          <a:xfrm>
            <a:off x="5609263" y="1244222"/>
            <a:ext cx="763924" cy="461665"/>
          </a:xfrm>
          <a:prstGeom prst="rect">
            <a:avLst/>
          </a:prstGeom>
          <a:noFill/>
        </p:spPr>
        <p:txBody>
          <a:bodyPr wrap="square" rtlCol="0">
            <a:spAutoFit/>
          </a:bodyPr>
          <a:lstStyle/>
          <a:p>
            <a:pPr algn="ctr" defTabSz="472171" eaLnBrk="1" hangingPunct="1"/>
            <a:r>
              <a:rPr lang="en-US" sz="1200" b="1" dirty="0">
                <a:solidFill>
                  <a:prstClr val="black"/>
                </a:solidFill>
                <a:latin typeface="Calibri" panose="020F0502020204030204"/>
                <a:cs typeface="Arial" charset="0"/>
              </a:rPr>
              <a:t>Total</a:t>
            </a:r>
          </a:p>
          <a:p>
            <a:pPr algn="ctr" defTabSz="472171" eaLnBrk="1" hangingPunct="1"/>
            <a:r>
              <a:rPr lang="en-US" sz="1200" b="1" dirty="0">
                <a:solidFill>
                  <a:prstClr val="black"/>
                </a:solidFill>
                <a:latin typeface="Calibri" panose="020F0502020204030204"/>
                <a:cs typeface="Arial" charset="0"/>
              </a:rPr>
              <a:t>%</a:t>
            </a:r>
            <a:endParaRPr lang="en-IE" sz="1200" b="1" dirty="0">
              <a:solidFill>
                <a:prstClr val="black"/>
              </a:solidFill>
              <a:latin typeface="Calibri" panose="020F0502020204030204"/>
              <a:cs typeface="Arial" charset="0"/>
            </a:endParaRPr>
          </a:p>
        </p:txBody>
      </p:sp>
      <p:graphicFrame>
        <p:nvGraphicFramePr>
          <p:cNvPr id="6" name="Table 5">
            <a:extLst>
              <a:ext uri="{FF2B5EF4-FFF2-40B4-BE49-F238E27FC236}">
                <a16:creationId xmlns:a16="http://schemas.microsoft.com/office/drawing/2014/main" id="{2A4D02CD-0679-4B26-BE4F-8EF72EEBCE31}"/>
              </a:ext>
            </a:extLst>
          </p:cNvPr>
          <p:cNvGraphicFramePr>
            <a:graphicFrameLocks noGrp="1"/>
          </p:cNvGraphicFramePr>
          <p:nvPr>
            <p:extLst>
              <p:ext uri="{D42A27DB-BD31-4B8C-83A1-F6EECF244321}">
                <p14:modId xmlns:p14="http://schemas.microsoft.com/office/powerpoint/2010/main" val="972748566"/>
              </p:ext>
            </p:extLst>
          </p:nvPr>
        </p:nvGraphicFramePr>
        <p:xfrm>
          <a:off x="2085587" y="1903233"/>
          <a:ext cx="2408516" cy="3513849"/>
        </p:xfrm>
        <a:graphic>
          <a:graphicData uri="http://schemas.openxmlformats.org/drawingml/2006/table">
            <a:tbl>
              <a:tblPr>
                <a:tableStyleId>{5C22544A-7EE6-4342-B048-85BDC9FD1C3A}</a:tableStyleId>
              </a:tblPr>
              <a:tblGrid>
                <a:gridCol w="2408516">
                  <a:extLst>
                    <a:ext uri="{9D8B030D-6E8A-4147-A177-3AD203B41FA5}">
                      <a16:colId xmlns:a16="http://schemas.microsoft.com/office/drawing/2014/main" val="1544003701"/>
                    </a:ext>
                  </a:extLst>
                </a:gridCol>
              </a:tblGrid>
              <a:tr h="152400">
                <a:tc>
                  <a:txBody>
                    <a:bodyPr/>
                    <a:lstStyle/>
                    <a:p>
                      <a:pPr algn="r" fontAlgn="t"/>
                      <a:r>
                        <a:rPr lang="en-IE" sz="1100" u="none" strike="noStrike" dirty="0">
                          <a:effectLst/>
                        </a:rPr>
                        <a:t>Home broadband service</a:t>
                      </a:r>
                      <a:endParaRPr lang="en-IE" sz="1100" b="0" i="0" u="none" strike="noStrike" dirty="0">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8833095"/>
                  </a:ext>
                </a:extLst>
              </a:tr>
              <a:tr h="152400">
                <a:tc>
                  <a:txBody>
                    <a:bodyPr/>
                    <a:lstStyle/>
                    <a:p>
                      <a:pPr algn="r" fontAlgn="t"/>
                      <a:r>
                        <a:rPr lang="en-IE" sz="1100" u="none" strike="noStrike" dirty="0">
                          <a:effectLst/>
                        </a:rPr>
                        <a:t> </a:t>
                      </a:r>
                      <a:endParaRPr lang="en-IE" sz="1100" b="0" i="0" u="none" strike="noStrike" dirty="0">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5056989"/>
                  </a:ext>
                </a:extLst>
              </a:tr>
              <a:tr h="477279">
                <a:tc>
                  <a:txBody>
                    <a:bodyPr/>
                    <a:lstStyle/>
                    <a:p>
                      <a:pPr algn="r" fontAlgn="t"/>
                      <a:r>
                        <a:rPr lang="en-IE" sz="1100" u="none" strike="noStrike" dirty="0">
                          <a:effectLst/>
                        </a:rPr>
                        <a:t> </a:t>
                      </a:r>
                      <a:endParaRPr lang="en-IE" sz="1100" b="0" i="0" u="none" strike="noStrike" dirty="0">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0875504"/>
                  </a:ext>
                </a:extLst>
              </a:tr>
              <a:tr h="152400">
                <a:tc>
                  <a:txBody>
                    <a:bodyPr/>
                    <a:lstStyle/>
                    <a:p>
                      <a:pPr algn="r" fontAlgn="t"/>
                      <a:r>
                        <a:rPr lang="en-IE" sz="1100" u="none" strike="noStrike">
                          <a:effectLst/>
                        </a:rPr>
                        <a:t>Mobile Phone for traditional Voice/SMS</a:t>
                      </a:r>
                      <a:endParaRPr lang="en-IE" sz="1100" b="0" i="0" u="none" strike="noStrike">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4509085"/>
                  </a:ext>
                </a:extLst>
              </a:tr>
              <a:tr h="152400">
                <a:tc>
                  <a:txBody>
                    <a:bodyPr/>
                    <a:lstStyle/>
                    <a:p>
                      <a:pPr algn="r" fontAlgn="t"/>
                      <a:r>
                        <a:rPr lang="en-IE" sz="1100" u="none" strike="noStrike">
                          <a:effectLst/>
                        </a:rPr>
                        <a:t> </a:t>
                      </a:r>
                      <a:endParaRPr lang="en-IE" sz="1100" b="0" i="0" u="none" strike="noStrike">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8454875"/>
                  </a:ext>
                </a:extLst>
              </a:tr>
              <a:tr h="502920">
                <a:tc>
                  <a:txBody>
                    <a:bodyPr/>
                    <a:lstStyle/>
                    <a:p>
                      <a:pPr algn="r" fontAlgn="t"/>
                      <a:r>
                        <a:rPr lang="en-IE" sz="1100" u="none" strike="noStrike">
                          <a:effectLst/>
                        </a:rPr>
                        <a:t> </a:t>
                      </a:r>
                      <a:endParaRPr lang="en-IE" sz="1100" b="0" i="0" u="none" strike="noStrike">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1872257"/>
                  </a:ext>
                </a:extLst>
              </a:tr>
              <a:tr h="152400">
                <a:tc>
                  <a:txBody>
                    <a:bodyPr/>
                    <a:lstStyle/>
                    <a:p>
                      <a:pPr algn="r" fontAlgn="t"/>
                      <a:r>
                        <a:rPr lang="en-IE" sz="1100" u="none" strike="noStrike">
                          <a:effectLst/>
                        </a:rPr>
                        <a:t>Mobile Phone Data (e.g. Internet/Email on your mobile phone handset)</a:t>
                      </a:r>
                      <a:endParaRPr lang="en-IE" sz="1100" b="0" i="0" u="none" strike="noStrike">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6017944"/>
                  </a:ext>
                </a:extLst>
              </a:tr>
              <a:tr h="152400">
                <a:tc>
                  <a:txBody>
                    <a:bodyPr/>
                    <a:lstStyle/>
                    <a:p>
                      <a:pPr algn="r" fontAlgn="t"/>
                      <a:r>
                        <a:rPr lang="en-IE" sz="1100" u="none" strike="noStrike">
                          <a:effectLst/>
                        </a:rPr>
                        <a:t> </a:t>
                      </a:r>
                      <a:endParaRPr lang="en-IE" sz="1100" b="0" i="0" u="none" strike="noStrike">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8446021"/>
                  </a:ext>
                </a:extLst>
              </a:tr>
              <a:tr h="287655">
                <a:tc>
                  <a:txBody>
                    <a:bodyPr/>
                    <a:lstStyle/>
                    <a:p>
                      <a:pPr algn="r" fontAlgn="t"/>
                      <a:r>
                        <a:rPr lang="en-IE" sz="1100" u="none" strike="noStrike">
                          <a:effectLst/>
                        </a:rPr>
                        <a:t> </a:t>
                      </a:r>
                      <a:endParaRPr lang="en-IE" sz="1100" b="0" i="0" u="none" strike="noStrike">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806442"/>
                  </a:ext>
                </a:extLst>
              </a:tr>
              <a:tr h="152400">
                <a:tc>
                  <a:txBody>
                    <a:bodyPr/>
                    <a:lstStyle/>
                    <a:p>
                      <a:pPr algn="r" fontAlgn="t"/>
                      <a:r>
                        <a:rPr lang="en-IE" sz="1100" u="none" strike="noStrike">
                          <a:effectLst/>
                        </a:rPr>
                        <a:t>Fixed or Home telephone (landline)</a:t>
                      </a:r>
                      <a:endParaRPr lang="en-IE" sz="1100" b="0" i="0" u="none" strike="noStrike">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3096091"/>
                  </a:ext>
                </a:extLst>
              </a:tr>
              <a:tr h="152400">
                <a:tc>
                  <a:txBody>
                    <a:bodyPr/>
                    <a:lstStyle/>
                    <a:p>
                      <a:pPr algn="r" fontAlgn="t"/>
                      <a:r>
                        <a:rPr lang="en-IE" sz="1100" u="none" strike="noStrike">
                          <a:effectLst/>
                        </a:rPr>
                        <a:t> </a:t>
                      </a:r>
                      <a:endParaRPr lang="en-IE" sz="1100" b="0" i="0" u="none" strike="noStrike">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3573926"/>
                  </a:ext>
                </a:extLst>
              </a:tr>
              <a:tr h="483870">
                <a:tc>
                  <a:txBody>
                    <a:bodyPr/>
                    <a:lstStyle/>
                    <a:p>
                      <a:pPr algn="r" fontAlgn="t"/>
                      <a:r>
                        <a:rPr lang="en-IE" sz="1100" u="none" strike="noStrike">
                          <a:effectLst/>
                        </a:rPr>
                        <a:t> </a:t>
                      </a:r>
                      <a:endParaRPr lang="en-IE" sz="1100" b="0" i="0" u="none" strike="noStrike">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083810"/>
                  </a:ext>
                </a:extLst>
              </a:tr>
              <a:tr h="152400">
                <a:tc>
                  <a:txBody>
                    <a:bodyPr/>
                    <a:lstStyle/>
                    <a:p>
                      <a:pPr algn="r" fontAlgn="t"/>
                      <a:r>
                        <a:rPr lang="en-IE" sz="1100" u="none" strike="noStrike" dirty="0">
                          <a:effectLst/>
                        </a:rPr>
                        <a:t>Mobile Broadband service (e.g. Dongle)</a:t>
                      </a:r>
                      <a:endParaRPr lang="en-IE" sz="1100" b="0" i="0" u="none" strike="noStrike" dirty="0">
                        <a:solidFill>
                          <a:srgbClr val="000000"/>
                        </a:solidFill>
                        <a:effectLst/>
                        <a:latin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0622307"/>
                  </a:ext>
                </a:extLst>
              </a:tr>
            </a:tbl>
          </a:graphicData>
        </a:graphic>
      </p:graphicFrame>
    </p:spTree>
    <p:extLst>
      <p:ext uri="{BB962C8B-B14F-4D97-AF65-F5344CB8AC3E}">
        <p14:creationId xmlns:p14="http://schemas.microsoft.com/office/powerpoint/2010/main" val="108003987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
          <p:cNvSpPr txBox="1"/>
          <p:nvPr/>
        </p:nvSpPr>
        <p:spPr>
          <a:xfrm>
            <a:off x="1794921" y="6437407"/>
            <a:ext cx="6681592" cy="541250"/>
          </a:xfrm>
          <a:prstGeom prst="rect">
            <a:avLst/>
          </a:prstGeom>
        </p:spPr>
        <p:txBody>
          <a:bodyPr vert="horz" wrap="square" lIns="0" tIns="0" rIns="0" bIns="0" rtlCol="0" anchor="ctr">
            <a:noAutofit/>
          </a:bodyPr>
          <a:lstStyle/>
          <a:p>
            <a:pPr marL="403073" indent="-403073"/>
            <a:endParaRPr lang="en-IE" sz="952"/>
          </a:p>
        </p:txBody>
      </p:sp>
      <p:graphicFrame>
        <p:nvGraphicFramePr>
          <p:cNvPr id="16" name="Chart 15"/>
          <p:cNvGraphicFramePr/>
          <p:nvPr>
            <p:extLst>
              <p:ext uri="{D42A27DB-BD31-4B8C-83A1-F6EECF244321}">
                <p14:modId xmlns:p14="http://schemas.microsoft.com/office/powerpoint/2010/main" val="2413505820"/>
              </p:ext>
            </p:extLst>
          </p:nvPr>
        </p:nvGraphicFramePr>
        <p:xfrm>
          <a:off x="661169" y="1811611"/>
          <a:ext cx="8870424" cy="3866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7">
            <a:extLst>
              <a:ext uri="{FF2B5EF4-FFF2-40B4-BE49-F238E27FC236}">
                <a16:creationId xmlns:a16="http://schemas.microsoft.com/office/drawing/2014/main" id="{94C3CF21-98FB-406A-8FA7-2F54D80D2336}"/>
              </a:ext>
            </a:extLst>
          </p:cNvPr>
          <p:cNvGraphicFramePr>
            <a:graphicFrameLocks noGrp="1"/>
          </p:cNvGraphicFramePr>
          <p:nvPr>
            <p:extLst>
              <p:ext uri="{D42A27DB-BD31-4B8C-83A1-F6EECF244321}">
                <p14:modId xmlns:p14="http://schemas.microsoft.com/office/powerpoint/2010/main" val="1175806018"/>
              </p:ext>
            </p:extLst>
          </p:nvPr>
        </p:nvGraphicFramePr>
        <p:xfrm>
          <a:off x="3708592" y="1657500"/>
          <a:ext cx="5028246" cy="405191"/>
        </p:xfrm>
        <a:graphic>
          <a:graphicData uri="http://schemas.openxmlformats.org/drawingml/2006/table">
            <a:tbl>
              <a:tblPr firstRow="1" bandRow="1">
                <a:tableStyleId>{5C22544A-7EE6-4342-B048-85BDC9FD1C3A}</a:tableStyleId>
              </a:tblPr>
              <a:tblGrid>
                <a:gridCol w="4190163">
                  <a:extLst>
                    <a:ext uri="{9D8B030D-6E8A-4147-A177-3AD203B41FA5}">
                      <a16:colId xmlns:a16="http://schemas.microsoft.com/office/drawing/2014/main" val="4198555147"/>
                    </a:ext>
                  </a:extLst>
                </a:gridCol>
                <a:gridCol w="432048">
                  <a:extLst>
                    <a:ext uri="{9D8B030D-6E8A-4147-A177-3AD203B41FA5}">
                      <a16:colId xmlns:a16="http://schemas.microsoft.com/office/drawing/2014/main" val="1585119062"/>
                    </a:ext>
                  </a:extLst>
                </a:gridCol>
                <a:gridCol w="406035">
                  <a:extLst>
                    <a:ext uri="{9D8B030D-6E8A-4147-A177-3AD203B41FA5}">
                      <a16:colId xmlns:a16="http://schemas.microsoft.com/office/drawing/2014/main" val="412728646"/>
                    </a:ext>
                  </a:extLst>
                </a:gridCol>
              </a:tblGrid>
              <a:tr h="405191">
                <a:tc>
                  <a:txBody>
                    <a:bodyPr/>
                    <a:lstStyle/>
                    <a:p>
                      <a:pPr algn="ctr" fontAlgn="t"/>
                      <a:r>
                        <a:rPr lang="en-IE" sz="1100" b="1" i="0" u="none" strike="noStrike" dirty="0">
                          <a:solidFill>
                            <a:schemeClr val="accent1">
                              <a:lumMod val="50000"/>
                            </a:schemeClr>
                          </a:solidFill>
                          <a:effectLst/>
                          <a:latin typeface="+mn-lt"/>
                        </a:rPr>
                        <a:t>Yes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1100" b="1" i="0" u="none" strike="noStrike">
                          <a:solidFill>
                            <a:schemeClr val="accent5"/>
                          </a:solidFill>
                          <a:effectLst/>
                          <a:latin typeface="+mn-lt"/>
                        </a:rPr>
                        <a:t>No</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1100" b="1" i="0" u="none" strike="noStrike" dirty="0">
                          <a:solidFill>
                            <a:schemeClr val="tx1">
                              <a:lumMod val="75000"/>
                              <a:lumOff val="25000"/>
                            </a:schemeClr>
                          </a:solidFill>
                          <a:effectLst/>
                          <a:latin typeface="+mn-lt"/>
                        </a:rPr>
                        <a:t>Don’t know</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197528"/>
                  </a:ext>
                </a:extLst>
              </a:tr>
            </a:tbl>
          </a:graphicData>
        </a:graphic>
      </p:graphicFrame>
      <p:sp>
        <p:nvSpPr>
          <p:cNvPr id="23" name="Text Placeholder 3">
            <a:extLst>
              <a:ext uri="{FF2B5EF4-FFF2-40B4-BE49-F238E27FC236}">
                <a16:creationId xmlns:a16="http://schemas.microsoft.com/office/drawing/2014/main" id="{F11D88F1-3A28-4642-9136-E98E2263B6BC}"/>
              </a:ext>
            </a:extLst>
          </p:cNvPr>
          <p:cNvSpPr>
            <a:spLocks noGrp="1"/>
          </p:cNvSpPr>
          <p:nvPr>
            <p:ph type="body" sz="quarter" idx="49"/>
          </p:nvPr>
        </p:nvSpPr>
        <p:spPr>
          <a:xfrm>
            <a:off x="232011" y="879084"/>
            <a:ext cx="5548676" cy="323941"/>
          </a:xfrm>
        </p:spPr>
        <p:txBody>
          <a:bodyPr/>
          <a:lstStyle/>
          <a:p>
            <a:r>
              <a:rPr lang="en-IE" dirty="0">
                <a:solidFill>
                  <a:srgbClr val="58595B"/>
                </a:solidFill>
              </a:rPr>
              <a:t>Base:  All using each service at home for work</a:t>
            </a:r>
            <a:endParaRPr lang="en-IE" dirty="0"/>
          </a:p>
        </p:txBody>
      </p:sp>
      <p:sp>
        <p:nvSpPr>
          <p:cNvPr id="24" name="Title 1">
            <a:extLst>
              <a:ext uri="{FF2B5EF4-FFF2-40B4-BE49-F238E27FC236}">
                <a16:creationId xmlns:a16="http://schemas.microsoft.com/office/drawing/2014/main" id="{90E8EAFD-4468-4D69-A619-A51F8085C9E7}"/>
              </a:ext>
            </a:extLst>
          </p:cNvPr>
          <p:cNvSpPr>
            <a:spLocks noGrp="1"/>
          </p:cNvSpPr>
          <p:nvPr>
            <p:ph type="title"/>
          </p:nvPr>
        </p:nvSpPr>
        <p:spPr/>
        <p:txBody>
          <a:bodyPr/>
          <a:lstStyle/>
          <a:p>
            <a:r>
              <a:rPr lang="en-GB" dirty="0"/>
              <a:t>Extent each service is adequate for work related activities at home during Covid-19</a:t>
            </a:r>
            <a:endParaRPr lang="en-US" dirty="0"/>
          </a:p>
        </p:txBody>
      </p:sp>
      <p:sp>
        <p:nvSpPr>
          <p:cNvPr id="3" name="Text Placeholder 2">
            <a:extLst>
              <a:ext uri="{FF2B5EF4-FFF2-40B4-BE49-F238E27FC236}">
                <a16:creationId xmlns:a16="http://schemas.microsoft.com/office/drawing/2014/main" id="{A079E3B8-AA18-48ED-ACA2-D6C37281C9B8}"/>
              </a:ext>
            </a:extLst>
          </p:cNvPr>
          <p:cNvSpPr>
            <a:spLocks noGrp="1"/>
          </p:cNvSpPr>
          <p:nvPr>
            <p:ph type="body" sz="quarter" idx="60"/>
          </p:nvPr>
        </p:nvSpPr>
        <p:spPr>
          <a:xfrm>
            <a:off x="643861" y="6498936"/>
            <a:ext cx="5578854" cy="285204"/>
          </a:xfrm>
        </p:spPr>
        <p:txBody>
          <a:bodyPr/>
          <a:lstStyle/>
          <a:p>
            <a:r>
              <a:rPr lang="en-IE" sz="1000"/>
              <a:t>Q.</a:t>
            </a:r>
            <a:r>
              <a:rPr lang="en-IE"/>
              <a:t>12</a:t>
            </a:r>
            <a:r>
              <a:rPr lang="en-IE" sz="1000"/>
              <a:t> Is the service is adequate to allow you to carry out your </a:t>
            </a:r>
            <a:r>
              <a:rPr lang="en-IE" sz="1000" b="1" u="sng"/>
              <a:t>work related activities </a:t>
            </a:r>
            <a:r>
              <a:rPr lang="en-IE" sz="1000"/>
              <a:t>that you are currently using this service for while at home during the ongoing Covid-19 pandemic? </a:t>
            </a:r>
          </a:p>
          <a:p>
            <a:endParaRPr lang="en-IE"/>
          </a:p>
        </p:txBody>
      </p:sp>
      <p:sp>
        <p:nvSpPr>
          <p:cNvPr id="17" name="TextBox 16">
            <a:extLst>
              <a:ext uri="{FF2B5EF4-FFF2-40B4-BE49-F238E27FC236}">
                <a16:creationId xmlns:a16="http://schemas.microsoft.com/office/drawing/2014/main" id="{CDA42955-A7CC-4F9C-A9E8-4287F5CCB78E}"/>
              </a:ext>
            </a:extLst>
          </p:cNvPr>
          <p:cNvSpPr txBox="1"/>
          <p:nvPr/>
        </p:nvSpPr>
        <p:spPr>
          <a:xfrm>
            <a:off x="1495497" y="1294083"/>
            <a:ext cx="7318803" cy="430887"/>
          </a:xfrm>
          <a:prstGeom prst="rect">
            <a:avLst/>
          </a:prstGeom>
          <a:noFill/>
        </p:spPr>
        <p:txBody>
          <a:bodyPr wrap="square" rtlCol="0">
            <a:spAutoFit/>
          </a:bodyPr>
          <a:lstStyle/>
          <a:p>
            <a:pPr algn="ctr"/>
            <a:r>
              <a:rPr lang="en-IE" sz="1050" b="1" i="1" dirty="0"/>
              <a:t>Do you believe that your current ... service is adequate to allow you to carry out your work related activities that you are currently using this service for while at home during the ongoing Covid-19 pandemic</a:t>
            </a:r>
          </a:p>
        </p:txBody>
      </p:sp>
      <p:graphicFrame>
        <p:nvGraphicFramePr>
          <p:cNvPr id="4" name="Table 3">
            <a:extLst>
              <a:ext uri="{FF2B5EF4-FFF2-40B4-BE49-F238E27FC236}">
                <a16:creationId xmlns:a16="http://schemas.microsoft.com/office/drawing/2014/main" id="{7FF02504-9891-4CA6-A3B2-D13092777B4D}"/>
              </a:ext>
            </a:extLst>
          </p:cNvPr>
          <p:cNvGraphicFramePr>
            <a:graphicFrameLocks noGrp="1"/>
          </p:cNvGraphicFramePr>
          <p:nvPr>
            <p:extLst>
              <p:ext uri="{D42A27DB-BD31-4B8C-83A1-F6EECF244321}">
                <p14:modId xmlns:p14="http://schemas.microsoft.com/office/powerpoint/2010/main" val="2647385432"/>
              </p:ext>
            </p:extLst>
          </p:nvPr>
        </p:nvGraphicFramePr>
        <p:xfrm>
          <a:off x="823293" y="2236954"/>
          <a:ext cx="2609995" cy="3104995"/>
        </p:xfrm>
        <a:graphic>
          <a:graphicData uri="http://schemas.openxmlformats.org/drawingml/2006/table">
            <a:tbl>
              <a:tblPr>
                <a:tableStyleId>{5C22544A-7EE6-4342-B048-85BDC9FD1C3A}</a:tableStyleId>
              </a:tblPr>
              <a:tblGrid>
                <a:gridCol w="2609995">
                  <a:extLst>
                    <a:ext uri="{9D8B030D-6E8A-4147-A177-3AD203B41FA5}">
                      <a16:colId xmlns:a16="http://schemas.microsoft.com/office/drawing/2014/main" val="12477789"/>
                    </a:ext>
                  </a:extLst>
                </a:gridCol>
              </a:tblGrid>
              <a:tr h="190500">
                <a:tc>
                  <a:txBody>
                    <a:bodyPr/>
                    <a:lstStyle/>
                    <a:p>
                      <a:pPr algn="r" fontAlgn="t"/>
                      <a:r>
                        <a:rPr lang="en-IE" sz="1200" u="none" strike="noStrike" dirty="0">
                          <a:effectLst/>
                        </a:rPr>
                        <a:t>Fixed or Home telephone (landline)</a:t>
                      </a:r>
                      <a:endParaRPr lang="en-IE"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505905360"/>
                  </a:ext>
                </a:extLst>
              </a:tr>
              <a:tr h="571345">
                <a:tc>
                  <a:txBody>
                    <a:bodyPr/>
                    <a:lstStyle/>
                    <a:p>
                      <a:pPr algn="r" fontAlgn="t"/>
                      <a:endParaRPr lang="en-IE"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2985382344"/>
                  </a:ext>
                </a:extLst>
              </a:tr>
              <a:tr h="190500">
                <a:tc>
                  <a:txBody>
                    <a:bodyPr/>
                    <a:lstStyle/>
                    <a:p>
                      <a:pPr algn="r" fontAlgn="t"/>
                      <a:r>
                        <a:rPr lang="en-IE" sz="1200" u="none" strike="noStrike" dirty="0">
                          <a:effectLst/>
                        </a:rPr>
                        <a:t>Mobile Phone for traditional Voice Calls</a:t>
                      </a:r>
                      <a:endParaRPr lang="en-IE"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1964598746"/>
                  </a:ext>
                </a:extLst>
              </a:tr>
              <a:tr h="491490">
                <a:tc>
                  <a:txBody>
                    <a:bodyPr/>
                    <a:lstStyle/>
                    <a:p>
                      <a:pPr algn="r" fontAlgn="t"/>
                      <a:endParaRPr lang="en-IE"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192052861"/>
                  </a:ext>
                </a:extLst>
              </a:tr>
              <a:tr h="190500">
                <a:tc>
                  <a:txBody>
                    <a:bodyPr/>
                    <a:lstStyle/>
                    <a:p>
                      <a:pPr algn="r" fontAlgn="t"/>
                      <a:r>
                        <a:rPr lang="en-IE" sz="1200" u="none" strike="noStrike" dirty="0">
                          <a:effectLst/>
                        </a:rPr>
                        <a:t>Mobile Phone for Data / Internet Access</a:t>
                      </a:r>
                      <a:endParaRPr lang="en-IE"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3458127582"/>
                  </a:ext>
                </a:extLst>
              </a:tr>
              <a:tr h="588645">
                <a:tc>
                  <a:txBody>
                    <a:bodyPr/>
                    <a:lstStyle/>
                    <a:p>
                      <a:pPr algn="r" fontAlgn="t"/>
                      <a:endParaRPr lang="en-IE"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2199273560"/>
                  </a:ext>
                </a:extLst>
              </a:tr>
              <a:tr h="190500">
                <a:tc>
                  <a:txBody>
                    <a:bodyPr/>
                    <a:lstStyle/>
                    <a:p>
                      <a:pPr algn="r" fontAlgn="t"/>
                      <a:r>
                        <a:rPr lang="en-IE" sz="1200" u="none" strike="noStrike" dirty="0">
                          <a:effectLst/>
                        </a:rPr>
                        <a:t>Home broadband</a:t>
                      </a:r>
                      <a:endParaRPr lang="en-IE"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3656241319"/>
                  </a:ext>
                </a:extLst>
              </a:tr>
              <a:tr h="483870">
                <a:tc>
                  <a:txBody>
                    <a:bodyPr/>
                    <a:lstStyle/>
                    <a:p>
                      <a:pPr algn="r" fontAlgn="t"/>
                      <a:endParaRPr lang="en-IE"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4022557522"/>
                  </a:ext>
                </a:extLst>
              </a:tr>
              <a:tr h="200025">
                <a:tc>
                  <a:txBody>
                    <a:bodyPr/>
                    <a:lstStyle/>
                    <a:p>
                      <a:pPr algn="r" fontAlgn="t"/>
                      <a:r>
                        <a:rPr lang="en-IE" sz="1200" u="none" strike="noStrike" dirty="0">
                          <a:effectLst/>
                        </a:rPr>
                        <a:t>Mobile Broadband</a:t>
                      </a:r>
                      <a:endParaRPr lang="en-IE" sz="1200" b="0" i="0" u="none" strike="noStrike" dirty="0">
                        <a:solidFill>
                          <a:srgbClr val="000000"/>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3440566588"/>
                  </a:ext>
                </a:extLst>
              </a:tr>
            </a:tbl>
          </a:graphicData>
        </a:graphic>
      </p:graphicFrame>
      <p:graphicFrame>
        <p:nvGraphicFramePr>
          <p:cNvPr id="20" name="Table 9">
            <a:extLst>
              <a:ext uri="{FF2B5EF4-FFF2-40B4-BE49-F238E27FC236}">
                <a16:creationId xmlns:a16="http://schemas.microsoft.com/office/drawing/2014/main" id="{F1DCBD2C-4A6D-49FD-B924-0A638A0C6AAF}"/>
              </a:ext>
            </a:extLst>
          </p:cNvPr>
          <p:cNvGraphicFramePr>
            <a:graphicFrameLocks noGrp="1"/>
          </p:cNvGraphicFramePr>
          <p:nvPr>
            <p:extLst>
              <p:ext uri="{D42A27DB-BD31-4B8C-83A1-F6EECF244321}">
                <p14:modId xmlns:p14="http://schemas.microsoft.com/office/powerpoint/2010/main" val="576458036"/>
              </p:ext>
            </p:extLst>
          </p:nvPr>
        </p:nvGraphicFramePr>
        <p:xfrm>
          <a:off x="3000375" y="5054896"/>
          <a:ext cx="543161" cy="426720"/>
        </p:xfrm>
        <a:graphic>
          <a:graphicData uri="http://schemas.openxmlformats.org/drawingml/2006/table">
            <a:tbl>
              <a:tblPr firstRow="1" bandRow="1">
                <a:tableStyleId>{5C22544A-7EE6-4342-B048-85BDC9FD1C3A}</a:tableStyleId>
              </a:tblPr>
              <a:tblGrid>
                <a:gridCol w="543161">
                  <a:extLst>
                    <a:ext uri="{9D8B030D-6E8A-4147-A177-3AD203B41FA5}">
                      <a16:colId xmlns:a16="http://schemas.microsoft.com/office/drawing/2014/main" val="187419959"/>
                    </a:ext>
                  </a:extLst>
                </a:gridCol>
              </a:tblGrid>
              <a:tr h="0">
                <a:tc>
                  <a:txBody>
                    <a:bodyPr/>
                    <a:lstStyle/>
                    <a:p>
                      <a:pPr algn="r"/>
                      <a:endParaRPr lang="en-IE" sz="800" b="0" i="1" u="none" strike="noStrike" kern="1200" dirty="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7581520"/>
                  </a:ext>
                </a:extLst>
              </a:tr>
              <a:tr h="0">
                <a:tc>
                  <a:txBody>
                    <a:bodyPr/>
                    <a:lstStyle/>
                    <a:p>
                      <a:pPr algn="r"/>
                      <a:endParaRPr lang="en-IE" sz="800" b="0" i="1" u="none" strike="noStrike" kern="1200" dirty="0">
                        <a:solidFill>
                          <a:schemeClr val="dk1"/>
                        </a:solidFill>
                        <a:effectLst/>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5495628"/>
                  </a:ext>
                </a:extLst>
              </a:tr>
            </a:tbl>
          </a:graphicData>
        </a:graphic>
      </p:graphicFrame>
    </p:spTree>
    <p:extLst>
      <p:ext uri="{BB962C8B-B14F-4D97-AF65-F5344CB8AC3E}">
        <p14:creationId xmlns:p14="http://schemas.microsoft.com/office/powerpoint/2010/main" val="13933434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BAC22-4FB2-4CAC-8D73-946374BB678F}"/>
              </a:ext>
            </a:extLst>
          </p:cNvPr>
          <p:cNvSpPr>
            <a:spLocks noGrp="1"/>
          </p:cNvSpPr>
          <p:nvPr>
            <p:ph type="body" sz="quarter" idx="49"/>
          </p:nvPr>
        </p:nvSpPr>
        <p:spPr>
          <a:xfrm>
            <a:off x="232011" y="511844"/>
            <a:ext cx="5548676" cy="323941"/>
          </a:xfrm>
        </p:spPr>
        <p:txBody>
          <a:bodyPr/>
          <a:lstStyle/>
          <a:p>
            <a:r>
              <a:rPr lang="en-US" dirty="0"/>
              <a:t>All adults 16+ n - 1001</a:t>
            </a:r>
            <a:endParaRPr lang="en-IE" dirty="0"/>
          </a:p>
        </p:txBody>
      </p:sp>
      <p:sp>
        <p:nvSpPr>
          <p:cNvPr id="3" name="Title 2">
            <a:extLst>
              <a:ext uri="{FF2B5EF4-FFF2-40B4-BE49-F238E27FC236}">
                <a16:creationId xmlns:a16="http://schemas.microsoft.com/office/drawing/2014/main" id="{4A15A11F-886A-4AEA-B473-DD70DEDFA719}"/>
              </a:ext>
            </a:extLst>
          </p:cNvPr>
          <p:cNvSpPr>
            <a:spLocks noGrp="1"/>
          </p:cNvSpPr>
          <p:nvPr>
            <p:ph type="title"/>
          </p:nvPr>
        </p:nvSpPr>
        <p:spPr>
          <a:xfrm>
            <a:off x="232011" y="116920"/>
            <a:ext cx="8685456" cy="370620"/>
          </a:xfrm>
        </p:spPr>
        <p:txBody>
          <a:bodyPr/>
          <a:lstStyle/>
          <a:p>
            <a:r>
              <a:rPr lang="en-US" dirty="0"/>
              <a:t>Usage of devices since the start of the Covid-19 pandemic</a:t>
            </a:r>
            <a:endParaRPr lang="en-IE" dirty="0"/>
          </a:p>
        </p:txBody>
      </p:sp>
      <p:sp>
        <p:nvSpPr>
          <p:cNvPr id="5" name="Text Placeholder 4">
            <a:extLst>
              <a:ext uri="{FF2B5EF4-FFF2-40B4-BE49-F238E27FC236}">
                <a16:creationId xmlns:a16="http://schemas.microsoft.com/office/drawing/2014/main" id="{BF5F5D9B-55B1-4A1E-8F4B-B18F687432C7}"/>
              </a:ext>
            </a:extLst>
          </p:cNvPr>
          <p:cNvSpPr>
            <a:spLocks noGrp="1"/>
          </p:cNvSpPr>
          <p:nvPr>
            <p:ph type="body" sz="quarter" idx="60"/>
          </p:nvPr>
        </p:nvSpPr>
        <p:spPr>
          <a:xfrm>
            <a:off x="687189" y="6561477"/>
            <a:ext cx="5578854" cy="285204"/>
          </a:xfrm>
        </p:spPr>
        <p:txBody>
          <a:bodyPr/>
          <a:lstStyle/>
          <a:p>
            <a:r>
              <a:rPr lang="en-IE" dirty="0"/>
              <a:t>Q.14b Has your usage of these devices changed since the start of the ongoing Covid-19 pandemic?</a:t>
            </a:r>
          </a:p>
          <a:p>
            <a:endParaRPr lang="en-IE" dirty="0"/>
          </a:p>
        </p:txBody>
      </p:sp>
      <p:graphicFrame>
        <p:nvGraphicFramePr>
          <p:cNvPr id="10" name="Chart 9">
            <a:extLst>
              <a:ext uri="{FF2B5EF4-FFF2-40B4-BE49-F238E27FC236}">
                <a16:creationId xmlns:a16="http://schemas.microsoft.com/office/drawing/2014/main" id="{57BB5E35-B7A4-4F48-AE77-44BCA3481DF9}"/>
              </a:ext>
            </a:extLst>
          </p:cNvPr>
          <p:cNvGraphicFramePr/>
          <p:nvPr>
            <p:custDataLst>
              <p:tags r:id="rId1"/>
            </p:custDataLst>
            <p:extLst>
              <p:ext uri="{D42A27DB-BD31-4B8C-83A1-F6EECF244321}">
                <p14:modId xmlns:p14="http://schemas.microsoft.com/office/powerpoint/2010/main" val="2935027555"/>
              </p:ext>
            </p:extLst>
          </p:nvPr>
        </p:nvGraphicFramePr>
        <p:xfrm>
          <a:off x="2333626" y="598430"/>
          <a:ext cx="8972550" cy="52081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7AB7F31D-680F-4615-826A-1017247E6D3E}"/>
              </a:ext>
            </a:extLst>
          </p:cNvPr>
          <p:cNvGraphicFramePr>
            <a:graphicFrameLocks noGrp="1"/>
          </p:cNvGraphicFramePr>
          <p:nvPr>
            <p:extLst>
              <p:ext uri="{D42A27DB-BD31-4B8C-83A1-F6EECF244321}">
                <p14:modId xmlns:p14="http://schemas.microsoft.com/office/powerpoint/2010/main" val="3005316836"/>
              </p:ext>
            </p:extLst>
          </p:nvPr>
        </p:nvGraphicFramePr>
        <p:xfrm>
          <a:off x="1096764" y="1784761"/>
          <a:ext cx="1841500" cy="3852134"/>
        </p:xfrm>
        <a:graphic>
          <a:graphicData uri="http://schemas.openxmlformats.org/drawingml/2006/table">
            <a:tbl>
              <a:tblPr>
                <a:tableStyleId>{5C22544A-7EE6-4342-B048-85BDC9FD1C3A}</a:tableStyleId>
              </a:tblPr>
              <a:tblGrid>
                <a:gridCol w="1841500">
                  <a:extLst>
                    <a:ext uri="{9D8B030D-6E8A-4147-A177-3AD203B41FA5}">
                      <a16:colId xmlns:a16="http://schemas.microsoft.com/office/drawing/2014/main" val="2349831469"/>
                    </a:ext>
                  </a:extLst>
                </a:gridCol>
              </a:tblGrid>
              <a:tr h="558389">
                <a:tc>
                  <a:txBody>
                    <a:bodyPr/>
                    <a:lstStyle/>
                    <a:p>
                      <a:pPr algn="r" rtl="0" fontAlgn="t"/>
                      <a:r>
                        <a:rPr lang="en-IE" sz="1200" u="none" strike="noStrike" dirty="0">
                          <a:solidFill>
                            <a:schemeClr val="tx1">
                              <a:lumMod val="75000"/>
                              <a:lumOff val="25000"/>
                            </a:schemeClr>
                          </a:solidFill>
                          <a:effectLst/>
                        </a:rPr>
                        <a:t>Mobile phone</a:t>
                      </a:r>
                      <a:endParaRPr lang="en-IE" sz="1200" b="0" i="0" u="none" strike="noStrike" dirty="0">
                        <a:solidFill>
                          <a:schemeClr val="tx1">
                            <a:lumMod val="75000"/>
                            <a:lumOff val="25000"/>
                          </a:schemeClr>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947983154"/>
                  </a:ext>
                </a:extLst>
              </a:tr>
              <a:tr h="542925">
                <a:tc>
                  <a:txBody>
                    <a:bodyPr/>
                    <a:lstStyle/>
                    <a:p>
                      <a:pPr algn="r" rtl="0" fontAlgn="t"/>
                      <a:r>
                        <a:rPr lang="en-IE" sz="1200" u="none" strike="noStrike" dirty="0">
                          <a:solidFill>
                            <a:schemeClr val="tx1">
                              <a:lumMod val="75000"/>
                              <a:lumOff val="25000"/>
                            </a:schemeClr>
                          </a:solidFill>
                          <a:effectLst/>
                        </a:rPr>
                        <a:t>Laptop or desktop computer</a:t>
                      </a:r>
                      <a:endParaRPr lang="en-IE" sz="1200" b="0" i="0" u="none" strike="noStrike" dirty="0">
                        <a:solidFill>
                          <a:schemeClr val="tx1">
                            <a:lumMod val="75000"/>
                            <a:lumOff val="25000"/>
                          </a:schemeClr>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1424630865"/>
                  </a:ext>
                </a:extLst>
              </a:tr>
              <a:tr h="666750">
                <a:tc>
                  <a:txBody>
                    <a:bodyPr/>
                    <a:lstStyle/>
                    <a:p>
                      <a:pPr algn="r" rtl="0" fontAlgn="t"/>
                      <a:r>
                        <a:rPr lang="en-IE" sz="1200" u="none" strike="noStrike" dirty="0">
                          <a:solidFill>
                            <a:schemeClr val="tx1">
                              <a:lumMod val="75000"/>
                              <a:lumOff val="25000"/>
                            </a:schemeClr>
                          </a:solidFill>
                          <a:effectLst/>
                        </a:rPr>
                        <a:t>Connected TV or streaming services (</a:t>
                      </a:r>
                      <a:r>
                        <a:rPr lang="en-IE" sz="1200" u="none" strike="noStrike" dirty="0" err="1">
                          <a:solidFill>
                            <a:schemeClr val="tx1">
                              <a:lumMod val="75000"/>
                              <a:lumOff val="25000"/>
                            </a:schemeClr>
                          </a:solidFill>
                          <a:effectLst/>
                        </a:rPr>
                        <a:t>eg</a:t>
                      </a:r>
                      <a:r>
                        <a:rPr lang="en-IE" sz="1200" u="none" strike="noStrike" dirty="0">
                          <a:solidFill>
                            <a:schemeClr val="tx1">
                              <a:lumMod val="75000"/>
                              <a:lumOff val="25000"/>
                            </a:schemeClr>
                          </a:solidFill>
                          <a:effectLst/>
                        </a:rPr>
                        <a:t> Netflix)</a:t>
                      </a:r>
                      <a:endParaRPr lang="en-IE" sz="1200" b="0" i="0" u="none" strike="noStrike" dirty="0">
                        <a:solidFill>
                          <a:schemeClr val="tx1">
                            <a:lumMod val="75000"/>
                            <a:lumOff val="25000"/>
                          </a:schemeClr>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229809928"/>
                  </a:ext>
                </a:extLst>
              </a:tr>
              <a:tr h="619125">
                <a:tc>
                  <a:txBody>
                    <a:bodyPr/>
                    <a:lstStyle/>
                    <a:p>
                      <a:pPr algn="r" rtl="0" fontAlgn="t"/>
                      <a:r>
                        <a:rPr lang="en-IE" sz="1200" u="none" strike="noStrike" dirty="0">
                          <a:solidFill>
                            <a:schemeClr val="tx1">
                              <a:lumMod val="75000"/>
                              <a:lumOff val="25000"/>
                            </a:schemeClr>
                          </a:solidFill>
                          <a:effectLst/>
                        </a:rPr>
                        <a:t>Tablet</a:t>
                      </a:r>
                      <a:endParaRPr lang="en-IE" sz="1200" b="0" i="0" u="none" strike="noStrike" dirty="0">
                        <a:solidFill>
                          <a:schemeClr val="tx1">
                            <a:lumMod val="75000"/>
                            <a:lumOff val="25000"/>
                          </a:schemeClr>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3296428268"/>
                  </a:ext>
                </a:extLst>
              </a:tr>
              <a:tr h="590550">
                <a:tc>
                  <a:txBody>
                    <a:bodyPr/>
                    <a:lstStyle/>
                    <a:p>
                      <a:pPr algn="r" rtl="0" fontAlgn="t"/>
                      <a:r>
                        <a:rPr lang="en-IE" sz="1200" u="none" strike="noStrike" dirty="0">
                          <a:solidFill>
                            <a:schemeClr val="tx1">
                              <a:lumMod val="75000"/>
                              <a:lumOff val="25000"/>
                            </a:schemeClr>
                          </a:solidFill>
                          <a:effectLst/>
                        </a:rPr>
                        <a:t>Gaming console</a:t>
                      </a:r>
                      <a:endParaRPr lang="en-IE" sz="1200" b="0" i="0" u="none" strike="noStrike" dirty="0">
                        <a:solidFill>
                          <a:schemeClr val="tx1">
                            <a:lumMod val="75000"/>
                            <a:lumOff val="25000"/>
                          </a:schemeClr>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2632775625"/>
                  </a:ext>
                </a:extLst>
              </a:tr>
              <a:tr h="579120">
                <a:tc>
                  <a:txBody>
                    <a:bodyPr/>
                    <a:lstStyle/>
                    <a:p>
                      <a:pPr algn="r" rtl="0" fontAlgn="t"/>
                      <a:r>
                        <a:rPr lang="en-IE" sz="1200" u="none" strike="noStrike" dirty="0">
                          <a:solidFill>
                            <a:schemeClr val="tx1">
                              <a:lumMod val="75000"/>
                              <a:lumOff val="25000"/>
                            </a:schemeClr>
                          </a:solidFill>
                          <a:effectLst/>
                        </a:rPr>
                        <a:t>Smart speaker</a:t>
                      </a:r>
                      <a:endParaRPr lang="en-IE" sz="1200" b="0" i="0" u="none" strike="noStrike" dirty="0">
                        <a:solidFill>
                          <a:schemeClr val="tx1">
                            <a:lumMod val="75000"/>
                            <a:lumOff val="25000"/>
                          </a:schemeClr>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4030145195"/>
                  </a:ext>
                </a:extLst>
              </a:tr>
              <a:tr h="295275">
                <a:tc>
                  <a:txBody>
                    <a:bodyPr/>
                    <a:lstStyle/>
                    <a:p>
                      <a:pPr algn="r" rtl="0" fontAlgn="t"/>
                      <a:r>
                        <a:rPr lang="en-IE" sz="1200" u="none" strike="noStrike" dirty="0">
                          <a:solidFill>
                            <a:schemeClr val="tx1">
                              <a:lumMod val="75000"/>
                              <a:lumOff val="25000"/>
                            </a:schemeClr>
                          </a:solidFill>
                          <a:effectLst/>
                        </a:rPr>
                        <a:t>Fitness tracker</a:t>
                      </a:r>
                      <a:endParaRPr lang="en-IE" sz="1200" b="0" i="0" u="none" strike="noStrike" dirty="0">
                        <a:solidFill>
                          <a:schemeClr val="tx1">
                            <a:lumMod val="75000"/>
                            <a:lumOff val="25000"/>
                          </a:schemeClr>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1424607074"/>
                  </a:ext>
                </a:extLst>
              </a:tr>
            </a:tbl>
          </a:graphicData>
        </a:graphic>
      </p:graphicFrame>
      <p:graphicFrame>
        <p:nvGraphicFramePr>
          <p:cNvPr id="8" name="Table 7">
            <a:extLst>
              <a:ext uri="{FF2B5EF4-FFF2-40B4-BE49-F238E27FC236}">
                <a16:creationId xmlns:a16="http://schemas.microsoft.com/office/drawing/2014/main" id="{01E3E0CD-05EE-4375-B63F-0DD0091B9536}"/>
              </a:ext>
            </a:extLst>
          </p:cNvPr>
          <p:cNvGraphicFramePr>
            <a:graphicFrameLocks noGrp="1"/>
          </p:cNvGraphicFramePr>
          <p:nvPr>
            <p:extLst>
              <p:ext uri="{D42A27DB-BD31-4B8C-83A1-F6EECF244321}">
                <p14:modId xmlns:p14="http://schemas.microsoft.com/office/powerpoint/2010/main" val="309186590"/>
              </p:ext>
            </p:extLst>
          </p:nvPr>
        </p:nvGraphicFramePr>
        <p:xfrm>
          <a:off x="3092642" y="1131503"/>
          <a:ext cx="5548676" cy="405191"/>
        </p:xfrm>
        <a:graphic>
          <a:graphicData uri="http://schemas.openxmlformats.org/drawingml/2006/table">
            <a:tbl>
              <a:tblPr firstRow="1" bandRow="1">
                <a:tableStyleId>{5C22544A-7EE6-4342-B048-85BDC9FD1C3A}</a:tableStyleId>
              </a:tblPr>
              <a:tblGrid>
                <a:gridCol w="3314508">
                  <a:extLst>
                    <a:ext uri="{9D8B030D-6E8A-4147-A177-3AD203B41FA5}">
                      <a16:colId xmlns:a16="http://schemas.microsoft.com/office/drawing/2014/main" val="4198555147"/>
                    </a:ext>
                  </a:extLst>
                </a:gridCol>
                <a:gridCol w="1511300">
                  <a:extLst>
                    <a:ext uri="{9D8B030D-6E8A-4147-A177-3AD203B41FA5}">
                      <a16:colId xmlns:a16="http://schemas.microsoft.com/office/drawing/2014/main" val="1585119062"/>
                    </a:ext>
                  </a:extLst>
                </a:gridCol>
                <a:gridCol w="722868">
                  <a:extLst>
                    <a:ext uri="{9D8B030D-6E8A-4147-A177-3AD203B41FA5}">
                      <a16:colId xmlns:a16="http://schemas.microsoft.com/office/drawing/2014/main" val="412728646"/>
                    </a:ext>
                  </a:extLst>
                </a:gridCol>
              </a:tblGrid>
              <a:tr h="405191">
                <a:tc>
                  <a:txBody>
                    <a:bodyPr/>
                    <a:lstStyle/>
                    <a:p>
                      <a:pPr algn="l" fontAlgn="t"/>
                      <a:r>
                        <a:rPr lang="en-IE" sz="1100" b="1" i="0" u="none" strike="noStrike" dirty="0">
                          <a:solidFill>
                            <a:schemeClr val="accent1">
                              <a:lumMod val="50000"/>
                            </a:schemeClr>
                          </a:solidFill>
                          <a:effectLst/>
                          <a:latin typeface="+mn-lt"/>
                        </a:rPr>
                        <a:t>More of this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IE" sz="1100" b="1" i="0" u="none" strike="noStrike" dirty="0">
                          <a:solidFill>
                            <a:schemeClr val="tx1">
                              <a:lumMod val="85000"/>
                              <a:lumOff val="15000"/>
                            </a:schemeClr>
                          </a:solidFill>
                          <a:effectLst/>
                          <a:latin typeface="+mn-lt"/>
                        </a:rPr>
                        <a:t>The same as before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1100" b="1" i="0" u="none" strike="noStrike" dirty="0">
                          <a:solidFill>
                            <a:schemeClr val="accent5"/>
                          </a:solidFill>
                          <a:effectLst/>
                          <a:latin typeface="+mn-lt"/>
                        </a:rPr>
                        <a:t>Less of this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197528"/>
                  </a:ext>
                </a:extLst>
              </a:tr>
            </a:tbl>
          </a:graphicData>
        </a:graphic>
      </p:graphicFrame>
    </p:spTree>
    <p:extLst>
      <p:ext uri="{BB962C8B-B14F-4D97-AF65-F5344CB8AC3E}">
        <p14:creationId xmlns:p14="http://schemas.microsoft.com/office/powerpoint/2010/main" val="30671617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AC9CA17F-C43E-4FF1-B200-39B1CA5E0E5F}"/>
              </a:ext>
            </a:extLst>
          </p:cNvPr>
          <p:cNvSpPr>
            <a:spLocks noGrp="1"/>
          </p:cNvSpPr>
          <p:nvPr>
            <p:ph type="body" sz="quarter" idx="14"/>
          </p:nvPr>
        </p:nvSpPr>
        <p:spPr>
          <a:xfrm>
            <a:off x="56515" y="44177"/>
            <a:ext cx="6370419" cy="533400"/>
          </a:xfrm>
        </p:spPr>
        <p:txBody>
          <a:bodyPr/>
          <a:lstStyle/>
          <a:p>
            <a:r>
              <a:rPr lang="en-US"/>
              <a:t>Key Highlights April 2021</a:t>
            </a:r>
            <a:endParaRPr lang="en-IE"/>
          </a:p>
        </p:txBody>
      </p:sp>
      <p:sp>
        <p:nvSpPr>
          <p:cNvPr id="42" name="Rectangle 41">
            <a:extLst>
              <a:ext uri="{FF2B5EF4-FFF2-40B4-BE49-F238E27FC236}">
                <a16:creationId xmlns:a16="http://schemas.microsoft.com/office/drawing/2014/main" id="{F5A4CFE3-B438-4E6B-BB4B-DE1BD09F61C3}"/>
              </a:ext>
            </a:extLst>
          </p:cNvPr>
          <p:cNvSpPr/>
          <p:nvPr/>
        </p:nvSpPr>
        <p:spPr>
          <a:xfrm>
            <a:off x="868015" y="541533"/>
            <a:ext cx="8950687" cy="6081209"/>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US" sz="1300">
              <a:solidFill>
                <a:schemeClr val="tx1"/>
              </a:solidFill>
              <a:cs typeface="MV Boli" panose="02000500030200090000" pitchFamily="2" charset="0"/>
            </a:endParaRPr>
          </a:p>
        </p:txBody>
      </p:sp>
      <p:sp>
        <p:nvSpPr>
          <p:cNvPr id="45" name="Pentagon 3">
            <a:extLst>
              <a:ext uri="{FF2B5EF4-FFF2-40B4-BE49-F238E27FC236}">
                <a16:creationId xmlns:a16="http://schemas.microsoft.com/office/drawing/2014/main" id="{F03CFA58-41B3-465D-9656-0A474501BB4A}"/>
              </a:ext>
            </a:extLst>
          </p:cNvPr>
          <p:cNvSpPr/>
          <p:nvPr/>
        </p:nvSpPr>
        <p:spPr>
          <a:xfrm>
            <a:off x="206305" y="541533"/>
            <a:ext cx="2503443" cy="6081209"/>
          </a:xfrm>
          <a:prstGeom prst="homePlate">
            <a:avLst>
              <a:gd name="adj" fmla="val 32051"/>
            </a:avLst>
          </a:prstGeom>
          <a:solidFill>
            <a:srgbClr val="FED40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US" sz="1300" err="1">
              <a:solidFill>
                <a:schemeClr val="tx1"/>
              </a:solidFill>
              <a:cs typeface="MV Boli" panose="02000500030200090000" pitchFamily="2" charset="0"/>
            </a:endParaRPr>
          </a:p>
        </p:txBody>
      </p:sp>
      <p:sp>
        <p:nvSpPr>
          <p:cNvPr id="46" name="Rectangle 45">
            <a:extLst>
              <a:ext uri="{FF2B5EF4-FFF2-40B4-BE49-F238E27FC236}">
                <a16:creationId xmlns:a16="http://schemas.microsoft.com/office/drawing/2014/main" id="{13FD9CC6-AA1C-4678-AF03-9780EBF69138}"/>
              </a:ext>
            </a:extLst>
          </p:cNvPr>
          <p:cNvSpPr/>
          <p:nvPr/>
        </p:nvSpPr>
        <p:spPr>
          <a:xfrm>
            <a:off x="270020" y="3397065"/>
            <a:ext cx="1755364" cy="369332"/>
          </a:xfrm>
          <a:prstGeom prst="rect">
            <a:avLst/>
          </a:prstGeom>
        </p:spPr>
        <p:txBody>
          <a:bodyPr wrap="square">
            <a:spAutoFit/>
          </a:bodyPr>
          <a:lstStyle/>
          <a:p>
            <a:pPr lvl="0" algn="ctr"/>
            <a:r>
              <a:rPr lang="en-US" b="1">
                <a:solidFill>
                  <a:prstClr val="black">
                    <a:lumMod val="75000"/>
                    <a:lumOff val="25000"/>
                  </a:prstClr>
                </a:solidFill>
                <a:latin typeface="Calibri"/>
                <a:cs typeface="MV Boli" panose="02000500030200090000" pitchFamily="2" charset="0"/>
              </a:rPr>
              <a:t>COVID - 19 </a:t>
            </a:r>
          </a:p>
        </p:txBody>
      </p:sp>
      <p:sp>
        <p:nvSpPr>
          <p:cNvPr id="48" name="Oval 47">
            <a:extLst>
              <a:ext uri="{FF2B5EF4-FFF2-40B4-BE49-F238E27FC236}">
                <a16:creationId xmlns:a16="http://schemas.microsoft.com/office/drawing/2014/main" id="{1D878066-BCD9-4A64-8220-ECC4DFF7FBAE}"/>
              </a:ext>
            </a:extLst>
          </p:cNvPr>
          <p:cNvSpPr/>
          <p:nvPr/>
        </p:nvSpPr>
        <p:spPr>
          <a:xfrm>
            <a:off x="627979" y="2235536"/>
            <a:ext cx="1039446" cy="1039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ECFAF068-8E43-4D53-9677-B25E5A0B112D}"/>
              </a:ext>
            </a:extLst>
          </p:cNvPr>
          <p:cNvSpPr/>
          <p:nvPr/>
        </p:nvSpPr>
        <p:spPr>
          <a:xfrm>
            <a:off x="3056922" y="1465203"/>
            <a:ext cx="6579058" cy="4761688"/>
          </a:xfrm>
          <a:prstGeom prst="rect">
            <a:avLst/>
          </a:prstGeom>
        </p:spPr>
        <p:txBody>
          <a:bodyPr wrap="square">
            <a:spAutoFit/>
          </a:bodyPr>
          <a:lstStyle/>
          <a:p>
            <a:pPr marL="171450" lvl="0" indent="-171450">
              <a:lnSpc>
                <a:spcPct val="107000"/>
              </a:lnSpc>
              <a:spcAft>
                <a:spcPts val="1200"/>
              </a:spcAft>
              <a:buClr>
                <a:schemeClr val="accent2"/>
              </a:buClr>
              <a:buFont typeface="Arial" panose="020B0604020202020204" pitchFamily="34" charset="0"/>
              <a:buChar char="•"/>
            </a:pPr>
            <a:r>
              <a:rPr lang="en-US" sz="1200" dirty="0">
                <a:solidFill>
                  <a:schemeClr val="tx1">
                    <a:lumMod val="75000"/>
                    <a:lumOff val="25000"/>
                  </a:schemeClr>
                </a:solidFill>
                <a:latin typeface="+mn-lt"/>
                <a:cs typeface="Arial" charset="0"/>
              </a:rPr>
              <a:t>In terms of online usage and activities since the 1st of March 2020, broadband usage has continued to increase, with 81% now believing that their household usage of Broadband has increased. Those doing more relative to before COVID is still strong especially around general household and social activities, as well as online shopping for non-essential items versus November 2020 figures.</a:t>
            </a:r>
          </a:p>
          <a:p>
            <a:pPr marL="171450" lvl="0" indent="-171450">
              <a:lnSpc>
                <a:spcPct val="107000"/>
              </a:lnSpc>
              <a:spcAft>
                <a:spcPts val="1200"/>
              </a:spcAft>
              <a:buClr>
                <a:schemeClr val="accent2"/>
              </a:buClr>
              <a:buFont typeface="Arial" panose="020B0604020202020204" pitchFamily="34" charset="0"/>
              <a:buChar char="•"/>
            </a:pPr>
            <a:r>
              <a:rPr lang="en-US" sz="1200" dirty="0">
                <a:solidFill>
                  <a:schemeClr val="tx1">
                    <a:lumMod val="75000"/>
                    <a:lumOff val="25000"/>
                  </a:schemeClr>
                </a:solidFill>
                <a:cs typeface="Arial" charset="0"/>
              </a:rPr>
              <a:t>As in November 2020 over 50% are willing to spend more on broadband to get a better service. The level of agreement with this is more likely to be among the younger cohorts. In addition, those who would be willing to spend more are most likely to be working from home </a:t>
            </a:r>
            <a:r>
              <a:rPr lang="en-US" sz="1200" dirty="0" err="1">
                <a:solidFill>
                  <a:schemeClr val="tx1">
                    <a:lumMod val="75000"/>
                    <a:lumOff val="25000"/>
                  </a:schemeClr>
                </a:solidFill>
                <a:cs typeface="Arial" charset="0"/>
              </a:rPr>
              <a:t>i.e</a:t>
            </a:r>
            <a:r>
              <a:rPr lang="en-US" sz="1200" dirty="0">
                <a:solidFill>
                  <a:schemeClr val="tx1">
                    <a:lumMod val="75000"/>
                    <a:lumOff val="25000"/>
                  </a:schemeClr>
                </a:solidFill>
                <a:cs typeface="Arial" charset="0"/>
              </a:rPr>
              <a:t> which tend to rely on broadband more.</a:t>
            </a:r>
          </a:p>
          <a:p>
            <a:pPr marL="171450" lvl="0" indent="-171450">
              <a:lnSpc>
                <a:spcPct val="107000"/>
              </a:lnSpc>
              <a:spcAft>
                <a:spcPts val="1200"/>
              </a:spcAft>
              <a:buClr>
                <a:schemeClr val="accent2"/>
              </a:buClr>
              <a:buFont typeface="Arial" panose="020B0604020202020204" pitchFamily="34" charset="0"/>
              <a:buChar char="•"/>
            </a:pPr>
            <a:r>
              <a:rPr lang="en-US" sz="1200" dirty="0">
                <a:solidFill>
                  <a:schemeClr val="tx1">
                    <a:lumMod val="75000"/>
                    <a:lumOff val="25000"/>
                  </a:schemeClr>
                </a:solidFill>
                <a:cs typeface="Arial" charset="0"/>
              </a:rPr>
              <a:t>Overall, 6 in 10 perceive their broadband to be about the same as the start of the COVID 19 pandemic, 1 in 4 believe it to be worse, with about 1 in 7 also believing it to be better. </a:t>
            </a:r>
          </a:p>
          <a:p>
            <a:pPr marL="171450" indent="-171450">
              <a:lnSpc>
                <a:spcPct val="107000"/>
              </a:lnSpc>
              <a:spcAft>
                <a:spcPts val="1200"/>
              </a:spcAft>
              <a:buClr>
                <a:schemeClr val="accent2"/>
              </a:buClr>
              <a:buFont typeface="Arial" panose="020B0604020202020204" pitchFamily="34" charset="0"/>
              <a:buChar char="•"/>
            </a:pPr>
            <a:r>
              <a:rPr lang="en-US" sz="1200" dirty="0">
                <a:solidFill>
                  <a:schemeClr val="tx1">
                    <a:lumMod val="75000"/>
                    <a:lumOff val="25000"/>
                  </a:schemeClr>
                </a:solidFill>
                <a:latin typeface="+mn-lt"/>
                <a:cs typeface="Arial" charset="0"/>
              </a:rPr>
              <a:t>Amongst those currently working, 1 in 3 are working from home to some degree. Working from home is significantly stronger amongst those in Dublin. Amongst all currently working, some 85% claim they are using their home broadband service more to work remotely. </a:t>
            </a:r>
          </a:p>
          <a:p>
            <a:pPr marL="171450" indent="-171450">
              <a:lnSpc>
                <a:spcPct val="107000"/>
              </a:lnSpc>
              <a:spcAft>
                <a:spcPts val="1200"/>
              </a:spcAft>
              <a:buClr>
                <a:schemeClr val="accent2"/>
              </a:buClr>
              <a:buFont typeface="Arial" panose="020B0604020202020204" pitchFamily="34" charset="0"/>
              <a:buChar char="•"/>
            </a:pPr>
            <a:r>
              <a:rPr lang="en-US" sz="1200" dirty="0">
                <a:solidFill>
                  <a:schemeClr val="tx1">
                    <a:lumMod val="75000"/>
                    <a:lumOff val="25000"/>
                  </a:schemeClr>
                </a:solidFill>
                <a:latin typeface="+mn-lt"/>
                <a:cs typeface="Arial" charset="0"/>
              </a:rPr>
              <a:t>Reflective of the increase in online activity since the start of the pandemic, usage of connected devices also show some increase since the pandemic; mobile phone, laptop/desktop and connected TV/streaming services. </a:t>
            </a:r>
          </a:p>
          <a:p>
            <a:pPr marL="171450" lvl="0" indent="-171450">
              <a:lnSpc>
                <a:spcPct val="107000"/>
              </a:lnSpc>
              <a:spcAft>
                <a:spcPts val="1200"/>
              </a:spcAft>
              <a:buClr>
                <a:schemeClr val="accent2"/>
              </a:buClr>
              <a:buFont typeface="Arial" panose="020B0604020202020204" pitchFamily="34" charset="0"/>
              <a:buChar char="•"/>
            </a:pPr>
            <a:r>
              <a:rPr lang="en-US" sz="1200" dirty="0">
                <a:solidFill>
                  <a:schemeClr val="tx1">
                    <a:lumMod val="75000"/>
                    <a:lumOff val="25000"/>
                  </a:schemeClr>
                </a:solidFill>
                <a:latin typeface="+mn-lt"/>
                <a:cs typeface="Arial" charset="0"/>
              </a:rPr>
              <a:t>In general, those using various technology services for work related activities at home are satisfied, however fixed or home telephone is deemed least adequate for home working.</a:t>
            </a:r>
          </a:p>
          <a:p>
            <a:pPr marL="171450" lvl="0" indent="-171450">
              <a:lnSpc>
                <a:spcPct val="107000"/>
              </a:lnSpc>
              <a:spcAft>
                <a:spcPts val="1200"/>
              </a:spcAft>
              <a:buClr>
                <a:schemeClr val="accent2"/>
              </a:buClr>
              <a:buFont typeface="Arial" panose="020B0604020202020204" pitchFamily="34" charset="0"/>
              <a:buChar char="•"/>
            </a:pPr>
            <a:endParaRPr lang="en-US" sz="1200" dirty="0">
              <a:solidFill>
                <a:schemeClr val="tx1">
                  <a:lumMod val="75000"/>
                  <a:lumOff val="25000"/>
                </a:schemeClr>
              </a:solidFill>
              <a:latin typeface="+mn-lt"/>
              <a:cs typeface="Arial" charset="0"/>
            </a:endParaRPr>
          </a:p>
        </p:txBody>
      </p:sp>
      <p:pic>
        <p:nvPicPr>
          <p:cNvPr id="2" name="Picture 1">
            <a:extLst>
              <a:ext uri="{FF2B5EF4-FFF2-40B4-BE49-F238E27FC236}">
                <a16:creationId xmlns:a16="http://schemas.microsoft.com/office/drawing/2014/main" id="{3C7701C3-FDE3-4E30-8E1A-E026C28313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4972" y="2306136"/>
            <a:ext cx="845459" cy="952664"/>
          </a:xfrm>
          <a:prstGeom prst="rect">
            <a:avLst/>
          </a:prstGeom>
        </p:spPr>
      </p:pic>
      <p:pic>
        <p:nvPicPr>
          <p:cNvPr id="7" name="Picture 6">
            <a:extLst>
              <a:ext uri="{FF2B5EF4-FFF2-40B4-BE49-F238E27FC236}">
                <a16:creationId xmlns:a16="http://schemas.microsoft.com/office/drawing/2014/main" id="{BD6355F4-7FBA-4682-BC53-D0F8040980D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72470" y="3261550"/>
            <a:ext cx="576803" cy="565032"/>
          </a:xfrm>
          <a:prstGeom prst="rect">
            <a:avLst/>
          </a:prstGeom>
        </p:spPr>
      </p:pic>
      <p:pic>
        <p:nvPicPr>
          <p:cNvPr id="8" name="Picture 7">
            <a:extLst>
              <a:ext uri="{FF2B5EF4-FFF2-40B4-BE49-F238E27FC236}">
                <a16:creationId xmlns:a16="http://schemas.microsoft.com/office/drawing/2014/main" id="{3A4895CA-57A4-4F34-BAA5-B71C32496C0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514369" y="4555822"/>
            <a:ext cx="585880" cy="683215"/>
          </a:xfrm>
          <a:prstGeom prst="rect">
            <a:avLst/>
          </a:prstGeom>
        </p:spPr>
      </p:pic>
      <p:pic>
        <p:nvPicPr>
          <p:cNvPr id="11" name="Picture 10">
            <a:extLst>
              <a:ext uri="{FF2B5EF4-FFF2-40B4-BE49-F238E27FC236}">
                <a16:creationId xmlns:a16="http://schemas.microsoft.com/office/drawing/2014/main" id="{455E860F-9BBB-48A2-B92E-F40F40630F8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461361" y="1533812"/>
            <a:ext cx="563822" cy="547015"/>
          </a:xfrm>
          <a:prstGeom prst="rect">
            <a:avLst/>
          </a:prstGeom>
        </p:spPr>
      </p:pic>
      <p:pic>
        <p:nvPicPr>
          <p:cNvPr id="13" name="Picture 12">
            <a:extLst>
              <a:ext uri="{FF2B5EF4-FFF2-40B4-BE49-F238E27FC236}">
                <a16:creationId xmlns:a16="http://schemas.microsoft.com/office/drawing/2014/main" id="{A89C57A3-C1C1-44CD-B07C-EE90E46CE90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349576" y="2467902"/>
            <a:ext cx="787392" cy="704216"/>
          </a:xfrm>
          <a:prstGeom prst="rect">
            <a:avLst/>
          </a:prstGeom>
        </p:spPr>
      </p:pic>
      <p:pic>
        <p:nvPicPr>
          <p:cNvPr id="14" name="Picture 13">
            <a:extLst>
              <a:ext uri="{FF2B5EF4-FFF2-40B4-BE49-F238E27FC236}">
                <a16:creationId xmlns:a16="http://schemas.microsoft.com/office/drawing/2014/main" id="{7FD79675-9887-4073-A31C-364284C9925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537791" y="4010861"/>
            <a:ext cx="446159" cy="544961"/>
          </a:xfrm>
          <a:prstGeom prst="rect">
            <a:avLst/>
          </a:prstGeom>
        </p:spPr>
      </p:pic>
      <p:sp>
        <p:nvSpPr>
          <p:cNvPr id="22" name="Rectangle 21">
            <a:extLst>
              <a:ext uri="{FF2B5EF4-FFF2-40B4-BE49-F238E27FC236}">
                <a16:creationId xmlns:a16="http://schemas.microsoft.com/office/drawing/2014/main" id="{58E0E3FD-361C-460C-BB9B-407620302483}"/>
              </a:ext>
            </a:extLst>
          </p:cNvPr>
          <p:cNvSpPr/>
          <p:nvPr/>
        </p:nvSpPr>
        <p:spPr>
          <a:xfrm>
            <a:off x="0" y="0"/>
            <a:ext cx="9906000" cy="6858000"/>
          </a:xfrm>
          <a:prstGeom prst="rect">
            <a:avLst/>
          </a:prstGeom>
          <a:noFill/>
          <a:ln w="38100">
            <a:solidFill>
              <a:srgbClr val="FF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683">
              <a:defRPr/>
            </a:pPr>
            <a:endParaRPr lang="en-IE" sz="708">
              <a:solidFill>
                <a:prstClr val="white"/>
              </a:solidFill>
              <a:latin typeface="Calibri"/>
            </a:endParaRPr>
          </a:p>
        </p:txBody>
      </p:sp>
      <p:pic>
        <p:nvPicPr>
          <p:cNvPr id="4" name="Graphic 3" descr="Telephone with solid fill">
            <a:extLst>
              <a:ext uri="{FF2B5EF4-FFF2-40B4-BE49-F238E27FC236}">
                <a16:creationId xmlns:a16="http://schemas.microsoft.com/office/drawing/2014/main" id="{AD85D571-31DE-44C2-8F3E-CBDD783FEE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61361" y="5250266"/>
            <a:ext cx="655978" cy="655978"/>
          </a:xfrm>
          <a:prstGeom prst="rect">
            <a:avLst/>
          </a:prstGeom>
        </p:spPr>
      </p:pic>
    </p:spTree>
    <p:extLst>
      <p:ext uri="{BB962C8B-B14F-4D97-AF65-F5344CB8AC3E}">
        <p14:creationId xmlns:p14="http://schemas.microsoft.com/office/powerpoint/2010/main" val="172495786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43">
            <a:extLst>
              <a:ext uri="{FF2B5EF4-FFF2-40B4-BE49-F238E27FC236}">
                <a16:creationId xmlns:a16="http://schemas.microsoft.com/office/drawing/2014/main" id="{766321B9-3104-4A1C-98A3-CAB2D41E78B9}"/>
              </a:ext>
            </a:extLst>
          </p:cNvPr>
          <p:cNvGraphicFramePr>
            <a:graphicFrameLocks noGrp="1"/>
          </p:cNvGraphicFramePr>
          <p:nvPr>
            <p:ph type="pic" sz="quarter" idx="13"/>
            <p:custDataLst>
              <p:tags r:id="rId1"/>
            </p:custDataLst>
            <p:extLst>
              <p:ext uri="{D42A27DB-BD31-4B8C-83A1-F6EECF244321}">
                <p14:modId xmlns:p14="http://schemas.microsoft.com/office/powerpoint/2010/main" val="1224598105"/>
              </p:ext>
            </p:extLst>
          </p:nvPr>
        </p:nvGraphicFramePr>
        <p:xfrm>
          <a:off x="1509204" y="1566811"/>
          <a:ext cx="3657602" cy="39949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EBB94CDF-F8AF-498E-878C-07E0F3F3205F}"/>
              </a:ext>
            </a:extLst>
          </p:cNvPr>
          <p:cNvSpPr>
            <a:spLocks noGrp="1"/>
          </p:cNvSpPr>
          <p:nvPr>
            <p:ph type="body" sz="quarter" idx="14"/>
          </p:nvPr>
        </p:nvSpPr>
        <p:spPr>
          <a:xfrm>
            <a:off x="70247" y="619124"/>
            <a:ext cx="3524250" cy="261168"/>
          </a:xfrm>
        </p:spPr>
        <p:txBody>
          <a:bodyPr/>
          <a:lstStyle/>
          <a:p>
            <a:r>
              <a:rPr lang="en-IE" sz="1400" b="0" dirty="0">
                <a:solidFill>
                  <a:schemeClr val="tx1">
                    <a:lumMod val="65000"/>
                    <a:lumOff val="35000"/>
                  </a:schemeClr>
                </a:solidFill>
                <a:latin typeface="+mn-lt"/>
              </a:rPr>
              <a:t>Base: All adults 16+ 1001</a:t>
            </a:r>
          </a:p>
        </p:txBody>
      </p:sp>
      <p:sp>
        <p:nvSpPr>
          <p:cNvPr id="4" name="Picture Placeholder 3">
            <a:extLst>
              <a:ext uri="{FF2B5EF4-FFF2-40B4-BE49-F238E27FC236}">
                <a16:creationId xmlns:a16="http://schemas.microsoft.com/office/drawing/2014/main" id="{F003EEB8-F905-413D-85E0-539B40D41125}"/>
              </a:ext>
            </a:extLst>
          </p:cNvPr>
          <p:cNvSpPr>
            <a:spLocks noGrp="1"/>
          </p:cNvSpPr>
          <p:nvPr>
            <p:ph type="pic" sz="quarter" idx="4294967295"/>
          </p:nvPr>
        </p:nvSpPr>
        <p:spPr>
          <a:xfrm>
            <a:off x="8962691" y="142803"/>
            <a:ext cx="796925" cy="330200"/>
          </a:xfrm>
          <a:prstGeom prst="rect">
            <a:avLst/>
          </a:prstGeom>
        </p:spPr>
      </p:sp>
      <p:sp>
        <p:nvSpPr>
          <p:cNvPr id="8" name="Text Placeholder 7">
            <a:extLst>
              <a:ext uri="{FF2B5EF4-FFF2-40B4-BE49-F238E27FC236}">
                <a16:creationId xmlns:a16="http://schemas.microsoft.com/office/drawing/2014/main" id="{42BB2184-A679-4D82-AC25-489ACC1783DF}"/>
              </a:ext>
            </a:extLst>
          </p:cNvPr>
          <p:cNvSpPr>
            <a:spLocks noGrp="1"/>
          </p:cNvSpPr>
          <p:nvPr>
            <p:ph type="body" sz="quarter" idx="63"/>
          </p:nvPr>
        </p:nvSpPr>
        <p:spPr>
          <a:xfrm>
            <a:off x="70247" y="6217705"/>
            <a:ext cx="4882752" cy="964892"/>
          </a:xfrm>
        </p:spPr>
        <p:txBody>
          <a:bodyPr/>
          <a:lstStyle/>
          <a:p>
            <a:pPr marL="0" indent="0">
              <a:buNone/>
            </a:pPr>
            <a:r>
              <a:rPr lang="en-GB" sz="1000" i="1" dirty="0">
                <a:solidFill>
                  <a:schemeClr val="tx1">
                    <a:lumMod val="65000"/>
                    <a:lumOff val="35000"/>
                  </a:schemeClr>
                </a:solidFill>
              </a:rPr>
              <a:t>Q.1   To what extent d</a:t>
            </a:r>
            <a:r>
              <a:rPr lang="en-IE" sz="1000" i="1" dirty="0">
                <a:solidFill>
                  <a:schemeClr val="tx1">
                    <a:lumMod val="65000"/>
                    <a:lumOff val="35000"/>
                  </a:schemeClr>
                </a:solidFill>
              </a:rPr>
              <a:t>o you agree or disagree with the following statement: “I value being able to access and use broadband while at home during the ongoing Covid-19 pandemic”?</a:t>
            </a:r>
          </a:p>
        </p:txBody>
      </p:sp>
      <p:sp>
        <p:nvSpPr>
          <p:cNvPr id="6" name="Title 5">
            <a:extLst>
              <a:ext uri="{FF2B5EF4-FFF2-40B4-BE49-F238E27FC236}">
                <a16:creationId xmlns:a16="http://schemas.microsoft.com/office/drawing/2014/main" id="{0F75876B-626A-493C-BBCA-10C2955E46B7}"/>
              </a:ext>
            </a:extLst>
          </p:cNvPr>
          <p:cNvSpPr>
            <a:spLocks noGrp="1"/>
          </p:cNvSpPr>
          <p:nvPr>
            <p:ph type="title" idx="4294967295"/>
          </p:nvPr>
        </p:nvSpPr>
        <p:spPr>
          <a:xfrm>
            <a:off x="35404" y="70598"/>
            <a:ext cx="6508106" cy="371475"/>
          </a:xfrm>
          <a:prstGeom prst="rect">
            <a:avLst/>
          </a:prstGeom>
        </p:spPr>
        <p:txBody>
          <a:bodyPr/>
          <a:lstStyle/>
          <a:p>
            <a:r>
              <a:rPr lang="en-IE" sz="1700" b="1" dirty="0">
                <a:solidFill>
                  <a:srgbClr val="54C0E8"/>
                </a:solidFill>
                <a:latin typeface="Trebuchet MS" panose="020B0603020202020204" pitchFamily="34" charset="0"/>
              </a:rPr>
              <a:t>Almost all (95%) value being able to access and use broadband while at home during the ongoing Covid-19 pandemic</a:t>
            </a:r>
          </a:p>
        </p:txBody>
      </p:sp>
      <p:graphicFrame>
        <p:nvGraphicFramePr>
          <p:cNvPr id="15" name="Table 14">
            <a:extLst>
              <a:ext uri="{FF2B5EF4-FFF2-40B4-BE49-F238E27FC236}">
                <a16:creationId xmlns:a16="http://schemas.microsoft.com/office/drawing/2014/main" id="{2F47BBD5-3CF0-451F-A50B-3384AF24BDA8}"/>
              </a:ext>
            </a:extLst>
          </p:cNvPr>
          <p:cNvGraphicFramePr>
            <a:graphicFrameLocks noGrp="1"/>
          </p:cNvGraphicFramePr>
          <p:nvPr>
            <p:extLst>
              <p:ext uri="{D42A27DB-BD31-4B8C-83A1-F6EECF244321}">
                <p14:modId xmlns:p14="http://schemas.microsoft.com/office/powerpoint/2010/main" val="1679234557"/>
              </p:ext>
            </p:extLst>
          </p:nvPr>
        </p:nvGraphicFramePr>
        <p:xfrm>
          <a:off x="17754" y="3247753"/>
          <a:ext cx="1553593" cy="2491291"/>
        </p:xfrm>
        <a:graphic>
          <a:graphicData uri="http://schemas.openxmlformats.org/drawingml/2006/table">
            <a:tbl>
              <a:tblPr>
                <a:tableStyleId>{5C22544A-7EE6-4342-B048-85BDC9FD1C3A}</a:tableStyleId>
              </a:tblPr>
              <a:tblGrid>
                <a:gridCol w="1553593">
                  <a:extLst>
                    <a:ext uri="{9D8B030D-6E8A-4147-A177-3AD203B41FA5}">
                      <a16:colId xmlns:a16="http://schemas.microsoft.com/office/drawing/2014/main" val="298211849"/>
                    </a:ext>
                  </a:extLst>
                </a:gridCol>
              </a:tblGrid>
              <a:tr h="1703675">
                <a:tc>
                  <a:txBody>
                    <a:bodyPr/>
                    <a:lstStyle/>
                    <a:p>
                      <a:pPr algn="r" fontAlgn="t"/>
                      <a:r>
                        <a:rPr lang="en-IE" sz="1000" b="0" i="0" u="none" strike="noStrike" dirty="0">
                          <a:solidFill>
                            <a:schemeClr val="accent1">
                              <a:lumMod val="75000"/>
                            </a:schemeClr>
                          </a:solidFill>
                          <a:effectLst/>
                          <a:latin typeface="+mn-lt"/>
                        </a:rPr>
                        <a:t>Strongly 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781370"/>
                  </a:ext>
                </a:extLst>
              </a:tr>
              <a:tr h="301841">
                <a:tc>
                  <a:txBody>
                    <a:bodyPr/>
                    <a:lstStyle/>
                    <a:p>
                      <a:pPr algn="r" fontAlgn="t"/>
                      <a:r>
                        <a:rPr lang="en-IE" sz="1000" b="0" i="0" u="none" strike="noStrike" dirty="0">
                          <a:solidFill>
                            <a:schemeClr val="accent1"/>
                          </a:solidFill>
                          <a:effectLst/>
                          <a:latin typeface="+mn-lt"/>
                        </a:rPr>
                        <a:t>Somewhat 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5222903"/>
                  </a:ext>
                </a:extLst>
              </a:tr>
              <a:tr h="0">
                <a:tc>
                  <a:txBody>
                    <a:bodyPr/>
                    <a:lstStyle/>
                    <a:p>
                      <a:pPr algn="r" fontAlgn="t"/>
                      <a:r>
                        <a:rPr lang="en-IE" sz="1000" b="0" i="0" u="none" strike="noStrike" dirty="0">
                          <a:solidFill>
                            <a:schemeClr val="bg2">
                              <a:lumMod val="50000"/>
                            </a:schemeClr>
                          </a:solidFill>
                          <a:effectLst/>
                          <a:latin typeface="+mn-lt"/>
                        </a:rPr>
                        <a:t>Neither agree nor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2096713"/>
                  </a:ext>
                </a:extLst>
              </a:tr>
              <a:tr h="0">
                <a:tc>
                  <a:txBody>
                    <a:bodyPr/>
                    <a:lstStyle/>
                    <a:p>
                      <a:pPr algn="r" fontAlgn="t"/>
                      <a:r>
                        <a:rPr lang="en-IE" sz="1000" b="0" i="0" u="none" strike="noStrike">
                          <a:solidFill>
                            <a:schemeClr val="accent5"/>
                          </a:solidFill>
                          <a:effectLst/>
                          <a:latin typeface="+mn-lt"/>
                        </a:rPr>
                        <a:t>Disagree somewhat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7175815"/>
                  </a:ext>
                </a:extLst>
              </a:tr>
              <a:tr h="149686">
                <a:tc>
                  <a:txBody>
                    <a:bodyPr/>
                    <a:lstStyle/>
                    <a:p>
                      <a:pPr algn="r" fontAlgn="t"/>
                      <a:r>
                        <a:rPr lang="en-IE" sz="1000" b="0" i="0" u="none" strike="noStrike" dirty="0">
                          <a:solidFill>
                            <a:schemeClr val="accent5">
                              <a:lumMod val="75000"/>
                            </a:schemeClr>
                          </a:solidFill>
                          <a:effectLst/>
                          <a:latin typeface="+mn-lt"/>
                        </a:rPr>
                        <a:t>Strongly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3735621"/>
                  </a:ext>
                </a:extLst>
              </a:tr>
            </a:tbl>
          </a:graphicData>
        </a:graphic>
      </p:graphicFrame>
      <p:sp>
        <p:nvSpPr>
          <p:cNvPr id="2" name="TextBox 1">
            <a:extLst>
              <a:ext uri="{FF2B5EF4-FFF2-40B4-BE49-F238E27FC236}">
                <a16:creationId xmlns:a16="http://schemas.microsoft.com/office/drawing/2014/main" id="{1074FD7E-CD7B-44E7-BB73-67331C760CD8}"/>
              </a:ext>
            </a:extLst>
          </p:cNvPr>
          <p:cNvSpPr txBox="1"/>
          <p:nvPr/>
        </p:nvSpPr>
        <p:spPr>
          <a:xfrm>
            <a:off x="1399681" y="1086499"/>
            <a:ext cx="930809" cy="430887"/>
          </a:xfrm>
          <a:prstGeom prst="rect">
            <a:avLst/>
          </a:prstGeom>
          <a:noFill/>
        </p:spPr>
        <p:txBody>
          <a:bodyPr wrap="square" rtlCol="0">
            <a:spAutoFit/>
          </a:bodyPr>
          <a:lstStyle/>
          <a:p>
            <a:pPr algn="ctr"/>
            <a:r>
              <a:rPr lang="en-IE" sz="1100" b="1" dirty="0"/>
              <a:t>June ’20</a:t>
            </a:r>
          </a:p>
          <a:p>
            <a:pPr algn="ctr"/>
            <a:r>
              <a:rPr lang="en-IE" sz="1100" b="1" dirty="0"/>
              <a:t>%</a:t>
            </a:r>
          </a:p>
        </p:txBody>
      </p:sp>
      <p:sp>
        <p:nvSpPr>
          <p:cNvPr id="19" name="TextBox 18">
            <a:extLst>
              <a:ext uri="{FF2B5EF4-FFF2-40B4-BE49-F238E27FC236}">
                <a16:creationId xmlns:a16="http://schemas.microsoft.com/office/drawing/2014/main" id="{703AA8DD-5B1C-4B6B-B8C4-FFDF94B34E6E}"/>
              </a:ext>
            </a:extLst>
          </p:cNvPr>
          <p:cNvSpPr txBox="1"/>
          <p:nvPr/>
        </p:nvSpPr>
        <p:spPr>
          <a:xfrm>
            <a:off x="2748707" y="1085735"/>
            <a:ext cx="930809" cy="430887"/>
          </a:xfrm>
          <a:prstGeom prst="rect">
            <a:avLst/>
          </a:prstGeom>
          <a:noFill/>
        </p:spPr>
        <p:txBody>
          <a:bodyPr wrap="square" rtlCol="0">
            <a:spAutoFit/>
          </a:bodyPr>
          <a:lstStyle/>
          <a:p>
            <a:pPr algn="ctr"/>
            <a:r>
              <a:rPr lang="en-IE" sz="1100" b="1" dirty="0"/>
              <a:t>Nov ’20</a:t>
            </a:r>
          </a:p>
          <a:p>
            <a:pPr algn="ctr"/>
            <a:r>
              <a:rPr lang="en-IE" sz="1100" b="1" dirty="0"/>
              <a:t>%</a:t>
            </a:r>
          </a:p>
        </p:txBody>
      </p:sp>
      <p:pic>
        <p:nvPicPr>
          <p:cNvPr id="12" name="Picture Placeholder 17">
            <a:extLst>
              <a:ext uri="{FF2B5EF4-FFF2-40B4-BE49-F238E27FC236}">
                <a16:creationId xmlns:a16="http://schemas.microsoft.com/office/drawing/2014/main" id="{0CF7E342-86BB-464B-B87C-77B09B46B633}"/>
              </a:ext>
            </a:extLst>
          </p:cNvPr>
          <p:cNvPicPr>
            <a:picLocks noChangeAspect="1"/>
          </p:cNvPicPr>
          <p:nvPr/>
        </p:nvPicPr>
        <p:blipFill rotWithShape="1">
          <a:blip r:embed="rId4"/>
          <a:srcRect l="46535" t="93" r="-2225" b="-93"/>
          <a:stretch/>
        </p:blipFill>
        <p:spPr>
          <a:xfrm>
            <a:off x="4908610" y="0"/>
            <a:ext cx="6788643" cy="6858000"/>
          </a:xfrm>
          <a:prstGeom prst="parallelogram">
            <a:avLst>
              <a:gd name="adj" fmla="val 25262"/>
            </a:avLst>
          </a:prstGeom>
        </p:spPr>
      </p:pic>
      <p:sp>
        <p:nvSpPr>
          <p:cNvPr id="13" name="TextBox 12">
            <a:extLst>
              <a:ext uri="{FF2B5EF4-FFF2-40B4-BE49-F238E27FC236}">
                <a16:creationId xmlns:a16="http://schemas.microsoft.com/office/drawing/2014/main" id="{E52C230D-7C93-401C-89E7-C774B0A15D9B}"/>
              </a:ext>
            </a:extLst>
          </p:cNvPr>
          <p:cNvSpPr txBox="1"/>
          <p:nvPr/>
        </p:nvSpPr>
        <p:spPr>
          <a:xfrm>
            <a:off x="4124361" y="1085734"/>
            <a:ext cx="930809" cy="430887"/>
          </a:xfrm>
          <a:prstGeom prst="rect">
            <a:avLst/>
          </a:prstGeom>
          <a:noFill/>
        </p:spPr>
        <p:txBody>
          <a:bodyPr wrap="square" rtlCol="0">
            <a:spAutoFit/>
          </a:bodyPr>
          <a:lstStyle/>
          <a:p>
            <a:pPr algn="ctr"/>
            <a:r>
              <a:rPr lang="en-IE" sz="1100" b="1" dirty="0"/>
              <a:t>Apr ’21</a:t>
            </a:r>
          </a:p>
          <a:p>
            <a:pPr algn="ctr"/>
            <a:r>
              <a:rPr lang="en-IE" sz="1100" b="1" dirty="0"/>
              <a:t>%</a:t>
            </a:r>
          </a:p>
        </p:txBody>
      </p:sp>
      <p:graphicFrame>
        <p:nvGraphicFramePr>
          <p:cNvPr id="3" name="Table 4">
            <a:extLst>
              <a:ext uri="{FF2B5EF4-FFF2-40B4-BE49-F238E27FC236}">
                <a16:creationId xmlns:a16="http://schemas.microsoft.com/office/drawing/2014/main" id="{437E3C29-49CC-4F67-B2F6-E2D23970B6DA}"/>
              </a:ext>
            </a:extLst>
          </p:cNvPr>
          <p:cNvGraphicFramePr>
            <a:graphicFrameLocks noGrp="1"/>
          </p:cNvGraphicFramePr>
          <p:nvPr>
            <p:extLst>
              <p:ext uri="{D42A27DB-BD31-4B8C-83A1-F6EECF244321}">
                <p14:modId xmlns:p14="http://schemas.microsoft.com/office/powerpoint/2010/main" val="3600514183"/>
              </p:ext>
            </p:extLst>
          </p:nvPr>
        </p:nvGraphicFramePr>
        <p:xfrm>
          <a:off x="297394" y="5836236"/>
          <a:ext cx="4617506" cy="370840"/>
        </p:xfrm>
        <a:graphic>
          <a:graphicData uri="http://schemas.openxmlformats.org/drawingml/2006/table">
            <a:tbl>
              <a:tblPr firstRow="1" bandRow="1">
                <a:tableStyleId>{5C22544A-7EE6-4342-B048-85BDC9FD1C3A}</a:tableStyleId>
              </a:tblPr>
              <a:tblGrid>
                <a:gridCol w="1226606">
                  <a:extLst>
                    <a:ext uri="{9D8B030D-6E8A-4147-A177-3AD203B41FA5}">
                      <a16:colId xmlns:a16="http://schemas.microsoft.com/office/drawing/2014/main" val="3341642776"/>
                    </a:ext>
                  </a:extLst>
                </a:gridCol>
                <a:gridCol w="733425">
                  <a:extLst>
                    <a:ext uri="{9D8B030D-6E8A-4147-A177-3AD203B41FA5}">
                      <a16:colId xmlns:a16="http://schemas.microsoft.com/office/drawing/2014/main" val="2058470663"/>
                    </a:ext>
                  </a:extLst>
                </a:gridCol>
                <a:gridCol w="590550">
                  <a:extLst>
                    <a:ext uri="{9D8B030D-6E8A-4147-A177-3AD203B41FA5}">
                      <a16:colId xmlns:a16="http://schemas.microsoft.com/office/drawing/2014/main" val="3197339851"/>
                    </a:ext>
                  </a:extLst>
                </a:gridCol>
                <a:gridCol w="754771">
                  <a:extLst>
                    <a:ext uri="{9D8B030D-6E8A-4147-A177-3AD203B41FA5}">
                      <a16:colId xmlns:a16="http://schemas.microsoft.com/office/drawing/2014/main" val="1488732269"/>
                    </a:ext>
                  </a:extLst>
                </a:gridCol>
                <a:gridCol w="740654">
                  <a:extLst>
                    <a:ext uri="{9D8B030D-6E8A-4147-A177-3AD203B41FA5}">
                      <a16:colId xmlns:a16="http://schemas.microsoft.com/office/drawing/2014/main" val="9309474"/>
                    </a:ext>
                  </a:extLst>
                </a:gridCol>
                <a:gridCol w="571500">
                  <a:extLst>
                    <a:ext uri="{9D8B030D-6E8A-4147-A177-3AD203B41FA5}">
                      <a16:colId xmlns:a16="http://schemas.microsoft.com/office/drawing/2014/main" val="1134603970"/>
                    </a:ext>
                  </a:extLst>
                </a:gridCol>
              </a:tblGrid>
              <a:tr h="370840">
                <a:tc>
                  <a:txBody>
                    <a:bodyPr/>
                    <a:lstStyle/>
                    <a:p>
                      <a:pPr algn="ctr"/>
                      <a:r>
                        <a:rPr lang="en-IE" sz="1000" b="1" kern="1200" dirty="0">
                          <a:solidFill>
                            <a:schemeClr val="tx1"/>
                          </a:solidFill>
                          <a:latin typeface="+mn-lt"/>
                          <a:ea typeface="+mn-ea"/>
                          <a:cs typeface="+mn-cs"/>
                        </a:rPr>
                        <a:t>Any agree</a:t>
                      </a:r>
                    </a:p>
                  </a:txBody>
                  <a:tcPr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1000" b="1" kern="1200" dirty="0">
                          <a:solidFill>
                            <a:schemeClr val="tx1"/>
                          </a:solidFill>
                          <a:latin typeface="+mn-lt"/>
                          <a:ea typeface="+mn-ea"/>
                          <a:cs typeface="+mn-cs"/>
                        </a:rPr>
                        <a:t>93%</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1000" b="1" kern="1200" dirty="0">
                        <a:solidFill>
                          <a:schemeClr val="tx1"/>
                        </a:solidFill>
                        <a:latin typeface="+mn-lt"/>
                        <a:ea typeface="+mn-ea"/>
                        <a:cs typeface="+mn-cs"/>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1000" b="1" kern="1200" dirty="0">
                          <a:solidFill>
                            <a:schemeClr val="tx1"/>
                          </a:solidFill>
                          <a:latin typeface="+mn-lt"/>
                          <a:ea typeface="+mn-ea"/>
                          <a:cs typeface="+mn-cs"/>
                        </a:rPr>
                        <a:t>92%</a:t>
                      </a: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1000" b="1" kern="1200" dirty="0">
                        <a:solidFill>
                          <a:schemeClr val="tx1"/>
                        </a:solidFill>
                        <a:latin typeface="+mn-lt"/>
                        <a:ea typeface="+mn-ea"/>
                        <a:cs typeface="+mn-cs"/>
                      </a:endParaRPr>
                    </a:p>
                  </a:txBody>
                  <a:tcPr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1000" b="1" kern="1200" dirty="0">
                          <a:solidFill>
                            <a:schemeClr val="tx1"/>
                          </a:solidFill>
                          <a:latin typeface="+mn-lt"/>
                          <a:ea typeface="+mn-ea"/>
                          <a:cs typeface="+mn-cs"/>
                        </a:rPr>
                        <a:t>95%</a:t>
                      </a:r>
                    </a:p>
                  </a:txBody>
                  <a:tcPr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202647"/>
                  </a:ext>
                </a:extLst>
              </a:tr>
            </a:tbl>
          </a:graphicData>
        </a:graphic>
      </p:graphicFrame>
    </p:spTree>
    <p:extLst>
      <p:ext uri="{BB962C8B-B14F-4D97-AF65-F5344CB8AC3E}">
        <p14:creationId xmlns:p14="http://schemas.microsoft.com/office/powerpoint/2010/main" val="70782990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B94CDF-F8AF-498E-878C-07E0F3F3205F}"/>
              </a:ext>
            </a:extLst>
          </p:cNvPr>
          <p:cNvSpPr>
            <a:spLocks noGrp="1"/>
          </p:cNvSpPr>
          <p:nvPr>
            <p:ph type="body" sz="quarter" idx="49"/>
          </p:nvPr>
        </p:nvSpPr>
        <p:spPr>
          <a:xfrm>
            <a:off x="112169" y="702923"/>
            <a:ext cx="5548676" cy="323941"/>
          </a:xfrm>
        </p:spPr>
        <p:txBody>
          <a:bodyPr/>
          <a:lstStyle/>
          <a:p>
            <a:r>
              <a:rPr lang="en-IE" dirty="0"/>
              <a:t>Base: All have broadband 900</a:t>
            </a:r>
          </a:p>
        </p:txBody>
      </p:sp>
      <p:sp>
        <p:nvSpPr>
          <p:cNvPr id="6" name="Title 5">
            <a:extLst>
              <a:ext uri="{FF2B5EF4-FFF2-40B4-BE49-F238E27FC236}">
                <a16:creationId xmlns:a16="http://schemas.microsoft.com/office/drawing/2014/main" id="{0F75876B-626A-493C-BBCA-10C2955E46B7}"/>
              </a:ext>
            </a:extLst>
          </p:cNvPr>
          <p:cNvSpPr>
            <a:spLocks noGrp="1"/>
          </p:cNvSpPr>
          <p:nvPr>
            <p:ph type="title"/>
          </p:nvPr>
        </p:nvSpPr>
        <p:spPr>
          <a:xfrm>
            <a:off x="74993" y="44624"/>
            <a:ext cx="8376549" cy="370620"/>
          </a:xfrm>
        </p:spPr>
        <p:txBody>
          <a:bodyPr/>
          <a:lstStyle/>
          <a:p>
            <a:r>
              <a:rPr lang="en-IE" sz="2200" dirty="0">
                <a:solidFill>
                  <a:srgbClr val="54C0E8"/>
                </a:solidFill>
              </a:rPr>
              <a:t>4 in </a:t>
            </a:r>
            <a:r>
              <a:rPr lang="en-IE" sz="2200" dirty="0"/>
              <a:t>5 broadband users continue to a</a:t>
            </a:r>
            <a:r>
              <a:rPr lang="en-IE" sz="2200" dirty="0">
                <a:solidFill>
                  <a:srgbClr val="54C0E8"/>
                </a:solidFill>
              </a:rPr>
              <a:t>gree that their hom</a:t>
            </a:r>
            <a:r>
              <a:rPr lang="en-IE" sz="2200" dirty="0"/>
              <a:t>e broadband is adequate to meet the needs of their household</a:t>
            </a:r>
            <a:endParaRPr lang="en-IE" sz="2200" dirty="0">
              <a:solidFill>
                <a:srgbClr val="54C0E8"/>
              </a:solidFill>
            </a:endParaRPr>
          </a:p>
        </p:txBody>
      </p:sp>
      <p:sp>
        <p:nvSpPr>
          <p:cNvPr id="8" name="Text Placeholder 7">
            <a:extLst>
              <a:ext uri="{FF2B5EF4-FFF2-40B4-BE49-F238E27FC236}">
                <a16:creationId xmlns:a16="http://schemas.microsoft.com/office/drawing/2014/main" id="{42BB2184-A679-4D82-AC25-489ACC1783DF}"/>
              </a:ext>
            </a:extLst>
          </p:cNvPr>
          <p:cNvSpPr>
            <a:spLocks noGrp="1"/>
          </p:cNvSpPr>
          <p:nvPr>
            <p:ph type="body" sz="quarter" idx="60"/>
          </p:nvPr>
        </p:nvSpPr>
        <p:spPr>
          <a:xfrm>
            <a:off x="618809" y="6550966"/>
            <a:ext cx="6865029" cy="285204"/>
          </a:xfrm>
        </p:spPr>
        <p:txBody>
          <a:bodyPr/>
          <a:lstStyle/>
          <a:p>
            <a:r>
              <a:rPr lang="en-IE"/>
              <a:t>Q. 3 Do you believe that your home broadband service is adequate to meet the needs of you and your household?</a:t>
            </a:r>
          </a:p>
        </p:txBody>
      </p:sp>
      <p:graphicFrame>
        <p:nvGraphicFramePr>
          <p:cNvPr id="13" name="Chart 43">
            <a:extLst>
              <a:ext uri="{FF2B5EF4-FFF2-40B4-BE49-F238E27FC236}">
                <a16:creationId xmlns:a16="http://schemas.microsoft.com/office/drawing/2014/main" id="{8C8EFCF5-4785-4C4A-8B2D-F7CDFF00C47A}"/>
              </a:ext>
            </a:extLst>
          </p:cNvPr>
          <p:cNvGraphicFramePr>
            <a:graphicFrameLocks noGrp="1"/>
          </p:cNvGraphicFramePr>
          <p:nvPr>
            <p:ph type="chart" sz="quarter" idx="61"/>
            <p:custDataLst>
              <p:tags r:id="rId1"/>
            </p:custDataLst>
            <p:extLst>
              <p:ext uri="{D42A27DB-BD31-4B8C-83A1-F6EECF244321}">
                <p14:modId xmlns:p14="http://schemas.microsoft.com/office/powerpoint/2010/main" val="3486936300"/>
              </p:ext>
            </p:extLst>
          </p:nvPr>
        </p:nvGraphicFramePr>
        <p:xfrm>
          <a:off x="479394" y="2735956"/>
          <a:ext cx="9197265" cy="32491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a:extLst>
              <a:ext uri="{FF2B5EF4-FFF2-40B4-BE49-F238E27FC236}">
                <a16:creationId xmlns:a16="http://schemas.microsoft.com/office/drawing/2014/main" id="{FF1D0CE7-A463-4DA0-80B8-23E8354D443C}"/>
              </a:ext>
            </a:extLst>
          </p:cNvPr>
          <p:cNvGraphicFramePr>
            <a:graphicFrameLocks noGrp="1"/>
          </p:cNvGraphicFramePr>
          <p:nvPr>
            <p:extLst>
              <p:ext uri="{D42A27DB-BD31-4B8C-83A1-F6EECF244321}">
                <p14:modId xmlns:p14="http://schemas.microsoft.com/office/powerpoint/2010/main" val="1373812078"/>
              </p:ext>
            </p:extLst>
          </p:nvPr>
        </p:nvGraphicFramePr>
        <p:xfrm>
          <a:off x="510664" y="1773438"/>
          <a:ext cx="9120508" cy="1089516"/>
        </p:xfrm>
        <a:graphic>
          <a:graphicData uri="http://schemas.openxmlformats.org/drawingml/2006/table">
            <a:tbl>
              <a:tblPr firstRow="1" bandRow="1">
                <a:tableStyleId>{5C22544A-7EE6-4342-B048-85BDC9FD1C3A}</a:tableStyleId>
              </a:tblPr>
              <a:tblGrid>
                <a:gridCol w="367376">
                  <a:extLst>
                    <a:ext uri="{9D8B030D-6E8A-4147-A177-3AD203B41FA5}">
                      <a16:colId xmlns:a16="http://schemas.microsoft.com/office/drawing/2014/main" val="555675006"/>
                    </a:ext>
                  </a:extLst>
                </a:gridCol>
                <a:gridCol w="377305">
                  <a:extLst>
                    <a:ext uri="{9D8B030D-6E8A-4147-A177-3AD203B41FA5}">
                      <a16:colId xmlns:a16="http://schemas.microsoft.com/office/drawing/2014/main" val="3147383535"/>
                    </a:ext>
                  </a:extLst>
                </a:gridCol>
                <a:gridCol w="421986">
                  <a:extLst>
                    <a:ext uri="{9D8B030D-6E8A-4147-A177-3AD203B41FA5}">
                      <a16:colId xmlns:a16="http://schemas.microsoft.com/office/drawing/2014/main" val="2088097361"/>
                    </a:ext>
                  </a:extLst>
                </a:gridCol>
                <a:gridCol w="375347">
                  <a:extLst>
                    <a:ext uri="{9D8B030D-6E8A-4147-A177-3AD203B41FA5}">
                      <a16:colId xmlns:a16="http://schemas.microsoft.com/office/drawing/2014/main" val="1563532229"/>
                    </a:ext>
                  </a:extLst>
                </a:gridCol>
                <a:gridCol w="468625">
                  <a:extLst>
                    <a:ext uri="{9D8B030D-6E8A-4147-A177-3AD203B41FA5}">
                      <a16:colId xmlns:a16="http://schemas.microsoft.com/office/drawing/2014/main" val="4128839720"/>
                    </a:ext>
                  </a:extLst>
                </a:gridCol>
                <a:gridCol w="332029">
                  <a:extLst>
                    <a:ext uri="{9D8B030D-6E8A-4147-A177-3AD203B41FA5}">
                      <a16:colId xmlns:a16="http://schemas.microsoft.com/office/drawing/2014/main" val="2309763709"/>
                    </a:ext>
                  </a:extLst>
                </a:gridCol>
                <a:gridCol w="402926">
                  <a:extLst>
                    <a:ext uri="{9D8B030D-6E8A-4147-A177-3AD203B41FA5}">
                      <a16:colId xmlns:a16="http://schemas.microsoft.com/office/drawing/2014/main" val="1155583720"/>
                    </a:ext>
                  </a:extLst>
                </a:gridCol>
                <a:gridCol w="483511">
                  <a:extLst>
                    <a:ext uri="{9D8B030D-6E8A-4147-A177-3AD203B41FA5}">
                      <a16:colId xmlns:a16="http://schemas.microsoft.com/office/drawing/2014/main" val="755705006"/>
                    </a:ext>
                  </a:extLst>
                </a:gridCol>
                <a:gridCol w="227044">
                  <a:extLst>
                    <a:ext uri="{9D8B030D-6E8A-4147-A177-3AD203B41FA5}">
                      <a16:colId xmlns:a16="http://schemas.microsoft.com/office/drawing/2014/main" val="1892055334"/>
                    </a:ext>
                  </a:extLst>
                </a:gridCol>
                <a:gridCol w="424199">
                  <a:extLst>
                    <a:ext uri="{9D8B030D-6E8A-4147-A177-3AD203B41FA5}">
                      <a16:colId xmlns:a16="http://schemas.microsoft.com/office/drawing/2014/main" val="3558885251"/>
                    </a:ext>
                  </a:extLst>
                </a:gridCol>
                <a:gridCol w="424199">
                  <a:extLst>
                    <a:ext uri="{9D8B030D-6E8A-4147-A177-3AD203B41FA5}">
                      <a16:colId xmlns:a16="http://schemas.microsoft.com/office/drawing/2014/main" val="76515551"/>
                    </a:ext>
                  </a:extLst>
                </a:gridCol>
                <a:gridCol w="424199">
                  <a:extLst>
                    <a:ext uri="{9D8B030D-6E8A-4147-A177-3AD203B41FA5}">
                      <a16:colId xmlns:a16="http://schemas.microsoft.com/office/drawing/2014/main" val="3965396129"/>
                    </a:ext>
                  </a:extLst>
                </a:gridCol>
                <a:gridCol w="424199">
                  <a:extLst>
                    <a:ext uri="{9D8B030D-6E8A-4147-A177-3AD203B41FA5}">
                      <a16:colId xmlns:a16="http://schemas.microsoft.com/office/drawing/2014/main" val="4055215095"/>
                    </a:ext>
                  </a:extLst>
                </a:gridCol>
                <a:gridCol w="424199">
                  <a:extLst>
                    <a:ext uri="{9D8B030D-6E8A-4147-A177-3AD203B41FA5}">
                      <a16:colId xmlns:a16="http://schemas.microsoft.com/office/drawing/2014/main" val="209219701"/>
                    </a:ext>
                  </a:extLst>
                </a:gridCol>
                <a:gridCol w="298362">
                  <a:extLst>
                    <a:ext uri="{9D8B030D-6E8A-4147-A177-3AD203B41FA5}">
                      <a16:colId xmlns:a16="http://schemas.microsoft.com/office/drawing/2014/main" val="1253821057"/>
                    </a:ext>
                  </a:extLst>
                </a:gridCol>
                <a:gridCol w="411692">
                  <a:extLst>
                    <a:ext uri="{9D8B030D-6E8A-4147-A177-3AD203B41FA5}">
                      <a16:colId xmlns:a16="http://schemas.microsoft.com/office/drawing/2014/main" val="3500040567"/>
                    </a:ext>
                  </a:extLst>
                </a:gridCol>
                <a:gridCol w="411692">
                  <a:extLst>
                    <a:ext uri="{9D8B030D-6E8A-4147-A177-3AD203B41FA5}">
                      <a16:colId xmlns:a16="http://schemas.microsoft.com/office/drawing/2014/main" val="2121983291"/>
                    </a:ext>
                  </a:extLst>
                </a:gridCol>
                <a:gridCol w="411692">
                  <a:extLst>
                    <a:ext uri="{9D8B030D-6E8A-4147-A177-3AD203B41FA5}">
                      <a16:colId xmlns:a16="http://schemas.microsoft.com/office/drawing/2014/main" val="723996969"/>
                    </a:ext>
                  </a:extLst>
                </a:gridCol>
                <a:gridCol w="411692">
                  <a:extLst>
                    <a:ext uri="{9D8B030D-6E8A-4147-A177-3AD203B41FA5}">
                      <a16:colId xmlns:a16="http://schemas.microsoft.com/office/drawing/2014/main" val="1163483163"/>
                    </a:ext>
                  </a:extLst>
                </a:gridCol>
                <a:gridCol w="411692">
                  <a:extLst>
                    <a:ext uri="{9D8B030D-6E8A-4147-A177-3AD203B41FA5}">
                      <a16:colId xmlns:a16="http://schemas.microsoft.com/office/drawing/2014/main" val="3293018935"/>
                    </a:ext>
                  </a:extLst>
                </a:gridCol>
                <a:gridCol w="395514">
                  <a:extLst>
                    <a:ext uri="{9D8B030D-6E8A-4147-A177-3AD203B41FA5}">
                      <a16:colId xmlns:a16="http://schemas.microsoft.com/office/drawing/2014/main" val="2067084284"/>
                    </a:ext>
                  </a:extLst>
                </a:gridCol>
                <a:gridCol w="395514">
                  <a:extLst>
                    <a:ext uri="{9D8B030D-6E8A-4147-A177-3AD203B41FA5}">
                      <a16:colId xmlns:a16="http://schemas.microsoft.com/office/drawing/2014/main" val="1346363542"/>
                    </a:ext>
                  </a:extLst>
                </a:gridCol>
                <a:gridCol w="395514">
                  <a:extLst>
                    <a:ext uri="{9D8B030D-6E8A-4147-A177-3AD203B41FA5}">
                      <a16:colId xmlns:a16="http://schemas.microsoft.com/office/drawing/2014/main" val="582258318"/>
                    </a:ext>
                  </a:extLst>
                </a:gridCol>
              </a:tblGrid>
              <a:tr h="277986">
                <a:tc rowSpan="2">
                  <a:txBody>
                    <a:bodyPr/>
                    <a:lstStyle/>
                    <a:p>
                      <a:pPr algn="ctr" fontAlgn="t"/>
                      <a:r>
                        <a:rPr lang="en-IE" sz="1000" b="1" kern="1200">
                          <a:solidFill>
                            <a:schemeClr val="tx1">
                              <a:lumMod val="65000"/>
                              <a:lumOff val="35000"/>
                            </a:schemeClr>
                          </a:solidFill>
                          <a:latin typeface="+mn-lt"/>
                          <a:ea typeface="+mn-ea"/>
                          <a:cs typeface="+mn-cs"/>
                        </a:rPr>
                        <a:t>April 2020</a:t>
                      </a:r>
                    </a:p>
                    <a:p>
                      <a:pPr algn="ctr" fontAlgn="t"/>
                      <a:r>
                        <a:rPr lang="en-IE" sz="1000" b="1" kern="1200">
                          <a:solidFill>
                            <a:schemeClr val="tx1">
                              <a:lumMod val="65000"/>
                              <a:lumOff val="35000"/>
                            </a:schemeClr>
                          </a:solidFill>
                          <a:latin typeface="+mn-lt"/>
                          <a:ea typeface="+mn-ea"/>
                          <a:cs typeface="+mn-cs"/>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US" sz="1000" b="1" kern="1200">
                          <a:solidFill>
                            <a:schemeClr val="tx1">
                              <a:lumMod val="65000"/>
                              <a:lumOff val="35000"/>
                            </a:schemeClr>
                          </a:solidFill>
                          <a:latin typeface="+mn-lt"/>
                          <a:ea typeface="+mn-ea"/>
                          <a:cs typeface="+mn-cs"/>
                        </a:rPr>
                        <a:t>June 2020 Total</a:t>
                      </a:r>
                      <a:endParaRPr lang="en-IE" sz="1000" b="1"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1000" b="1" kern="1200">
                          <a:solidFill>
                            <a:schemeClr val="tx1">
                              <a:lumMod val="65000"/>
                              <a:lumOff val="35000"/>
                            </a:schemeClr>
                          </a:solidFill>
                          <a:latin typeface="+mn-lt"/>
                          <a:ea typeface="+mn-ea"/>
                          <a:cs typeface="+mn-cs"/>
                        </a:rPr>
                        <a:t>Sept</a:t>
                      </a:r>
                    </a:p>
                    <a:p>
                      <a:pPr algn="ctr" fontAlgn="t"/>
                      <a:r>
                        <a:rPr lang="en-IE" sz="1000" b="1" kern="1200">
                          <a:solidFill>
                            <a:schemeClr val="tx1">
                              <a:lumMod val="65000"/>
                              <a:lumOff val="35000"/>
                            </a:schemeClr>
                          </a:solidFill>
                          <a:latin typeface="+mn-lt"/>
                          <a:ea typeface="+mn-ea"/>
                          <a:cs typeface="+mn-cs"/>
                        </a:rPr>
                        <a:t>2020</a:t>
                      </a:r>
                    </a:p>
                    <a:p>
                      <a:pPr algn="ctr" fontAlgn="t"/>
                      <a:r>
                        <a:rPr lang="en-IE" sz="1000" b="1" kern="1200">
                          <a:solidFill>
                            <a:schemeClr val="tx1">
                              <a:lumMod val="65000"/>
                              <a:lumOff val="35000"/>
                            </a:schemeClr>
                          </a:solidFill>
                          <a:latin typeface="+mn-lt"/>
                          <a:ea typeface="+mn-ea"/>
                          <a:cs typeface="+mn-cs"/>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1000" b="1" kern="1200" dirty="0">
                          <a:solidFill>
                            <a:schemeClr val="tx1">
                              <a:lumMod val="65000"/>
                              <a:lumOff val="35000"/>
                            </a:schemeClr>
                          </a:solidFill>
                          <a:latin typeface="+mn-lt"/>
                          <a:ea typeface="+mn-ea"/>
                          <a:cs typeface="+mn-cs"/>
                        </a:rPr>
                        <a:t>Nov</a:t>
                      </a:r>
                    </a:p>
                    <a:p>
                      <a:pPr algn="ctr" fontAlgn="t"/>
                      <a:r>
                        <a:rPr lang="en-IE" sz="1000" b="1" kern="1200" dirty="0">
                          <a:solidFill>
                            <a:schemeClr val="tx1">
                              <a:lumMod val="65000"/>
                              <a:lumOff val="35000"/>
                            </a:schemeClr>
                          </a:solidFill>
                          <a:latin typeface="+mn-lt"/>
                          <a:ea typeface="+mn-ea"/>
                          <a:cs typeface="+mn-cs"/>
                        </a:rPr>
                        <a:t>2020</a:t>
                      </a:r>
                    </a:p>
                    <a:p>
                      <a:pPr algn="ctr" fontAlgn="t"/>
                      <a:r>
                        <a:rPr lang="en-IE" sz="1000" b="1" kern="1200" dirty="0">
                          <a:solidFill>
                            <a:schemeClr val="tx1">
                              <a:lumMod val="65000"/>
                              <a:lumOff val="35000"/>
                            </a:schemeClr>
                          </a:solidFill>
                          <a:latin typeface="+mn-lt"/>
                          <a:ea typeface="+mn-ea"/>
                          <a:cs typeface="+mn-cs"/>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1000" b="1" kern="1200" dirty="0">
                          <a:solidFill>
                            <a:schemeClr val="tx1">
                              <a:lumMod val="65000"/>
                              <a:lumOff val="35000"/>
                            </a:schemeClr>
                          </a:solidFill>
                          <a:latin typeface="+mn-lt"/>
                          <a:ea typeface="+mn-ea"/>
                          <a:cs typeface="+mn-cs"/>
                        </a:rPr>
                        <a:t>Apr</a:t>
                      </a:r>
                    </a:p>
                    <a:p>
                      <a:pPr algn="ctr" fontAlgn="t"/>
                      <a:r>
                        <a:rPr lang="en-IE" sz="1000" b="1" kern="1200" dirty="0">
                          <a:solidFill>
                            <a:schemeClr val="tx1">
                              <a:lumMod val="65000"/>
                              <a:lumOff val="35000"/>
                            </a:schemeClr>
                          </a:solidFill>
                          <a:latin typeface="+mn-lt"/>
                          <a:ea typeface="+mn-ea"/>
                          <a:cs typeface="+mn-cs"/>
                        </a:rPr>
                        <a:t>2021</a:t>
                      </a:r>
                    </a:p>
                    <a:p>
                      <a:pPr algn="ctr" fontAlgn="t"/>
                      <a:r>
                        <a:rPr lang="en-IE" sz="1000" b="1" kern="1200" dirty="0">
                          <a:solidFill>
                            <a:schemeClr val="tx1">
                              <a:lumMod val="65000"/>
                              <a:lumOff val="35000"/>
                            </a:schemeClr>
                          </a:solidFill>
                          <a:latin typeface="+mn-lt"/>
                          <a:ea typeface="+mn-ea"/>
                          <a:cs typeface="+mn-cs"/>
                        </a:rPr>
                        <a:t>Total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fontAlgn="t"/>
                      <a:endParaRPr lang="en-IE" sz="1000" b="1" kern="1200">
                        <a:solidFill>
                          <a:schemeClr val="tx1">
                            <a:lumMod val="65000"/>
                            <a:lumOff val="35000"/>
                          </a:schemeClr>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t"/>
                      <a:r>
                        <a:rPr lang="en-IE" sz="1000" b="1" kern="1200">
                          <a:solidFill>
                            <a:schemeClr val="tx1">
                              <a:lumMod val="65000"/>
                              <a:lumOff val="35000"/>
                            </a:schemeClr>
                          </a:solidFill>
                          <a:latin typeface="+mn-lt"/>
                          <a:ea typeface="+mn-ea"/>
                          <a:cs typeface="+mn-cs"/>
                        </a:rPr>
                        <a:t>Kids in </a:t>
                      </a:r>
                      <a:r>
                        <a:rPr lang="en-IE" sz="1000" b="1" kern="1200" err="1">
                          <a:solidFill>
                            <a:schemeClr val="tx1">
                              <a:lumMod val="65000"/>
                              <a:lumOff val="35000"/>
                            </a:schemeClr>
                          </a:solidFill>
                          <a:latin typeface="+mn-lt"/>
                          <a:ea typeface="+mn-ea"/>
                          <a:cs typeface="+mn-cs"/>
                        </a:rPr>
                        <a:t>HHold</a:t>
                      </a:r>
                      <a:endParaRPr lang="en-IE" sz="1000" b="1" kern="1200">
                        <a:solidFill>
                          <a:schemeClr val="tx1">
                            <a:lumMod val="65000"/>
                            <a:lumOff val="35000"/>
                          </a:schemeClr>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1000" b="1" kern="1200">
                        <a:solidFill>
                          <a:schemeClr val="tx1">
                            <a:lumMod val="65000"/>
                            <a:lumOff val="35000"/>
                          </a:schemeClr>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t"/>
                      <a:r>
                        <a:rPr lang="en-IE" sz="1000" b="1" kern="1200">
                          <a:solidFill>
                            <a:schemeClr val="tx1">
                              <a:lumMod val="65000"/>
                              <a:lumOff val="35000"/>
                            </a:schemeClr>
                          </a:solidFill>
                          <a:latin typeface="+mn-lt"/>
                          <a:ea typeface="+mn-ea"/>
                          <a:cs typeface="+mn-cs"/>
                        </a:rPr>
                        <a:t>Age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1000" b="1" kern="1200">
                        <a:solidFill>
                          <a:schemeClr val="tx1">
                            <a:lumMod val="65000"/>
                            <a:lumOff val="35000"/>
                          </a:schemeClr>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t"/>
                      <a:r>
                        <a:rPr lang="en-IE" sz="1000" b="1" kern="1200">
                          <a:solidFill>
                            <a:schemeClr val="tx1">
                              <a:lumMod val="65000"/>
                              <a:lumOff val="35000"/>
                            </a:schemeClr>
                          </a:solidFill>
                          <a:latin typeface="+mn-lt"/>
                          <a:ea typeface="+mn-ea"/>
                          <a:cs typeface="+mn-cs"/>
                        </a:rPr>
                        <a:t>Region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1000" b="1" kern="1200">
                        <a:solidFill>
                          <a:schemeClr val="tx1">
                            <a:lumMod val="65000"/>
                            <a:lumOff val="35000"/>
                          </a:schemeClr>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t"/>
                      <a:r>
                        <a:rPr lang="en-IE" sz="1000" b="1" kern="1200">
                          <a:solidFill>
                            <a:schemeClr val="tx1">
                              <a:lumMod val="65000"/>
                              <a:lumOff val="35000"/>
                            </a:schemeClr>
                          </a:solidFill>
                          <a:latin typeface="+mn-lt"/>
                          <a:ea typeface="+mn-ea"/>
                          <a:cs typeface="+mn-cs"/>
                        </a:rPr>
                        <a:t>Area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356899">
                <a:tc v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ctr" fontAlgn="t"/>
                      <a:endParaRPr lang="en-IE" sz="900" b="1" kern="1200">
                        <a:solidFill>
                          <a:schemeClr val="tx1">
                            <a:lumMod val="65000"/>
                            <a:lumOff val="35000"/>
                          </a:schemeClr>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IE"/>
                    </a:p>
                  </a:txBody>
                  <a:tcPr/>
                </a:tc>
                <a:tc vMerge="1">
                  <a:txBody>
                    <a:bodyPr/>
                    <a:lstStyle/>
                    <a:p>
                      <a:endParaRPr lang="en-IE"/>
                    </a:p>
                  </a:txBody>
                  <a:tcPr/>
                </a:tc>
                <a:tc vMerge="1">
                  <a:txBody>
                    <a:bodyPr/>
                    <a:lstStyle/>
                    <a:p>
                      <a:endParaRPr lang="en-IE" dirty="0"/>
                    </a:p>
                  </a:txBody>
                  <a:tcPr/>
                </a:tc>
                <a:tc>
                  <a:txBody>
                    <a:bodyPr/>
                    <a:lstStyle/>
                    <a:p>
                      <a:pPr algn="ctr" fontAlgn="t"/>
                      <a:endParaRPr lang="en-IE" sz="900" b="1" kern="1200">
                        <a:solidFill>
                          <a:schemeClr val="tx1">
                            <a:lumMod val="65000"/>
                            <a:lumOff val="35000"/>
                          </a:schemeClr>
                        </a:solidFill>
                        <a:latin typeface="+mn-lt"/>
                        <a:ea typeface="+mn-ea"/>
                        <a:cs typeface="+mn-cs"/>
                      </a:endParaRP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Yes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No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IE" sz="900" b="1"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16-24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25-34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35-49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50-64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IE" sz="900" b="1"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Dublin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Out-side Dublin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Leinster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Munster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Conn/ Ulster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IE" sz="900" b="1" kern="1200">
                        <a:solidFill>
                          <a:schemeClr val="tx1">
                            <a:lumMod val="65000"/>
                            <a:lumOff val="35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Urban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kern="1200">
                          <a:solidFill>
                            <a:schemeClr val="tx1">
                              <a:lumMod val="65000"/>
                              <a:lumOff val="35000"/>
                            </a:schemeClr>
                          </a:solidFill>
                          <a:latin typeface="+mn-lt"/>
                          <a:ea typeface="+mn-ea"/>
                          <a:cs typeface="+mn-cs"/>
                        </a:rPr>
                        <a:t>Rural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132404">
                <a:tc>
                  <a:txBody>
                    <a:bodyPr/>
                    <a:lstStyle/>
                    <a:p>
                      <a:pPr algn="ctr" fontAlgn="t"/>
                      <a:r>
                        <a:rPr lang="en-IE" sz="1000" b="1" i="1" kern="1200">
                          <a:solidFill>
                            <a:schemeClr val="bg1"/>
                          </a:solidFill>
                          <a:latin typeface="+mn-lt"/>
                          <a:ea typeface="+mn-ea"/>
                          <a:cs typeface="+mn-cs"/>
                        </a:rPr>
                        <a:t>932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US" sz="1000" b="1" i="1" kern="1200" dirty="0">
                          <a:solidFill>
                            <a:schemeClr val="bg1"/>
                          </a:solidFill>
                          <a:latin typeface="+mn-lt"/>
                          <a:ea typeface="+mn-ea"/>
                          <a:cs typeface="+mn-cs"/>
                        </a:rPr>
                        <a:t>861</a:t>
                      </a:r>
                      <a:endParaRPr lang="en-IE" sz="1000" b="1" i="1" kern="1200" dirty="0">
                        <a:solidFill>
                          <a:schemeClr val="bg1"/>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a:solidFill>
                            <a:schemeClr val="bg1"/>
                          </a:solidFill>
                          <a:latin typeface="+mn-lt"/>
                          <a:ea typeface="+mn-ea"/>
                          <a:cs typeface="+mn-cs"/>
                        </a:rPr>
                        <a:t>875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870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900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a:solidFill>
                            <a:schemeClr val="bg1"/>
                          </a:solidFill>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298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602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181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229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269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631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247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224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160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656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1000" b="1" i="1" kern="1200" dirty="0">
                          <a:solidFill>
                            <a:schemeClr val="bg1"/>
                          </a:solidFill>
                          <a:latin typeface="+mn-lt"/>
                          <a:ea typeface="+mn-ea"/>
                          <a:cs typeface="+mn-cs"/>
                        </a:rPr>
                        <a:t>244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715435855"/>
                  </a:ext>
                </a:extLst>
              </a:tr>
              <a:tr h="0">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i="1" kern="1200">
                          <a:solidFill>
                            <a:schemeClr val="tx1">
                              <a:lumMod val="65000"/>
                              <a:lumOff val="35000"/>
                            </a:schemeClr>
                          </a:solidFill>
                          <a:latin typeface="+mn-lt"/>
                          <a:ea typeface="+mn-ea"/>
                          <a:cs typeface="+mn-cs"/>
                        </a:rPr>
                        <a:t>%</a:t>
                      </a:r>
                      <a:endParaRPr lang="en-IE" sz="900" b="1" i="1" kern="1200">
                        <a:solidFill>
                          <a:schemeClr val="tx1">
                            <a:lumMod val="65000"/>
                            <a:lumOff val="35000"/>
                          </a:schemeClr>
                        </a:solidFill>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i="1" kern="1200">
                          <a:solidFill>
                            <a:schemeClr val="tx1">
                              <a:lumMod val="65000"/>
                              <a:lumOff val="35000"/>
                            </a:schemeClr>
                          </a:solidFill>
                          <a:latin typeface="+mn-lt"/>
                          <a:ea typeface="+mn-ea"/>
                          <a:cs typeface="+mn-cs"/>
                        </a:rPr>
                        <a:t>%</a:t>
                      </a:r>
                      <a:endParaRPr lang="en-IE" sz="900" b="1" i="1" kern="1200">
                        <a:solidFill>
                          <a:schemeClr val="tx1">
                            <a:lumMod val="65000"/>
                            <a:lumOff val="35000"/>
                          </a:schemeClr>
                        </a:solidFill>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kern="1200">
                        <a:solidFill>
                          <a:schemeClr val="tx1">
                            <a:lumMod val="65000"/>
                            <a:lumOff val="35000"/>
                          </a:schemeClr>
                        </a:solidFill>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kern="1200">
                        <a:solidFill>
                          <a:schemeClr val="tx1">
                            <a:lumMod val="65000"/>
                            <a:lumOff val="35000"/>
                          </a:schemeClr>
                        </a:solidFill>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kern="1200">
                        <a:solidFill>
                          <a:schemeClr val="tx1">
                            <a:lumMod val="65000"/>
                            <a:lumOff val="35000"/>
                          </a:schemeClr>
                        </a:solidFill>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kern="1200">
                        <a:solidFill>
                          <a:schemeClr val="tx1">
                            <a:lumMod val="65000"/>
                            <a:lumOff val="35000"/>
                          </a:schemeClr>
                        </a:solidFill>
                        <a:latin typeface="+mn-lt"/>
                        <a:ea typeface="+mn-ea"/>
                        <a:cs typeface="+mn-cs"/>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a:solidFill>
                            <a:schemeClr val="tx1">
                              <a:lumMod val="65000"/>
                              <a:lumOff val="35000"/>
                            </a:schemeClr>
                          </a:solidFill>
                          <a:latin typeface="+mn-lt"/>
                          <a:ea typeface="+mn-ea"/>
                          <a:cs typeface="+mn-cs"/>
                        </a:rPr>
                        <a:t>%</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kern="1200" dirty="0">
                          <a:solidFill>
                            <a:schemeClr val="tx1">
                              <a:lumMod val="65000"/>
                              <a:lumOff val="35000"/>
                            </a:schemeClr>
                          </a:solidFill>
                          <a:latin typeface="+mn-lt"/>
                          <a:ea typeface="+mn-ea"/>
                          <a:cs typeface="+mn-cs"/>
                        </a:rPr>
                        <a:t>%</a:t>
                      </a:r>
                    </a:p>
                  </a:txBody>
                  <a:tcPr marL="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pic>
        <p:nvPicPr>
          <p:cNvPr id="21" name="Graphic 20" descr="Man">
            <a:extLst>
              <a:ext uri="{FF2B5EF4-FFF2-40B4-BE49-F238E27FC236}">
                <a16:creationId xmlns:a16="http://schemas.microsoft.com/office/drawing/2014/main" id="{F041A834-895F-4D80-AC40-33336EFE56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0060" y="1406558"/>
            <a:ext cx="337526" cy="337526"/>
          </a:xfrm>
          <a:prstGeom prst="rect">
            <a:avLst/>
          </a:prstGeom>
        </p:spPr>
      </p:pic>
      <p:pic>
        <p:nvPicPr>
          <p:cNvPr id="22" name="Graphic 21" descr="Person with Cane">
            <a:extLst>
              <a:ext uri="{FF2B5EF4-FFF2-40B4-BE49-F238E27FC236}">
                <a16:creationId xmlns:a16="http://schemas.microsoft.com/office/drawing/2014/main" id="{100C4CE5-02CC-42C2-AD64-D785FAFDA2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8622" y="1415648"/>
            <a:ext cx="337526" cy="337526"/>
          </a:xfrm>
          <a:prstGeom prst="rect">
            <a:avLst/>
          </a:prstGeom>
        </p:spPr>
      </p:pic>
      <p:pic>
        <p:nvPicPr>
          <p:cNvPr id="23" name="Graphic 22" descr="Man">
            <a:extLst>
              <a:ext uri="{FF2B5EF4-FFF2-40B4-BE49-F238E27FC236}">
                <a16:creationId xmlns:a16="http://schemas.microsoft.com/office/drawing/2014/main" id="{D36C64B8-4B2D-47A7-B828-C665EF148F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17619" y="1469721"/>
            <a:ext cx="253299" cy="253298"/>
          </a:xfrm>
          <a:prstGeom prst="rect">
            <a:avLst/>
          </a:prstGeom>
        </p:spPr>
      </p:pic>
      <p:pic>
        <p:nvPicPr>
          <p:cNvPr id="24" name="Graphic 23" descr="Home">
            <a:extLst>
              <a:ext uri="{FF2B5EF4-FFF2-40B4-BE49-F238E27FC236}">
                <a16:creationId xmlns:a16="http://schemas.microsoft.com/office/drawing/2014/main" id="{0824B27C-6999-4F6D-BEE2-3F01D97A3D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17522" y="1449993"/>
            <a:ext cx="240097" cy="240097"/>
          </a:xfrm>
          <a:prstGeom prst="rect">
            <a:avLst/>
          </a:prstGeom>
        </p:spPr>
      </p:pic>
      <p:pic>
        <p:nvPicPr>
          <p:cNvPr id="25" name="Graphic 24" descr="City">
            <a:extLst>
              <a:ext uri="{FF2B5EF4-FFF2-40B4-BE49-F238E27FC236}">
                <a16:creationId xmlns:a16="http://schemas.microsoft.com/office/drawing/2014/main" id="{DFC47913-8E7B-428D-A2B5-65071CDBAD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9845" y="1338924"/>
            <a:ext cx="399010" cy="399010"/>
          </a:xfrm>
          <a:prstGeom prst="rect">
            <a:avLst/>
          </a:prstGeom>
        </p:spPr>
      </p:pic>
      <p:pic>
        <p:nvPicPr>
          <p:cNvPr id="26" name="Graphic 25" descr="Family with two children">
            <a:extLst>
              <a:ext uri="{FF2B5EF4-FFF2-40B4-BE49-F238E27FC236}">
                <a16:creationId xmlns:a16="http://schemas.microsoft.com/office/drawing/2014/main" id="{F2A4C1B7-B99E-41F3-98E7-5DA78B93229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09591" y="1240452"/>
            <a:ext cx="601301" cy="601301"/>
          </a:xfrm>
          <a:prstGeom prst="rect">
            <a:avLst/>
          </a:prstGeom>
        </p:spPr>
      </p:pic>
      <p:pic>
        <p:nvPicPr>
          <p:cNvPr id="27" name="Picture 9" descr="image001">
            <a:extLst>
              <a:ext uri="{FF2B5EF4-FFF2-40B4-BE49-F238E27FC236}">
                <a16:creationId xmlns:a16="http://schemas.microsoft.com/office/drawing/2014/main" id="{F75FC8F5-9067-498A-B6F8-9A7D7710414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4902" y="1252271"/>
            <a:ext cx="377872" cy="49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A7120F9C-C68C-4A73-B7E9-5AC24F2E08A3}"/>
              </a:ext>
            </a:extLst>
          </p:cNvPr>
          <p:cNvSpPr txBox="1"/>
          <p:nvPr/>
        </p:nvSpPr>
        <p:spPr>
          <a:xfrm>
            <a:off x="4850482" y="884806"/>
            <a:ext cx="1146244" cy="276999"/>
          </a:xfrm>
          <a:prstGeom prst="rect">
            <a:avLst/>
          </a:prstGeom>
          <a:solidFill>
            <a:schemeClr val="bg1"/>
          </a:solidFill>
        </p:spPr>
        <p:txBody>
          <a:bodyPr wrap="square" rtlCol="0">
            <a:spAutoFit/>
          </a:bodyPr>
          <a:lstStyle/>
          <a:p>
            <a:pPr algn="ctr"/>
            <a:r>
              <a:rPr lang="en-US" sz="1200" b="1" dirty="0">
                <a:solidFill>
                  <a:schemeClr val="bg2">
                    <a:lumMod val="25000"/>
                  </a:schemeClr>
                </a:solidFill>
              </a:rPr>
              <a:t>April 2021</a:t>
            </a:r>
            <a:endParaRPr lang="en-IE" sz="1200" b="1" dirty="0">
              <a:solidFill>
                <a:schemeClr val="bg2">
                  <a:lumMod val="25000"/>
                </a:schemeClr>
              </a:solidFill>
            </a:endParaRPr>
          </a:p>
        </p:txBody>
      </p:sp>
      <p:sp>
        <p:nvSpPr>
          <p:cNvPr id="2" name="Rectangle 1">
            <a:extLst>
              <a:ext uri="{FF2B5EF4-FFF2-40B4-BE49-F238E27FC236}">
                <a16:creationId xmlns:a16="http://schemas.microsoft.com/office/drawing/2014/main" id="{C61E20DC-0768-4C46-9575-249F57A1AF74}"/>
              </a:ext>
            </a:extLst>
          </p:cNvPr>
          <p:cNvSpPr/>
          <p:nvPr/>
        </p:nvSpPr>
        <p:spPr>
          <a:xfrm>
            <a:off x="2093343" y="1773438"/>
            <a:ext cx="419819" cy="4161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Tree>
    <p:extLst>
      <p:ext uri="{BB962C8B-B14F-4D97-AF65-F5344CB8AC3E}">
        <p14:creationId xmlns:p14="http://schemas.microsoft.com/office/powerpoint/2010/main" val="130438397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43">
            <a:extLst>
              <a:ext uri="{FF2B5EF4-FFF2-40B4-BE49-F238E27FC236}">
                <a16:creationId xmlns:a16="http://schemas.microsoft.com/office/drawing/2014/main" id="{9BE4F662-EEB4-463F-9382-009434DD4901}"/>
              </a:ext>
            </a:extLst>
          </p:cNvPr>
          <p:cNvGraphicFramePr>
            <a:graphicFrameLocks/>
          </p:cNvGraphicFramePr>
          <p:nvPr>
            <p:custDataLst>
              <p:tags r:id="rId2"/>
            </p:custDataLst>
            <p:extLst>
              <p:ext uri="{D42A27DB-BD31-4B8C-83A1-F6EECF244321}">
                <p14:modId xmlns:p14="http://schemas.microsoft.com/office/powerpoint/2010/main" val="2228901589"/>
              </p:ext>
            </p:extLst>
          </p:nvPr>
        </p:nvGraphicFramePr>
        <p:xfrm>
          <a:off x="708610" y="2245775"/>
          <a:ext cx="9046927" cy="32352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a:extLst>
              <a:ext uri="{FF2B5EF4-FFF2-40B4-BE49-F238E27FC236}">
                <a16:creationId xmlns:a16="http://schemas.microsoft.com/office/drawing/2014/main" id="{C4CAA28B-2278-45D4-B054-5B29FD400934}"/>
              </a:ext>
            </a:extLst>
          </p:cNvPr>
          <p:cNvSpPr>
            <a:spLocks noGrp="1"/>
          </p:cNvSpPr>
          <p:nvPr>
            <p:ph type="body" sz="quarter" idx="49"/>
          </p:nvPr>
        </p:nvSpPr>
        <p:spPr>
          <a:xfrm>
            <a:off x="51889" y="692090"/>
            <a:ext cx="3155196" cy="323941"/>
          </a:xfrm>
        </p:spPr>
        <p:txBody>
          <a:bodyPr/>
          <a:lstStyle/>
          <a:p>
            <a:r>
              <a:rPr lang="en-IE" dirty="0"/>
              <a:t>Base: All adults 16+ n 1001</a:t>
            </a:r>
          </a:p>
        </p:txBody>
      </p:sp>
      <p:sp>
        <p:nvSpPr>
          <p:cNvPr id="14" name="Title 13">
            <a:extLst>
              <a:ext uri="{FF2B5EF4-FFF2-40B4-BE49-F238E27FC236}">
                <a16:creationId xmlns:a16="http://schemas.microsoft.com/office/drawing/2014/main" id="{74F8215A-D058-4D16-B1E5-4709B367D0E5}"/>
              </a:ext>
            </a:extLst>
          </p:cNvPr>
          <p:cNvSpPr>
            <a:spLocks noGrp="1"/>
          </p:cNvSpPr>
          <p:nvPr>
            <p:ph type="title"/>
          </p:nvPr>
        </p:nvSpPr>
        <p:spPr>
          <a:xfrm>
            <a:off x="51889" y="102996"/>
            <a:ext cx="9163050" cy="370620"/>
          </a:xfrm>
          <a:prstGeom prst="rect">
            <a:avLst/>
          </a:prstGeom>
        </p:spPr>
        <p:txBody>
          <a:bodyPr/>
          <a:lstStyle/>
          <a:p>
            <a:pPr>
              <a:lnSpc>
                <a:spcPct val="80000"/>
              </a:lnSpc>
            </a:pPr>
            <a:r>
              <a:rPr lang="en-IE" sz="2100" dirty="0"/>
              <a:t>3 in 4 strongly value being able to access and use their mobile phone during the ongoing Covid-19 pandemic (similar to Sept levels)</a:t>
            </a:r>
          </a:p>
        </p:txBody>
      </p:sp>
      <p:graphicFrame>
        <p:nvGraphicFramePr>
          <p:cNvPr id="2" name="Table 1">
            <a:extLst>
              <a:ext uri="{FF2B5EF4-FFF2-40B4-BE49-F238E27FC236}">
                <a16:creationId xmlns:a16="http://schemas.microsoft.com/office/drawing/2014/main" id="{A2C674F0-E9D6-4DD3-891A-07F0D7D6607C}"/>
              </a:ext>
            </a:extLst>
          </p:cNvPr>
          <p:cNvGraphicFramePr>
            <a:graphicFrameLocks noGrp="1"/>
          </p:cNvGraphicFramePr>
          <p:nvPr>
            <p:extLst>
              <p:ext uri="{D42A27DB-BD31-4B8C-83A1-F6EECF244321}">
                <p14:modId xmlns:p14="http://schemas.microsoft.com/office/powerpoint/2010/main" val="3767481102"/>
              </p:ext>
            </p:extLst>
          </p:nvPr>
        </p:nvGraphicFramePr>
        <p:xfrm>
          <a:off x="25637" y="2347032"/>
          <a:ext cx="1160949" cy="3063662"/>
        </p:xfrm>
        <a:graphic>
          <a:graphicData uri="http://schemas.openxmlformats.org/drawingml/2006/table">
            <a:tbl>
              <a:tblPr firstRow="1" bandRow="1">
                <a:tableStyleId>{5C22544A-7EE6-4342-B048-85BDC9FD1C3A}</a:tableStyleId>
              </a:tblPr>
              <a:tblGrid>
                <a:gridCol w="1160949">
                  <a:extLst>
                    <a:ext uri="{9D8B030D-6E8A-4147-A177-3AD203B41FA5}">
                      <a16:colId xmlns:a16="http://schemas.microsoft.com/office/drawing/2014/main" val="2765287829"/>
                    </a:ext>
                  </a:extLst>
                </a:gridCol>
              </a:tblGrid>
              <a:tr h="2165150">
                <a:tc>
                  <a:txBody>
                    <a:bodyPr/>
                    <a:lstStyle/>
                    <a:p>
                      <a:pPr marL="0" algn="r" defTabSz="914400" rtl="0" eaLnBrk="1" fontAlgn="t" latinLnBrk="0" hangingPunct="1"/>
                      <a:r>
                        <a:rPr lang="en-IE" sz="800" b="0" i="0" u="none" strike="noStrike" kern="1200">
                          <a:solidFill>
                            <a:schemeClr val="tx1">
                              <a:lumMod val="85000"/>
                              <a:lumOff val="15000"/>
                            </a:schemeClr>
                          </a:solidFill>
                          <a:effectLst/>
                          <a:latin typeface="+mn-lt"/>
                          <a:ea typeface="+mn-ea"/>
                          <a:cs typeface="+mn-cs"/>
                        </a:rPr>
                        <a:t>Strongly agree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1394912"/>
                  </a:ext>
                </a:extLst>
              </a:tr>
              <a:tr h="494373">
                <a:tc>
                  <a:txBody>
                    <a:bodyPr/>
                    <a:lstStyle/>
                    <a:p>
                      <a:pPr marL="0" algn="r" defTabSz="914400" rtl="0" eaLnBrk="1" fontAlgn="t" latinLnBrk="0" hangingPunct="1"/>
                      <a:r>
                        <a:rPr lang="en-IE" sz="800" b="0" i="0" u="none" strike="noStrike" kern="1200">
                          <a:solidFill>
                            <a:schemeClr val="tx1">
                              <a:lumMod val="85000"/>
                              <a:lumOff val="15000"/>
                            </a:schemeClr>
                          </a:solidFill>
                          <a:effectLst/>
                          <a:latin typeface="+mn-lt"/>
                          <a:ea typeface="+mn-ea"/>
                          <a:cs typeface="+mn-cs"/>
                        </a:rPr>
                        <a:t>Somewhat agree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0135036"/>
                  </a:ext>
                </a:extLst>
              </a:tr>
              <a:tr h="141249">
                <a:tc>
                  <a:txBody>
                    <a:bodyPr/>
                    <a:lstStyle/>
                    <a:p>
                      <a:pPr marL="0" algn="r" defTabSz="914400" rtl="0" eaLnBrk="1" fontAlgn="t" latinLnBrk="0" hangingPunct="1"/>
                      <a:r>
                        <a:rPr lang="en-IE" sz="800" b="0" i="0" u="none" strike="noStrike" kern="1200">
                          <a:solidFill>
                            <a:schemeClr val="tx1">
                              <a:lumMod val="85000"/>
                              <a:lumOff val="15000"/>
                            </a:schemeClr>
                          </a:solidFill>
                          <a:effectLst/>
                          <a:latin typeface="+mn-lt"/>
                          <a:ea typeface="+mn-ea"/>
                          <a:cs typeface="+mn-cs"/>
                        </a:rPr>
                        <a:t>Neither agree nor disagree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6647683"/>
                  </a:ext>
                </a:extLst>
              </a:tr>
              <a:tr h="128920">
                <a:tc>
                  <a:txBody>
                    <a:bodyPr/>
                    <a:lstStyle/>
                    <a:p>
                      <a:pPr marL="0" algn="r" defTabSz="914400" rtl="0" eaLnBrk="1" fontAlgn="t" latinLnBrk="0" hangingPunct="1"/>
                      <a:r>
                        <a:rPr lang="en-IE" sz="800" b="0" i="0" u="none" strike="noStrike" kern="1200">
                          <a:solidFill>
                            <a:schemeClr val="tx1">
                              <a:lumMod val="85000"/>
                              <a:lumOff val="15000"/>
                            </a:schemeClr>
                          </a:solidFill>
                          <a:effectLst/>
                          <a:latin typeface="+mn-lt"/>
                          <a:ea typeface="+mn-ea"/>
                          <a:cs typeface="+mn-cs"/>
                        </a:rPr>
                        <a:t>Disagree somewhat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3683971"/>
                  </a:ext>
                </a:extLst>
              </a:tr>
              <a:tr h="128920">
                <a:tc>
                  <a:txBody>
                    <a:bodyPr/>
                    <a:lstStyle/>
                    <a:p>
                      <a:pPr marL="0" algn="r" defTabSz="914400" rtl="0" eaLnBrk="1" fontAlgn="t" latinLnBrk="0" hangingPunct="1"/>
                      <a:r>
                        <a:rPr lang="en-IE" sz="800" b="0" i="0" u="none" strike="noStrike" kern="1200">
                          <a:solidFill>
                            <a:schemeClr val="tx1">
                              <a:lumMod val="85000"/>
                              <a:lumOff val="15000"/>
                            </a:schemeClr>
                          </a:solidFill>
                          <a:effectLst/>
                          <a:latin typeface="+mn-lt"/>
                          <a:ea typeface="+mn-ea"/>
                          <a:cs typeface="+mn-cs"/>
                        </a:rPr>
                        <a:t>Disagree strongly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2158376"/>
                  </a:ext>
                </a:extLst>
              </a:tr>
            </a:tbl>
          </a:graphicData>
        </a:graphic>
      </p:graphicFrame>
      <p:sp>
        <p:nvSpPr>
          <p:cNvPr id="11" name="Text Placeholder 2">
            <a:extLst>
              <a:ext uri="{FF2B5EF4-FFF2-40B4-BE49-F238E27FC236}">
                <a16:creationId xmlns:a16="http://schemas.microsoft.com/office/drawing/2014/main" id="{01D5D904-856E-4194-8D1E-F0D747736C94}"/>
              </a:ext>
            </a:extLst>
          </p:cNvPr>
          <p:cNvSpPr txBox="1">
            <a:spLocks/>
          </p:cNvSpPr>
          <p:nvPr/>
        </p:nvSpPr>
        <p:spPr>
          <a:xfrm>
            <a:off x="692292" y="6494922"/>
            <a:ext cx="6190812" cy="285204"/>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1000" i="1" kern="1200">
                <a:solidFill>
                  <a:schemeClr val="tx1">
                    <a:lumMod val="65000"/>
                    <a:lumOff val="3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Q.1 To what extent do you agree or disagree with the following statement: “I value being able to access and use my mobile phone during the ongoing Covid-19 pandemic”?</a:t>
            </a:r>
          </a:p>
        </p:txBody>
      </p:sp>
      <p:graphicFrame>
        <p:nvGraphicFramePr>
          <p:cNvPr id="29" name="Table 28">
            <a:extLst>
              <a:ext uri="{FF2B5EF4-FFF2-40B4-BE49-F238E27FC236}">
                <a16:creationId xmlns:a16="http://schemas.microsoft.com/office/drawing/2014/main" id="{CCE78D15-51DC-4EAC-A56B-323031CEE74B}"/>
              </a:ext>
            </a:extLst>
          </p:cNvPr>
          <p:cNvGraphicFramePr>
            <a:graphicFrameLocks noGrp="1"/>
          </p:cNvGraphicFramePr>
          <p:nvPr>
            <p:extLst>
              <p:ext uri="{D42A27DB-BD31-4B8C-83A1-F6EECF244321}">
                <p14:modId xmlns:p14="http://schemas.microsoft.com/office/powerpoint/2010/main" val="3679034773"/>
              </p:ext>
            </p:extLst>
          </p:nvPr>
        </p:nvGraphicFramePr>
        <p:xfrm>
          <a:off x="1112723" y="1460322"/>
          <a:ext cx="8611530" cy="846126"/>
        </p:xfrm>
        <a:graphic>
          <a:graphicData uri="http://schemas.openxmlformats.org/drawingml/2006/table">
            <a:tbl>
              <a:tblPr firstRow="1" bandRow="1">
                <a:tableStyleId>{5C22544A-7EE6-4342-B048-85BDC9FD1C3A}</a:tableStyleId>
              </a:tblPr>
              <a:tblGrid>
                <a:gridCol w="443793">
                  <a:extLst>
                    <a:ext uri="{9D8B030D-6E8A-4147-A177-3AD203B41FA5}">
                      <a16:colId xmlns:a16="http://schemas.microsoft.com/office/drawing/2014/main" val="2505652138"/>
                    </a:ext>
                  </a:extLst>
                </a:gridCol>
                <a:gridCol w="577548">
                  <a:extLst>
                    <a:ext uri="{9D8B030D-6E8A-4147-A177-3AD203B41FA5}">
                      <a16:colId xmlns:a16="http://schemas.microsoft.com/office/drawing/2014/main" val="555675006"/>
                    </a:ext>
                  </a:extLst>
                </a:gridCol>
                <a:gridCol w="408215">
                  <a:extLst>
                    <a:ext uri="{9D8B030D-6E8A-4147-A177-3AD203B41FA5}">
                      <a16:colId xmlns:a16="http://schemas.microsoft.com/office/drawing/2014/main" val="2538501693"/>
                    </a:ext>
                  </a:extLst>
                </a:gridCol>
                <a:gridCol w="531149">
                  <a:extLst>
                    <a:ext uri="{9D8B030D-6E8A-4147-A177-3AD203B41FA5}">
                      <a16:colId xmlns:a16="http://schemas.microsoft.com/office/drawing/2014/main" val="1351731227"/>
                    </a:ext>
                  </a:extLst>
                </a:gridCol>
                <a:gridCol w="537631">
                  <a:extLst>
                    <a:ext uri="{9D8B030D-6E8A-4147-A177-3AD203B41FA5}">
                      <a16:colId xmlns:a16="http://schemas.microsoft.com/office/drawing/2014/main" val="2815563980"/>
                    </a:ext>
                  </a:extLst>
                </a:gridCol>
                <a:gridCol w="369681">
                  <a:extLst>
                    <a:ext uri="{9D8B030D-6E8A-4147-A177-3AD203B41FA5}">
                      <a16:colId xmlns:a16="http://schemas.microsoft.com/office/drawing/2014/main" val="3147383535"/>
                    </a:ext>
                  </a:extLst>
                </a:gridCol>
                <a:gridCol w="467832">
                  <a:extLst>
                    <a:ext uri="{9D8B030D-6E8A-4147-A177-3AD203B41FA5}">
                      <a16:colId xmlns:a16="http://schemas.microsoft.com/office/drawing/2014/main" val="2309763709"/>
                    </a:ext>
                  </a:extLst>
                </a:gridCol>
                <a:gridCol w="474921">
                  <a:extLst>
                    <a:ext uri="{9D8B030D-6E8A-4147-A177-3AD203B41FA5}">
                      <a16:colId xmlns:a16="http://schemas.microsoft.com/office/drawing/2014/main" val="1155583720"/>
                    </a:ext>
                  </a:extLst>
                </a:gridCol>
                <a:gridCol w="503275">
                  <a:extLst>
                    <a:ext uri="{9D8B030D-6E8A-4147-A177-3AD203B41FA5}">
                      <a16:colId xmlns:a16="http://schemas.microsoft.com/office/drawing/2014/main" val="755705006"/>
                    </a:ext>
                  </a:extLst>
                </a:gridCol>
                <a:gridCol w="474920">
                  <a:extLst>
                    <a:ext uri="{9D8B030D-6E8A-4147-A177-3AD203B41FA5}">
                      <a16:colId xmlns:a16="http://schemas.microsoft.com/office/drawing/2014/main" val="1892055334"/>
                    </a:ext>
                  </a:extLst>
                </a:gridCol>
                <a:gridCol w="432391">
                  <a:extLst>
                    <a:ext uri="{9D8B030D-6E8A-4147-A177-3AD203B41FA5}">
                      <a16:colId xmlns:a16="http://schemas.microsoft.com/office/drawing/2014/main" val="3558885251"/>
                    </a:ext>
                  </a:extLst>
                </a:gridCol>
                <a:gridCol w="482009">
                  <a:extLst>
                    <a:ext uri="{9D8B030D-6E8A-4147-A177-3AD203B41FA5}">
                      <a16:colId xmlns:a16="http://schemas.microsoft.com/office/drawing/2014/main" val="76515551"/>
                    </a:ext>
                  </a:extLst>
                </a:gridCol>
                <a:gridCol w="467833">
                  <a:extLst>
                    <a:ext uri="{9D8B030D-6E8A-4147-A177-3AD203B41FA5}">
                      <a16:colId xmlns:a16="http://schemas.microsoft.com/office/drawing/2014/main" val="3965396129"/>
                    </a:ext>
                  </a:extLst>
                </a:gridCol>
                <a:gridCol w="531628">
                  <a:extLst>
                    <a:ext uri="{9D8B030D-6E8A-4147-A177-3AD203B41FA5}">
                      <a16:colId xmlns:a16="http://schemas.microsoft.com/office/drawing/2014/main" val="1253821057"/>
                    </a:ext>
                  </a:extLst>
                </a:gridCol>
                <a:gridCol w="524539">
                  <a:extLst>
                    <a:ext uri="{9D8B030D-6E8A-4147-A177-3AD203B41FA5}">
                      <a16:colId xmlns:a16="http://schemas.microsoft.com/office/drawing/2014/main" val="1945017136"/>
                    </a:ext>
                  </a:extLst>
                </a:gridCol>
                <a:gridCol w="421900">
                  <a:extLst>
                    <a:ext uri="{9D8B030D-6E8A-4147-A177-3AD203B41FA5}">
                      <a16:colId xmlns:a16="http://schemas.microsoft.com/office/drawing/2014/main" val="2015494973"/>
                    </a:ext>
                  </a:extLst>
                </a:gridCol>
                <a:gridCol w="489342">
                  <a:extLst>
                    <a:ext uri="{9D8B030D-6E8A-4147-A177-3AD203B41FA5}">
                      <a16:colId xmlns:a16="http://schemas.microsoft.com/office/drawing/2014/main" val="3925909813"/>
                    </a:ext>
                  </a:extLst>
                </a:gridCol>
                <a:gridCol w="472923">
                  <a:extLst>
                    <a:ext uri="{9D8B030D-6E8A-4147-A177-3AD203B41FA5}">
                      <a16:colId xmlns:a16="http://schemas.microsoft.com/office/drawing/2014/main" val="3500040567"/>
                    </a:ext>
                  </a:extLst>
                </a:gridCol>
              </a:tblGrid>
              <a:tr h="139778">
                <a:tc rowSpan="2">
                  <a:txBody>
                    <a:bodyPr/>
                    <a:lstStyle/>
                    <a:p>
                      <a:pPr algn="ctr" fontAlgn="t"/>
                      <a:r>
                        <a:rPr lang="en-IE" sz="900" b="1" i="0" u="none" strike="noStrike" kern="1200" dirty="0">
                          <a:solidFill>
                            <a:schemeClr val="dk1"/>
                          </a:solidFill>
                          <a:effectLst/>
                          <a:latin typeface="+mn-lt"/>
                          <a:ea typeface="+mn-ea"/>
                          <a:cs typeface="+mn-cs"/>
                        </a:rPr>
                        <a:t>Sept ‘20 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900" b="1" i="0" u="none" strike="noStrike" kern="1200" dirty="0">
                          <a:solidFill>
                            <a:schemeClr val="dk1"/>
                          </a:solidFill>
                          <a:effectLst/>
                          <a:latin typeface="+mn-lt"/>
                          <a:ea typeface="+mn-ea"/>
                          <a:cs typeface="+mn-cs"/>
                        </a:rPr>
                        <a:t>Nov ‘20</a:t>
                      </a:r>
                    </a:p>
                    <a:p>
                      <a:pPr algn="ctr" fontAlgn="t"/>
                      <a:r>
                        <a:rPr lang="en-IE" sz="900" b="1" i="0" u="none" strike="noStrike" kern="1200" dirty="0">
                          <a:solidFill>
                            <a:schemeClr val="dk1"/>
                          </a:solidFill>
                          <a:effectLst/>
                          <a:latin typeface="+mn-lt"/>
                          <a:ea typeface="+mn-ea"/>
                          <a:cs typeface="+mn-cs"/>
                        </a:rPr>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900" b="1" i="0" u="none" strike="noStrike" kern="1200">
                          <a:solidFill>
                            <a:schemeClr val="dk1"/>
                          </a:solidFill>
                          <a:effectLst/>
                          <a:latin typeface="+mn-lt"/>
                          <a:ea typeface="+mn-ea"/>
                          <a:cs typeface="+mn-cs"/>
                        </a:rPr>
                        <a:t> Apr ‘21 Total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endParaRPr lang="en-IE" sz="900" b="1" i="0" u="none" strike="noStrike" kern="120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t"/>
                      <a:r>
                        <a:rPr lang="en-IE" sz="900" b="1" i="0" u="none" strike="noStrike" kern="1200">
                          <a:solidFill>
                            <a:schemeClr val="dk1"/>
                          </a:solidFill>
                          <a:effectLst/>
                          <a:latin typeface="+mn-lt"/>
                          <a:ea typeface="+mn-ea"/>
                          <a:cs typeface="+mn-cs"/>
                        </a:rPr>
                        <a:t>Kids in HHold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t"/>
                      <a:r>
                        <a:rPr lang="en-IE" sz="900" b="1" i="0" u="none" strike="noStrike" kern="1200">
                          <a:solidFill>
                            <a:schemeClr val="dk1"/>
                          </a:solidFill>
                          <a:effectLst/>
                          <a:latin typeface="+mn-lt"/>
                          <a:ea typeface="+mn-ea"/>
                          <a:cs typeface="+mn-cs"/>
                        </a:rPr>
                        <a:t>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1" i="0" u="none" strike="noStrike" kern="1200">
                          <a:solidFill>
                            <a:schemeClr val="dk1"/>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900" b="1" i="0" u="none" strike="noStrike" kern="1200">
                          <a:solidFill>
                            <a:schemeClr val="dk1"/>
                          </a:solidFill>
                          <a:effectLst/>
                          <a:latin typeface="+mn-lt"/>
                          <a:ea typeface="+mn-ea"/>
                          <a:cs typeface="+mn-cs"/>
                        </a:rPr>
                        <a:t>Region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1" i="0" u="none" strike="noStrike" kern="1200">
                          <a:solidFill>
                            <a:schemeClr val="dk1"/>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900" b="1" i="0" u="none" strike="noStrike" kern="1200">
                          <a:solidFill>
                            <a:schemeClr val="dk1"/>
                          </a:solidFill>
                          <a:effectLst/>
                          <a:latin typeface="+mn-lt"/>
                          <a:ea typeface="+mn-ea"/>
                          <a:cs typeface="+mn-cs"/>
                        </a:rPr>
                        <a:t>Area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422503">
                <a:tc vMerge="1">
                  <a:txBody>
                    <a:bodyPr/>
                    <a:lstStyle/>
                    <a:p>
                      <a:endParaRPr lang="en-IE"/>
                    </a:p>
                  </a:txBody>
                  <a:tcPr/>
                </a:tc>
                <a:tc v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ctr" fontAlgn="t"/>
                      <a:endParaRPr lang="en-IE" sz="900" b="1" i="0" u="none" strike="noStrike" kern="1200">
                        <a:solidFill>
                          <a:schemeClr val="dk1"/>
                        </a:solidFill>
                        <a:effectLst/>
                        <a:latin typeface="+mn-lt"/>
                        <a:ea typeface="+mn-ea"/>
                        <a:cs typeface="+mn-cs"/>
                      </a:endParaRPr>
                    </a:p>
                  </a:txBody>
                  <a:tcPr marL="0" marR="0" marT="0" marB="0" anchor="ctr">
                    <a:lnT>
                      <a:noFill/>
                    </a:lnT>
                    <a:lnB w="12700" cmpd="sng">
                      <a:noFill/>
                    </a:lnB>
                    <a:solidFill>
                      <a:schemeClr val="bg1"/>
                    </a:solidFill>
                  </a:tcPr>
                </a:tc>
                <a:tc vMerge="1">
                  <a:txBody>
                    <a:bodyPr/>
                    <a:lstStyle/>
                    <a:p>
                      <a:endParaRPr lang="en-IE"/>
                    </a:p>
                  </a:txBody>
                  <a:tcPr/>
                </a:tc>
                <a:tc>
                  <a:txBody>
                    <a:bodyPr/>
                    <a:lstStyle/>
                    <a:p>
                      <a:pPr algn="ctr" fontAlgn="t"/>
                      <a:r>
                        <a:rPr lang="en-IE" sz="800" b="0" i="0" u="none" strike="noStrike">
                          <a:effectLst/>
                          <a:latin typeface="+mn-lt"/>
                        </a:rPr>
                        <a:t>Yes</a:t>
                      </a:r>
                    </a:p>
                  </a:txBody>
                  <a:tcPr marL="9525" marR="9525" marT="9525" marB="0" anchor="ctr">
                    <a:lnB w="12700" cmpd="sng">
                      <a:noFill/>
                    </a:lnB>
                    <a:solidFill>
                      <a:schemeClr val="bg1"/>
                    </a:solidFill>
                  </a:tcPr>
                </a:tc>
                <a:tc>
                  <a:txBody>
                    <a:bodyPr/>
                    <a:lstStyle/>
                    <a:p>
                      <a:pPr algn="ctr" fontAlgn="t"/>
                      <a:r>
                        <a:rPr lang="en-IE" sz="800" b="0" i="0" u="none" strike="noStrike">
                          <a:effectLst/>
                          <a:latin typeface="+mn-lt"/>
                        </a:rPr>
                        <a:t>No</a:t>
                      </a:r>
                    </a:p>
                  </a:txBody>
                  <a:tcPr marL="9525" marR="9525" marT="9525"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16-24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25-34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35-49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50-64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Dublin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Outside Dublin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Urban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a:effectLst/>
                          <a:latin typeface="+mn-lt"/>
                        </a:rPr>
                        <a:t>Rural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70626">
                <a:tc>
                  <a:txBody>
                    <a:bodyPr/>
                    <a:lstStyle/>
                    <a:p>
                      <a:pPr algn="ctr" fontAlgn="t"/>
                      <a:r>
                        <a:rPr lang="en-IE" sz="800" b="0" i="1" u="none" strike="noStrike">
                          <a:solidFill>
                            <a:schemeClr val="bg1"/>
                          </a:solidFill>
                          <a:effectLst/>
                          <a:latin typeface="Arial" panose="020B0604020202020204" pitchFamily="34" charset="0"/>
                        </a:rPr>
                        <a:t>874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dirty="0">
                          <a:solidFill>
                            <a:schemeClr val="bg1"/>
                          </a:solidFill>
                          <a:effectLst/>
                          <a:latin typeface="Arial" panose="020B0604020202020204" pitchFamily="34" charset="0"/>
                        </a:rPr>
                        <a:t>1008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1001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endParaRPr lang="en-IE" sz="900" b="1" i="1" u="none" strike="noStrike" kern="1200" dirty="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676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202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306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254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719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a:solidFill>
                            <a:schemeClr val="bg1"/>
                          </a:solidFill>
                          <a:effectLst/>
                          <a:latin typeface="Arial" panose="020B0604020202020204" pitchFamily="34" charset="0"/>
                          <a:ea typeface="+mn-ea"/>
                          <a:cs typeface="+mn-cs"/>
                        </a:rPr>
                        <a:t>706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1" u="none" strike="noStrike" kern="1200" dirty="0">
                          <a:solidFill>
                            <a:schemeClr val="bg1"/>
                          </a:solidFill>
                          <a:effectLst/>
                          <a:latin typeface="Arial" panose="020B0604020202020204" pitchFamily="34" charset="0"/>
                          <a:ea typeface="+mn-ea"/>
                          <a:cs typeface="+mn-cs"/>
                        </a:rPr>
                        <a:t>295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715435855"/>
                  </a:ext>
                </a:extLst>
              </a:tr>
              <a:tr h="104775">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i="1" u="none" strike="noStrike" kern="1200">
                          <a:solidFill>
                            <a:schemeClr val="tx1">
                              <a:lumMod val="65000"/>
                              <a:lumOff val="35000"/>
                            </a:schemeClr>
                          </a:solidFill>
                          <a:effectLst/>
                          <a:latin typeface="+mn-lt"/>
                          <a:ea typeface="+mn-ea"/>
                          <a:cs typeface="+mn-cs"/>
                        </a:rPr>
                        <a:t>%</a:t>
                      </a: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dirty="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pic>
        <p:nvPicPr>
          <p:cNvPr id="34" name="Graphic 33" descr="Home">
            <a:extLst>
              <a:ext uri="{FF2B5EF4-FFF2-40B4-BE49-F238E27FC236}">
                <a16:creationId xmlns:a16="http://schemas.microsoft.com/office/drawing/2014/main" id="{3AEE532A-A5F9-41B0-97BC-17919834FE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79737" y="1162324"/>
            <a:ext cx="180388" cy="180388"/>
          </a:xfrm>
          <a:prstGeom prst="rect">
            <a:avLst/>
          </a:prstGeom>
        </p:spPr>
      </p:pic>
      <p:pic>
        <p:nvPicPr>
          <p:cNvPr id="35" name="Graphic 34" descr="City">
            <a:extLst>
              <a:ext uri="{FF2B5EF4-FFF2-40B4-BE49-F238E27FC236}">
                <a16:creationId xmlns:a16="http://schemas.microsoft.com/office/drawing/2014/main" id="{ADBE039B-0060-4510-A4F4-245955E125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4939" y="1071445"/>
            <a:ext cx="299782" cy="299782"/>
          </a:xfrm>
          <a:prstGeom prst="rect">
            <a:avLst/>
          </a:prstGeom>
        </p:spPr>
      </p:pic>
      <p:pic>
        <p:nvPicPr>
          <p:cNvPr id="36" name="Graphic 35" descr="Family with two children">
            <a:extLst>
              <a:ext uri="{FF2B5EF4-FFF2-40B4-BE49-F238E27FC236}">
                <a16:creationId xmlns:a16="http://schemas.microsoft.com/office/drawing/2014/main" id="{581D8EE6-F8C3-49D9-BF66-1F2A5E3439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15488" y="1026635"/>
            <a:ext cx="451766" cy="451766"/>
          </a:xfrm>
          <a:prstGeom prst="rect">
            <a:avLst/>
          </a:prstGeom>
        </p:spPr>
      </p:pic>
      <p:pic>
        <p:nvPicPr>
          <p:cNvPr id="37" name="Picture 9" descr="image001">
            <a:extLst>
              <a:ext uri="{FF2B5EF4-FFF2-40B4-BE49-F238E27FC236}">
                <a16:creationId xmlns:a16="http://schemas.microsoft.com/office/drawing/2014/main" id="{C1A89B16-93F6-44F3-9952-8987CF280E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3673" y="1088167"/>
            <a:ext cx="218814" cy="28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0706B952-DC2C-423A-A27F-5B942A3E3C03}"/>
              </a:ext>
            </a:extLst>
          </p:cNvPr>
          <p:cNvSpPr txBox="1"/>
          <p:nvPr/>
        </p:nvSpPr>
        <p:spPr>
          <a:xfrm>
            <a:off x="4633414" y="837781"/>
            <a:ext cx="1146244" cy="276999"/>
          </a:xfrm>
          <a:prstGeom prst="rect">
            <a:avLst/>
          </a:prstGeom>
          <a:solidFill>
            <a:schemeClr val="bg1"/>
          </a:solidFill>
        </p:spPr>
        <p:txBody>
          <a:bodyPr wrap="square" rtlCol="0">
            <a:spAutoFit/>
          </a:bodyPr>
          <a:lstStyle/>
          <a:p>
            <a:pPr algn="ctr"/>
            <a:r>
              <a:rPr lang="en-US" sz="1200" b="1">
                <a:solidFill>
                  <a:schemeClr val="bg2">
                    <a:lumMod val="25000"/>
                  </a:schemeClr>
                </a:solidFill>
              </a:rPr>
              <a:t>April 2021</a:t>
            </a:r>
            <a:endParaRPr lang="en-IE" sz="1200" b="1">
              <a:solidFill>
                <a:schemeClr val="bg2">
                  <a:lumMod val="25000"/>
                </a:schemeClr>
              </a:solidFill>
            </a:endParaRPr>
          </a:p>
        </p:txBody>
      </p:sp>
      <p:graphicFrame>
        <p:nvGraphicFramePr>
          <p:cNvPr id="3" name="Table 2">
            <a:extLst>
              <a:ext uri="{FF2B5EF4-FFF2-40B4-BE49-F238E27FC236}">
                <a16:creationId xmlns:a16="http://schemas.microsoft.com/office/drawing/2014/main" id="{950D6C7D-5AC3-45DC-8503-CE2EDC76154D}"/>
              </a:ext>
            </a:extLst>
          </p:cNvPr>
          <p:cNvGraphicFramePr>
            <a:graphicFrameLocks noGrp="1"/>
          </p:cNvGraphicFramePr>
          <p:nvPr>
            <p:extLst>
              <p:ext uri="{D42A27DB-BD31-4B8C-83A1-F6EECF244321}">
                <p14:modId xmlns:p14="http://schemas.microsoft.com/office/powerpoint/2010/main" val="2079407175"/>
              </p:ext>
            </p:extLst>
          </p:nvPr>
        </p:nvGraphicFramePr>
        <p:xfrm>
          <a:off x="307814" y="5489524"/>
          <a:ext cx="9460249" cy="530695"/>
        </p:xfrm>
        <a:graphic>
          <a:graphicData uri="http://schemas.openxmlformats.org/drawingml/2006/table">
            <a:tbl>
              <a:tblPr/>
              <a:tblGrid>
                <a:gridCol w="916838">
                  <a:extLst>
                    <a:ext uri="{9D8B030D-6E8A-4147-A177-3AD203B41FA5}">
                      <a16:colId xmlns:a16="http://schemas.microsoft.com/office/drawing/2014/main" val="784640164"/>
                    </a:ext>
                  </a:extLst>
                </a:gridCol>
                <a:gridCol w="439479">
                  <a:extLst>
                    <a:ext uri="{9D8B030D-6E8A-4147-A177-3AD203B41FA5}">
                      <a16:colId xmlns:a16="http://schemas.microsoft.com/office/drawing/2014/main" val="2814382338"/>
                    </a:ext>
                  </a:extLst>
                </a:gridCol>
                <a:gridCol w="460744">
                  <a:extLst>
                    <a:ext uri="{9D8B030D-6E8A-4147-A177-3AD203B41FA5}">
                      <a16:colId xmlns:a16="http://schemas.microsoft.com/office/drawing/2014/main" val="3943099965"/>
                    </a:ext>
                  </a:extLst>
                </a:gridCol>
                <a:gridCol w="418214">
                  <a:extLst>
                    <a:ext uri="{9D8B030D-6E8A-4147-A177-3AD203B41FA5}">
                      <a16:colId xmlns:a16="http://schemas.microsoft.com/office/drawing/2014/main" val="450722729"/>
                    </a:ext>
                  </a:extLst>
                </a:gridCol>
                <a:gridCol w="531628">
                  <a:extLst>
                    <a:ext uri="{9D8B030D-6E8A-4147-A177-3AD203B41FA5}">
                      <a16:colId xmlns:a16="http://schemas.microsoft.com/office/drawing/2014/main" val="4002053588"/>
                    </a:ext>
                  </a:extLst>
                </a:gridCol>
                <a:gridCol w="482009">
                  <a:extLst>
                    <a:ext uri="{9D8B030D-6E8A-4147-A177-3AD203B41FA5}">
                      <a16:colId xmlns:a16="http://schemas.microsoft.com/office/drawing/2014/main" val="2220340945"/>
                    </a:ext>
                  </a:extLst>
                </a:gridCol>
                <a:gridCol w="425302">
                  <a:extLst>
                    <a:ext uri="{9D8B030D-6E8A-4147-A177-3AD203B41FA5}">
                      <a16:colId xmlns:a16="http://schemas.microsoft.com/office/drawing/2014/main" val="3637808879"/>
                    </a:ext>
                  </a:extLst>
                </a:gridCol>
                <a:gridCol w="559982">
                  <a:extLst>
                    <a:ext uri="{9D8B030D-6E8A-4147-A177-3AD203B41FA5}">
                      <a16:colId xmlns:a16="http://schemas.microsoft.com/office/drawing/2014/main" val="1794289822"/>
                    </a:ext>
                  </a:extLst>
                </a:gridCol>
                <a:gridCol w="432390">
                  <a:extLst>
                    <a:ext uri="{9D8B030D-6E8A-4147-A177-3AD203B41FA5}">
                      <a16:colId xmlns:a16="http://schemas.microsoft.com/office/drawing/2014/main" val="3370794871"/>
                    </a:ext>
                  </a:extLst>
                </a:gridCol>
                <a:gridCol w="517452">
                  <a:extLst>
                    <a:ext uri="{9D8B030D-6E8A-4147-A177-3AD203B41FA5}">
                      <a16:colId xmlns:a16="http://schemas.microsoft.com/office/drawing/2014/main" val="847352115"/>
                    </a:ext>
                  </a:extLst>
                </a:gridCol>
                <a:gridCol w="411125">
                  <a:extLst>
                    <a:ext uri="{9D8B030D-6E8A-4147-A177-3AD203B41FA5}">
                      <a16:colId xmlns:a16="http://schemas.microsoft.com/office/drawing/2014/main" val="763001403"/>
                    </a:ext>
                  </a:extLst>
                </a:gridCol>
                <a:gridCol w="510363">
                  <a:extLst>
                    <a:ext uri="{9D8B030D-6E8A-4147-A177-3AD203B41FA5}">
                      <a16:colId xmlns:a16="http://schemas.microsoft.com/office/drawing/2014/main" val="431840648"/>
                    </a:ext>
                  </a:extLst>
                </a:gridCol>
                <a:gridCol w="453656">
                  <a:extLst>
                    <a:ext uri="{9D8B030D-6E8A-4147-A177-3AD203B41FA5}">
                      <a16:colId xmlns:a16="http://schemas.microsoft.com/office/drawing/2014/main" val="153254622"/>
                    </a:ext>
                  </a:extLst>
                </a:gridCol>
                <a:gridCol w="590822">
                  <a:extLst>
                    <a:ext uri="{9D8B030D-6E8A-4147-A177-3AD203B41FA5}">
                      <a16:colId xmlns:a16="http://schemas.microsoft.com/office/drawing/2014/main" val="802605408"/>
                    </a:ext>
                  </a:extLst>
                </a:gridCol>
                <a:gridCol w="462049">
                  <a:extLst>
                    <a:ext uri="{9D8B030D-6E8A-4147-A177-3AD203B41FA5}">
                      <a16:colId xmlns:a16="http://schemas.microsoft.com/office/drawing/2014/main" val="2748693656"/>
                    </a:ext>
                  </a:extLst>
                </a:gridCol>
                <a:gridCol w="462049">
                  <a:extLst>
                    <a:ext uri="{9D8B030D-6E8A-4147-A177-3AD203B41FA5}">
                      <a16:colId xmlns:a16="http://schemas.microsoft.com/office/drawing/2014/main" val="1164627641"/>
                    </a:ext>
                  </a:extLst>
                </a:gridCol>
                <a:gridCol w="462049">
                  <a:extLst>
                    <a:ext uri="{9D8B030D-6E8A-4147-A177-3AD203B41FA5}">
                      <a16:colId xmlns:a16="http://schemas.microsoft.com/office/drawing/2014/main" val="448698303"/>
                    </a:ext>
                  </a:extLst>
                </a:gridCol>
                <a:gridCol w="462049">
                  <a:extLst>
                    <a:ext uri="{9D8B030D-6E8A-4147-A177-3AD203B41FA5}">
                      <a16:colId xmlns:a16="http://schemas.microsoft.com/office/drawing/2014/main" val="3200024441"/>
                    </a:ext>
                  </a:extLst>
                </a:gridCol>
                <a:gridCol w="462049">
                  <a:extLst>
                    <a:ext uri="{9D8B030D-6E8A-4147-A177-3AD203B41FA5}">
                      <a16:colId xmlns:a16="http://schemas.microsoft.com/office/drawing/2014/main" val="145373"/>
                    </a:ext>
                  </a:extLst>
                </a:gridCol>
              </a:tblGrid>
              <a:tr h="206845">
                <a:tc>
                  <a:txBody>
                    <a:bodyPr/>
                    <a:lstStyle/>
                    <a:p>
                      <a:pPr marL="0" algn="l" defTabSz="914400" rtl="0" eaLnBrk="1" fontAlgn="t" latinLnBrk="0" hangingPunct="1"/>
                      <a:r>
                        <a:rPr lang="en-IE" sz="1000" b="1" i="0" u="none" strike="noStrike" kern="1200" dirty="0">
                          <a:solidFill>
                            <a:schemeClr val="tx1"/>
                          </a:solidFill>
                          <a:effectLst/>
                          <a:latin typeface="+mn-lt"/>
                          <a:ea typeface="+mn-ea"/>
                          <a:cs typeface="+mn-cs"/>
                        </a:rPr>
                        <a:t> ANY Agree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t" latinLnBrk="0" hangingPunct="1"/>
                      <a:endParaRPr lang="en-IE" sz="10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t" latinLnBrk="0" hangingPunct="1"/>
                      <a:endParaRPr lang="en-IE" sz="10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t" latinLnBrk="0" hangingPunct="1"/>
                      <a:endParaRPr lang="en-IE" sz="10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t" latinLnBrk="0" hangingPunct="1"/>
                      <a:endParaRPr lang="en-IE" sz="10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96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94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6839159"/>
                  </a:ext>
                </a:extLst>
              </a:tr>
              <a:tr h="127814">
                <a:tc>
                  <a:txBody>
                    <a:bodyPr/>
                    <a:lstStyle/>
                    <a:p>
                      <a:pPr marL="0" algn="l" defTabSz="914400" rtl="0" eaLnBrk="1" fontAlgn="t" latinLnBrk="0" hangingPunct="1"/>
                      <a:r>
                        <a:rPr lang="en-IE" sz="1000" b="1" i="0" u="none" strike="noStrike" kern="1200" dirty="0">
                          <a:solidFill>
                            <a:schemeClr val="tx1"/>
                          </a:solidFill>
                          <a:effectLst/>
                          <a:latin typeface="+mn-lt"/>
                          <a:ea typeface="+mn-ea"/>
                          <a:cs typeface="+mn-cs"/>
                        </a:rPr>
                        <a:t> ANY Disagree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t" latinLnBrk="0" hangingPunct="1"/>
                      <a:endParaRPr lang="en-IE" sz="10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t" latinLnBrk="0" hangingPunct="1"/>
                      <a:endParaRPr lang="en-IE" sz="1000" b="0" i="0" u="none" strike="noStrike" kern="120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t" latinLnBrk="0" hangingPunct="1"/>
                      <a:endParaRPr lang="en-IE" sz="10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t" latinLnBrk="0" hangingPunct="1"/>
                      <a:endParaRPr lang="en-IE" sz="10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a:solidFill>
                            <a:schemeClr val="tx1"/>
                          </a:solidFill>
                          <a:effectLst/>
                          <a:latin typeface="+mn-lt"/>
                          <a:ea typeface="+mn-ea"/>
                          <a:cs typeface="+mn-cs"/>
                        </a:rPr>
                        <a:t>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00" b="0" i="0" u="none" strike="noStrike" kern="1200" dirty="0">
                          <a:solidFill>
                            <a:schemeClr val="tx1"/>
                          </a:solidFill>
                          <a:effectLst/>
                          <a:latin typeface="+mn-lt"/>
                          <a:ea typeface="+mn-ea"/>
                          <a:cs typeface="+mn-cs"/>
                        </a:rPr>
                        <a:t>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77250146"/>
                  </a:ext>
                </a:extLst>
              </a:tr>
              <a:tr h="127814">
                <a:tc>
                  <a:txBody>
                    <a:bodyPr/>
                    <a:lstStyle/>
                    <a:p>
                      <a:pPr marL="0" algn="l" defTabSz="914400" rtl="0" eaLnBrk="1" fontAlgn="t" latinLnBrk="0" hangingPunct="1"/>
                      <a:r>
                        <a:rPr lang="en-IE" sz="1000" b="1" i="0" u="none" strike="noStrike" kern="1200" dirty="0">
                          <a:solidFill>
                            <a:schemeClr val="tx1"/>
                          </a:solidFill>
                          <a:effectLst/>
                          <a:latin typeface="+mn-lt"/>
                          <a:ea typeface="+mn-ea"/>
                          <a:cs typeface="+mn-cs"/>
                        </a:rPr>
                        <a:t>Mean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dirty="0">
                          <a:solidFill>
                            <a:schemeClr val="tx1"/>
                          </a:solidFill>
                          <a:effectLst/>
                          <a:latin typeface="+mn-lt"/>
                          <a:ea typeface="+mn-ea"/>
                          <a:cs typeface="+mn-cs"/>
                        </a:rPr>
                        <a:t>4.54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6A6A6"/>
                    </a:solidFill>
                  </a:tcPr>
                </a:tc>
                <a:tc>
                  <a:txBody>
                    <a:bodyPr/>
                    <a:lstStyle/>
                    <a:p>
                      <a:pPr algn="ctr" fontAlgn="t"/>
                      <a:r>
                        <a:rPr lang="en-IE" sz="1000" b="1" i="0" u="none" strike="noStrike" kern="1200" dirty="0">
                          <a:solidFill>
                            <a:schemeClr val="tx1"/>
                          </a:solidFill>
                          <a:effectLst/>
                          <a:latin typeface="+mn-lt"/>
                          <a:ea typeface="+mn-ea"/>
                          <a:cs typeface="+mn-cs"/>
                        </a:rPr>
                        <a:t>4.61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6A6A6"/>
                    </a:solidFill>
                  </a:tcPr>
                </a:tc>
                <a:tc>
                  <a:txBody>
                    <a:bodyPr/>
                    <a:lstStyle/>
                    <a:p>
                      <a:pPr algn="ctr" fontAlgn="t"/>
                      <a:r>
                        <a:rPr lang="en-IE" sz="1000" b="1" i="0" u="none" strike="noStrike" kern="1200" dirty="0">
                          <a:solidFill>
                            <a:schemeClr val="tx1"/>
                          </a:solidFill>
                          <a:effectLst/>
                          <a:latin typeface="+mn-lt"/>
                          <a:ea typeface="+mn-ea"/>
                          <a:cs typeface="+mn-cs"/>
                        </a:rPr>
                        <a:t>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6A6A6"/>
                    </a:solidFill>
                  </a:tcPr>
                </a:tc>
                <a:tc>
                  <a:txBody>
                    <a:bodyPr/>
                    <a:lstStyle/>
                    <a:p>
                      <a:pPr marL="0" algn="ctr" defTabSz="914400" rtl="0" eaLnBrk="1" fontAlgn="t" latinLnBrk="0" hangingPunct="1"/>
                      <a:endParaRPr lang="en-IE" sz="10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6A6A6"/>
                    </a:solidFill>
                  </a:tcPr>
                </a:tc>
                <a:tc>
                  <a:txBody>
                    <a:bodyPr/>
                    <a:lstStyle/>
                    <a:p>
                      <a:pPr algn="ctr" fontAlgn="t"/>
                      <a:r>
                        <a:rPr lang="en-IE" sz="1000" b="1" i="0" u="none" strike="noStrike" kern="1200" dirty="0">
                          <a:solidFill>
                            <a:schemeClr val="tx1"/>
                          </a:solidFill>
                          <a:effectLst/>
                          <a:latin typeface="+mn-lt"/>
                          <a:ea typeface="+mn-ea"/>
                          <a:cs typeface="+mn-cs"/>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dirty="0">
                          <a:solidFill>
                            <a:schemeClr val="tx1"/>
                          </a:solidFill>
                          <a:effectLst/>
                          <a:latin typeface="+mn-lt"/>
                          <a:ea typeface="+mn-ea"/>
                          <a:cs typeface="+mn-cs"/>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0" algn="ctr" defTabSz="914400" rtl="0" eaLnBrk="1" fontAlgn="t" latinLnBrk="0" hangingPunct="1"/>
                      <a:endParaRPr lang="en-IE" sz="10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a:solidFill>
                            <a:schemeClr val="tx1"/>
                          </a:solidFill>
                          <a:effectLst/>
                          <a:latin typeface="+mn-lt"/>
                          <a:ea typeface="+mn-ea"/>
                          <a:cs typeface="+mn-cs"/>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dirty="0">
                          <a:solidFill>
                            <a:schemeClr val="tx1"/>
                          </a:solidFill>
                          <a:effectLst/>
                          <a:latin typeface="+mn-lt"/>
                          <a:ea typeface="+mn-ea"/>
                          <a:cs typeface="+mn-cs"/>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dirty="0">
                          <a:solidFill>
                            <a:schemeClr val="tx1"/>
                          </a:solidFill>
                          <a:effectLst/>
                          <a:latin typeface="+mn-lt"/>
                          <a:ea typeface="+mn-ea"/>
                          <a:cs typeface="+mn-cs"/>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a:solidFill>
                            <a:schemeClr val="tx1"/>
                          </a:solidFill>
                          <a:effectLst/>
                          <a:latin typeface="+mn-lt"/>
                          <a:ea typeface="+mn-ea"/>
                          <a:cs typeface="+mn-cs"/>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dirty="0">
                          <a:solidFill>
                            <a:schemeClr val="tx1"/>
                          </a:solidFill>
                          <a:effectLst/>
                          <a:latin typeface="+mn-lt"/>
                          <a:ea typeface="+mn-ea"/>
                          <a:cs typeface="+mn-cs"/>
                        </a:rPr>
                        <a:t>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0" algn="ctr" defTabSz="914400" rtl="0" eaLnBrk="1" fontAlgn="t" latinLnBrk="0" hangingPunct="1"/>
                      <a:endParaRPr lang="en-IE" sz="1000" b="1" i="0" u="none" strike="noStrike" kern="120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dirty="0">
                          <a:solidFill>
                            <a:schemeClr val="tx1"/>
                          </a:solidFill>
                          <a:effectLst/>
                          <a:latin typeface="+mn-lt"/>
                          <a:ea typeface="+mn-ea"/>
                          <a:cs typeface="+mn-cs"/>
                        </a:rPr>
                        <a:t>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dirty="0">
                          <a:solidFill>
                            <a:schemeClr val="tx1"/>
                          </a:solidFill>
                          <a:effectLst/>
                          <a:latin typeface="+mn-lt"/>
                          <a:ea typeface="+mn-ea"/>
                          <a:cs typeface="+mn-cs"/>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marL="0" algn="ctr" defTabSz="914400" rtl="0" eaLnBrk="1" fontAlgn="t" latinLnBrk="0" hangingPunct="1"/>
                      <a:endParaRPr lang="en-IE" sz="10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a:solidFill>
                            <a:schemeClr val="tx1"/>
                          </a:solidFill>
                          <a:effectLst/>
                          <a:latin typeface="+mn-lt"/>
                          <a:ea typeface="+mn-ea"/>
                          <a:cs typeface="+mn-cs"/>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tc>
                  <a:txBody>
                    <a:bodyPr/>
                    <a:lstStyle/>
                    <a:p>
                      <a:pPr algn="ctr" fontAlgn="t"/>
                      <a:r>
                        <a:rPr lang="en-IE" sz="1000" b="1" i="0" u="none" strike="noStrike" kern="1200" dirty="0">
                          <a:solidFill>
                            <a:schemeClr val="tx1"/>
                          </a:solidFill>
                          <a:effectLst/>
                          <a:latin typeface="+mn-lt"/>
                          <a:ea typeface="+mn-ea"/>
                          <a:cs typeface="+mn-cs"/>
                        </a:rPr>
                        <a:t>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46764437"/>
                  </a:ext>
                </a:extLst>
              </a:tr>
            </a:tbl>
          </a:graphicData>
        </a:graphic>
      </p:graphicFrame>
      <p:grpSp>
        <p:nvGrpSpPr>
          <p:cNvPr id="46" name="Group 45">
            <a:extLst>
              <a:ext uri="{FF2B5EF4-FFF2-40B4-BE49-F238E27FC236}">
                <a16:creationId xmlns:a16="http://schemas.microsoft.com/office/drawing/2014/main" id="{41D7284C-242D-46D6-B52F-DD4B312CADEC}"/>
              </a:ext>
            </a:extLst>
          </p:cNvPr>
          <p:cNvGrpSpPr/>
          <p:nvPr/>
        </p:nvGrpSpPr>
        <p:grpSpPr>
          <a:xfrm>
            <a:off x="5360438" y="1114780"/>
            <a:ext cx="628529" cy="346616"/>
            <a:chOff x="3829905" y="937326"/>
            <a:chExt cx="628529" cy="346616"/>
          </a:xfrm>
        </p:grpSpPr>
        <p:pic>
          <p:nvPicPr>
            <p:cNvPr id="48" name="Graphic 47" descr="Man">
              <a:extLst>
                <a:ext uri="{FF2B5EF4-FFF2-40B4-BE49-F238E27FC236}">
                  <a16:creationId xmlns:a16="http://schemas.microsoft.com/office/drawing/2014/main" id="{EF5A9FA2-CAA4-4B90-8D95-E7B663EE54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32346" y="937326"/>
              <a:ext cx="337526" cy="337526"/>
            </a:xfrm>
            <a:prstGeom prst="rect">
              <a:avLst/>
            </a:prstGeom>
          </p:spPr>
        </p:pic>
        <p:pic>
          <p:nvPicPr>
            <p:cNvPr id="50" name="Graphic 49" descr="Person with Cane">
              <a:extLst>
                <a:ext uri="{FF2B5EF4-FFF2-40B4-BE49-F238E27FC236}">
                  <a16:creationId xmlns:a16="http://schemas.microsoft.com/office/drawing/2014/main" id="{3DD5E193-03E7-4761-BD44-B820C53D874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20908" y="946416"/>
              <a:ext cx="337526" cy="337526"/>
            </a:xfrm>
            <a:prstGeom prst="rect">
              <a:avLst/>
            </a:prstGeom>
          </p:spPr>
        </p:pic>
        <p:pic>
          <p:nvPicPr>
            <p:cNvPr id="52" name="Graphic 51" descr="Man">
              <a:extLst>
                <a:ext uri="{FF2B5EF4-FFF2-40B4-BE49-F238E27FC236}">
                  <a16:creationId xmlns:a16="http://schemas.microsoft.com/office/drawing/2014/main" id="{099C5075-FA0B-4AF4-883C-E9D2B0F95D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29905" y="1000489"/>
              <a:ext cx="253299" cy="253298"/>
            </a:xfrm>
            <a:prstGeom prst="rect">
              <a:avLst/>
            </a:prstGeom>
          </p:spPr>
        </p:pic>
      </p:grpSp>
      <p:sp>
        <p:nvSpPr>
          <p:cNvPr id="20" name="Rectangle 19">
            <a:extLst>
              <a:ext uri="{FF2B5EF4-FFF2-40B4-BE49-F238E27FC236}">
                <a16:creationId xmlns:a16="http://schemas.microsoft.com/office/drawing/2014/main" id="{87BAADA2-522F-49E2-B86B-68B2DD476F30}"/>
              </a:ext>
            </a:extLst>
          </p:cNvPr>
          <p:cNvSpPr/>
          <p:nvPr/>
        </p:nvSpPr>
        <p:spPr>
          <a:xfrm>
            <a:off x="2110681" y="1479264"/>
            <a:ext cx="451766" cy="4686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Tree>
    <p:custDataLst>
      <p:tags r:id="rId1"/>
    </p:custDataLst>
    <p:extLst>
      <p:ext uri="{BB962C8B-B14F-4D97-AF65-F5344CB8AC3E}">
        <p14:creationId xmlns:p14="http://schemas.microsoft.com/office/powerpoint/2010/main" val="339104451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43">
            <a:extLst>
              <a:ext uri="{FF2B5EF4-FFF2-40B4-BE49-F238E27FC236}">
                <a16:creationId xmlns:a16="http://schemas.microsoft.com/office/drawing/2014/main" id="{9BE4F662-EEB4-463F-9382-009434DD4901}"/>
              </a:ext>
            </a:extLst>
          </p:cNvPr>
          <p:cNvGraphicFramePr>
            <a:graphicFrameLocks/>
          </p:cNvGraphicFramePr>
          <p:nvPr>
            <p:custDataLst>
              <p:tags r:id="rId2"/>
            </p:custDataLst>
            <p:extLst>
              <p:ext uri="{D42A27DB-BD31-4B8C-83A1-F6EECF244321}">
                <p14:modId xmlns:p14="http://schemas.microsoft.com/office/powerpoint/2010/main" val="311372386"/>
              </p:ext>
            </p:extLst>
          </p:nvPr>
        </p:nvGraphicFramePr>
        <p:xfrm>
          <a:off x="344488" y="2024787"/>
          <a:ext cx="9505056" cy="323524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 Placeholder 7">
            <a:extLst>
              <a:ext uri="{FF2B5EF4-FFF2-40B4-BE49-F238E27FC236}">
                <a16:creationId xmlns:a16="http://schemas.microsoft.com/office/drawing/2014/main" id="{C4CAA28B-2278-45D4-B054-5B29FD400934}"/>
              </a:ext>
            </a:extLst>
          </p:cNvPr>
          <p:cNvSpPr>
            <a:spLocks noGrp="1"/>
          </p:cNvSpPr>
          <p:nvPr>
            <p:ph type="body" sz="quarter" idx="49"/>
          </p:nvPr>
        </p:nvSpPr>
        <p:spPr>
          <a:xfrm>
            <a:off x="32724" y="618556"/>
            <a:ext cx="3155196" cy="323941"/>
          </a:xfrm>
        </p:spPr>
        <p:txBody>
          <a:bodyPr/>
          <a:lstStyle/>
          <a:p>
            <a:r>
              <a:rPr lang="en-IE" dirty="0"/>
              <a:t>Base: All have broadband 900</a:t>
            </a:r>
          </a:p>
        </p:txBody>
      </p:sp>
      <p:sp>
        <p:nvSpPr>
          <p:cNvPr id="14" name="Title 13">
            <a:extLst>
              <a:ext uri="{FF2B5EF4-FFF2-40B4-BE49-F238E27FC236}">
                <a16:creationId xmlns:a16="http://schemas.microsoft.com/office/drawing/2014/main" id="{74F8215A-D058-4D16-B1E5-4709B367D0E5}"/>
              </a:ext>
            </a:extLst>
          </p:cNvPr>
          <p:cNvSpPr>
            <a:spLocks noGrp="1"/>
          </p:cNvSpPr>
          <p:nvPr>
            <p:ph type="title"/>
          </p:nvPr>
        </p:nvSpPr>
        <p:spPr>
          <a:xfrm>
            <a:off x="0" y="44624"/>
            <a:ext cx="8913440" cy="370620"/>
          </a:xfrm>
          <a:prstGeom prst="rect">
            <a:avLst/>
          </a:prstGeom>
        </p:spPr>
        <p:txBody>
          <a:bodyPr/>
          <a:lstStyle/>
          <a:p>
            <a:pPr>
              <a:lnSpc>
                <a:spcPct val="80000"/>
              </a:lnSpc>
            </a:pPr>
            <a:r>
              <a:rPr lang="en-IE"/>
              <a:t>Opinion of Home Broadband since the start of the ongoing Covid-19 pandemic</a:t>
            </a:r>
          </a:p>
        </p:txBody>
      </p:sp>
      <p:graphicFrame>
        <p:nvGraphicFramePr>
          <p:cNvPr id="2" name="Table 1">
            <a:extLst>
              <a:ext uri="{FF2B5EF4-FFF2-40B4-BE49-F238E27FC236}">
                <a16:creationId xmlns:a16="http://schemas.microsoft.com/office/drawing/2014/main" id="{A2C674F0-E9D6-4DD3-891A-07F0D7D6607C}"/>
              </a:ext>
            </a:extLst>
          </p:cNvPr>
          <p:cNvGraphicFramePr>
            <a:graphicFrameLocks noGrp="1"/>
          </p:cNvGraphicFramePr>
          <p:nvPr>
            <p:extLst>
              <p:ext uri="{D42A27DB-BD31-4B8C-83A1-F6EECF244321}">
                <p14:modId xmlns:p14="http://schemas.microsoft.com/office/powerpoint/2010/main" val="1675664569"/>
              </p:ext>
            </p:extLst>
          </p:nvPr>
        </p:nvGraphicFramePr>
        <p:xfrm>
          <a:off x="30376" y="2054728"/>
          <a:ext cx="784271" cy="3041055"/>
        </p:xfrm>
        <a:graphic>
          <a:graphicData uri="http://schemas.openxmlformats.org/drawingml/2006/table">
            <a:tbl>
              <a:tblPr firstRow="1" bandRow="1">
                <a:tableStyleId>{5C22544A-7EE6-4342-B048-85BDC9FD1C3A}</a:tableStyleId>
              </a:tblPr>
              <a:tblGrid>
                <a:gridCol w="784271">
                  <a:extLst>
                    <a:ext uri="{9D8B030D-6E8A-4147-A177-3AD203B41FA5}">
                      <a16:colId xmlns:a16="http://schemas.microsoft.com/office/drawing/2014/main" val="2765287829"/>
                    </a:ext>
                  </a:extLst>
                </a:gridCol>
              </a:tblGrid>
              <a:tr h="200200">
                <a:tc>
                  <a:txBody>
                    <a:bodyPr/>
                    <a:lstStyle/>
                    <a:p>
                      <a:pPr algn="r" fontAlgn="t"/>
                      <a:r>
                        <a:rPr lang="en-IE" sz="900" b="0" i="0" u="none" strike="noStrike">
                          <a:solidFill>
                            <a:schemeClr val="tx1">
                              <a:lumMod val="85000"/>
                              <a:lumOff val="15000"/>
                            </a:schemeClr>
                          </a:solidFill>
                          <a:effectLst/>
                          <a:latin typeface="+mn-lt"/>
                        </a:rPr>
                        <a:t>Much Better</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1394912"/>
                  </a:ext>
                </a:extLst>
              </a:tr>
              <a:tr h="793621">
                <a:tc>
                  <a:txBody>
                    <a:bodyPr/>
                    <a:lstStyle/>
                    <a:p>
                      <a:pPr algn="r" fontAlgn="t"/>
                      <a:r>
                        <a:rPr lang="en-IE" sz="900" b="0" i="0" u="none" strike="noStrike">
                          <a:solidFill>
                            <a:schemeClr val="tx1">
                              <a:lumMod val="85000"/>
                              <a:lumOff val="15000"/>
                            </a:schemeClr>
                          </a:solidFill>
                          <a:effectLst/>
                          <a:latin typeface="+mn-lt"/>
                        </a:rPr>
                        <a:t>Somewhat Better</a:t>
                      </a:r>
                    </a:p>
                  </a:txBody>
                  <a:tcPr marL="9525" marR="9525" marT="9525"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0135036"/>
                  </a:ext>
                </a:extLst>
              </a:tr>
              <a:tr h="1452430">
                <a:tc>
                  <a:txBody>
                    <a:bodyPr/>
                    <a:lstStyle/>
                    <a:p>
                      <a:pPr algn="r" fontAlgn="t"/>
                      <a:r>
                        <a:rPr lang="en-IE" sz="900" b="0" i="0" u="none" strike="noStrike">
                          <a:solidFill>
                            <a:schemeClr val="tx1">
                              <a:lumMod val="85000"/>
                              <a:lumOff val="15000"/>
                            </a:schemeClr>
                          </a:solidFill>
                          <a:effectLst/>
                          <a:latin typeface="+mn-lt"/>
                        </a:rPr>
                        <a:t>About the same as before the start of the ongoing Covid-19 pandemic</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6647683"/>
                  </a:ext>
                </a:extLst>
              </a:tr>
              <a:tr h="443883">
                <a:tc>
                  <a:txBody>
                    <a:bodyPr/>
                    <a:lstStyle/>
                    <a:p>
                      <a:pPr algn="r" fontAlgn="t"/>
                      <a:r>
                        <a:rPr lang="en-IE" sz="900" b="0" i="0" u="none" strike="noStrike" kern="1200">
                          <a:solidFill>
                            <a:schemeClr val="tx1">
                              <a:lumMod val="85000"/>
                              <a:lumOff val="15000"/>
                            </a:schemeClr>
                          </a:solidFill>
                          <a:effectLst/>
                          <a:latin typeface="+mn-lt"/>
                          <a:ea typeface="+mn-ea"/>
                          <a:cs typeface="+mn-cs"/>
                        </a:rPr>
                        <a:t>Somewhat Worse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3683971"/>
                  </a:ext>
                </a:extLst>
              </a:tr>
              <a:tr h="150921">
                <a:tc>
                  <a:txBody>
                    <a:bodyPr/>
                    <a:lstStyle/>
                    <a:p>
                      <a:pPr algn="r" fontAlgn="t"/>
                      <a:r>
                        <a:rPr lang="en-IE" sz="900" b="0" i="0" u="none" strike="noStrike" kern="1200">
                          <a:solidFill>
                            <a:schemeClr val="tx1">
                              <a:lumMod val="85000"/>
                              <a:lumOff val="15000"/>
                            </a:schemeClr>
                          </a:solidFill>
                          <a:effectLst/>
                          <a:latin typeface="+mn-lt"/>
                          <a:ea typeface="+mn-ea"/>
                          <a:cs typeface="+mn-cs"/>
                        </a:rPr>
                        <a:t>Much Worse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2158376"/>
                  </a:ext>
                </a:extLst>
              </a:tr>
            </a:tbl>
          </a:graphicData>
        </a:graphic>
      </p:graphicFrame>
      <p:sp>
        <p:nvSpPr>
          <p:cNvPr id="11" name="Text Placeholder 2">
            <a:extLst>
              <a:ext uri="{FF2B5EF4-FFF2-40B4-BE49-F238E27FC236}">
                <a16:creationId xmlns:a16="http://schemas.microsoft.com/office/drawing/2014/main" id="{01D5D904-856E-4194-8D1E-F0D747736C94}"/>
              </a:ext>
            </a:extLst>
          </p:cNvPr>
          <p:cNvSpPr txBox="1">
            <a:spLocks/>
          </p:cNvSpPr>
          <p:nvPr/>
        </p:nvSpPr>
        <p:spPr>
          <a:xfrm>
            <a:off x="692292" y="6528172"/>
            <a:ext cx="6190812" cy="285204"/>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1000" i="1" kern="1200">
                <a:solidFill>
                  <a:schemeClr val="tx1">
                    <a:lumMod val="65000"/>
                    <a:lumOff val="3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Q.4 Do you think that your home broadband service has got better, worsened or remained the same since the start of the ongoing Covid-19 pandemic?</a:t>
            </a:r>
          </a:p>
        </p:txBody>
      </p:sp>
      <p:graphicFrame>
        <p:nvGraphicFramePr>
          <p:cNvPr id="29" name="Table 28">
            <a:extLst>
              <a:ext uri="{FF2B5EF4-FFF2-40B4-BE49-F238E27FC236}">
                <a16:creationId xmlns:a16="http://schemas.microsoft.com/office/drawing/2014/main" id="{CCE78D15-51DC-4EAC-A56B-323031CEE74B}"/>
              </a:ext>
            </a:extLst>
          </p:cNvPr>
          <p:cNvGraphicFramePr>
            <a:graphicFrameLocks noGrp="1"/>
          </p:cNvGraphicFramePr>
          <p:nvPr>
            <p:extLst>
              <p:ext uri="{D42A27DB-BD31-4B8C-83A1-F6EECF244321}">
                <p14:modId xmlns:p14="http://schemas.microsoft.com/office/powerpoint/2010/main" val="3086252547"/>
              </p:ext>
            </p:extLst>
          </p:nvPr>
        </p:nvGraphicFramePr>
        <p:xfrm>
          <a:off x="776536" y="1236584"/>
          <a:ext cx="9046893" cy="878885"/>
        </p:xfrm>
        <a:graphic>
          <a:graphicData uri="http://schemas.openxmlformats.org/drawingml/2006/table">
            <a:tbl>
              <a:tblPr firstRow="1" bandRow="1">
                <a:tableStyleId>{5C22544A-7EE6-4342-B048-85BDC9FD1C3A}</a:tableStyleId>
              </a:tblPr>
              <a:tblGrid>
                <a:gridCol w="350136">
                  <a:extLst>
                    <a:ext uri="{9D8B030D-6E8A-4147-A177-3AD203B41FA5}">
                      <a16:colId xmlns:a16="http://schemas.microsoft.com/office/drawing/2014/main" val="1560300773"/>
                    </a:ext>
                  </a:extLst>
                </a:gridCol>
                <a:gridCol w="454035">
                  <a:extLst>
                    <a:ext uri="{9D8B030D-6E8A-4147-A177-3AD203B41FA5}">
                      <a16:colId xmlns:a16="http://schemas.microsoft.com/office/drawing/2014/main" val="555675006"/>
                    </a:ext>
                  </a:extLst>
                </a:gridCol>
                <a:gridCol w="290623">
                  <a:extLst>
                    <a:ext uri="{9D8B030D-6E8A-4147-A177-3AD203B41FA5}">
                      <a16:colId xmlns:a16="http://schemas.microsoft.com/office/drawing/2014/main" val="2982874927"/>
                    </a:ext>
                  </a:extLst>
                </a:gridCol>
                <a:gridCol w="305750">
                  <a:extLst>
                    <a:ext uri="{9D8B030D-6E8A-4147-A177-3AD203B41FA5}">
                      <a16:colId xmlns:a16="http://schemas.microsoft.com/office/drawing/2014/main" val="2538501693"/>
                    </a:ext>
                  </a:extLst>
                </a:gridCol>
                <a:gridCol w="350136">
                  <a:extLst>
                    <a:ext uri="{9D8B030D-6E8A-4147-A177-3AD203B41FA5}">
                      <a16:colId xmlns:a16="http://schemas.microsoft.com/office/drawing/2014/main" val="2815563980"/>
                    </a:ext>
                  </a:extLst>
                </a:gridCol>
                <a:gridCol w="448283">
                  <a:extLst>
                    <a:ext uri="{9D8B030D-6E8A-4147-A177-3AD203B41FA5}">
                      <a16:colId xmlns:a16="http://schemas.microsoft.com/office/drawing/2014/main" val="3147383535"/>
                    </a:ext>
                  </a:extLst>
                </a:gridCol>
                <a:gridCol w="334331">
                  <a:extLst>
                    <a:ext uri="{9D8B030D-6E8A-4147-A177-3AD203B41FA5}">
                      <a16:colId xmlns:a16="http://schemas.microsoft.com/office/drawing/2014/main" val="2309763709"/>
                    </a:ext>
                  </a:extLst>
                </a:gridCol>
                <a:gridCol w="334331">
                  <a:extLst>
                    <a:ext uri="{9D8B030D-6E8A-4147-A177-3AD203B41FA5}">
                      <a16:colId xmlns:a16="http://schemas.microsoft.com/office/drawing/2014/main" val="1155583720"/>
                    </a:ext>
                  </a:extLst>
                </a:gridCol>
                <a:gridCol w="417913">
                  <a:extLst>
                    <a:ext uri="{9D8B030D-6E8A-4147-A177-3AD203B41FA5}">
                      <a16:colId xmlns:a16="http://schemas.microsoft.com/office/drawing/2014/main" val="755705006"/>
                    </a:ext>
                  </a:extLst>
                </a:gridCol>
                <a:gridCol w="334331">
                  <a:extLst>
                    <a:ext uri="{9D8B030D-6E8A-4147-A177-3AD203B41FA5}">
                      <a16:colId xmlns:a16="http://schemas.microsoft.com/office/drawing/2014/main" val="1892055334"/>
                    </a:ext>
                  </a:extLst>
                </a:gridCol>
                <a:gridCol w="417913">
                  <a:extLst>
                    <a:ext uri="{9D8B030D-6E8A-4147-A177-3AD203B41FA5}">
                      <a16:colId xmlns:a16="http://schemas.microsoft.com/office/drawing/2014/main" val="3558885251"/>
                    </a:ext>
                  </a:extLst>
                </a:gridCol>
                <a:gridCol w="334331">
                  <a:extLst>
                    <a:ext uri="{9D8B030D-6E8A-4147-A177-3AD203B41FA5}">
                      <a16:colId xmlns:a16="http://schemas.microsoft.com/office/drawing/2014/main" val="76515551"/>
                    </a:ext>
                  </a:extLst>
                </a:gridCol>
                <a:gridCol w="250747">
                  <a:extLst>
                    <a:ext uri="{9D8B030D-6E8A-4147-A177-3AD203B41FA5}">
                      <a16:colId xmlns:a16="http://schemas.microsoft.com/office/drawing/2014/main" val="3965396129"/>
                    </a:ext>
                  </a:extLst>
                </a:gridCol>
                <a:gridCol w="439048">
                  <a:extLst>
                    <a:ext uri="{9D8B030D-6E8A-4147-A177-3AD203B41FA5}">
                      <a16:colId xmlns:a16="http://schemas.microsoft.com/office/drawing/2014/main" val="1253821057"/>
                    </a:ext>
                  </a:extLst>
                </a:gridCol>
                <a:gridCol w="416521">
                  <a:extLst>
                    <a:ext uri="{9D8B030D-6E8A-4147-A177-3AD203B41FA5}">
                      <a16:colId xmlns:a16="http://schemas.microsoft.com/office/drawing/2014/main" val="1945017136"/>
                    </a:ext>
                  </a:extLst>
                </a:gridCol>
                <a:gridCol w="283752">
                  <a:extLst>
                    <a:ext uri="{9D8B030D-6E8A-4147-A177-3AD203B41FA5}">
                      <a16:colId xmlns:a16="http://schemas.microsoft.com/office/drawing/2014/main" val="2015494973"/>
                    </a:ext>
                  </a:extLst>
                </a:gridCol>
                <a:gridCol w="326476">
                  <a:extLst>
                    <a:ext uri="{9D8B030D-6E8A-4147-A177-3AD203B41FA5}">
                      <a16:colId xmlns:a16="http://schemas.microsoft.com/office/drawing/2014/main" val="3925909813"/>
                    </a:ext>
                  </a:extLst>
                </a:gridCol>
                <a:gridCol w="335479">
                  <a:extLst>
                    <a:ext uri="{9D8B030D-6E8A-4147-A177-3AD203B41FA5}">
                      <a16:colId xmlns:a16="http://schemas.microsoft.com/office/drawing/2014/main" val="3500040567"/>
                    </a:ext>
                  </a:extLst>
                </a:gridCol>
                <a:gridCol w="429193">
                  <a:extLst>
                    <a:ext uri="{9D8B030D-6E8A-4147-A177-3AD203B41FA5}">
                      <a16:colId xmlns:a16="http://schemas.microsoft.com/office/drawing/2014/main" val="2121983291"/>
                    </a:ext>
                  </a:extLst>
                </a:gridCol>
                <a:gridCol w="331838">
                  <a:extLst>
                    <a:ext uri="{9D8B030D-6E8A-4147-A177-3AD203B41FA5}">
                      <a16:colId xmlns:a16="http://schemas.microsoft.com/office/drawing/2014/main" val="723996969"/>
                    </a:ext>
                  </a:extLst>
                </a:gridCol>
                <a:gridCol w="429822">
                  <a:extLst>
                    <a:ext uri="{9D8B030D-6E8A-4147-A177-3AD203B41FA5}">
                      <a16:colId xmlns:a16="http://schemas.microsoft.com/office/drawing/2014/main" val="1163483163"/>
                    </a:ext>
                  </a:extLst>
                </a:gridCol>
                <a:gridCol w="357976">
                  <a:extLst>
                    <a:ext uri="{9D8B030D-6E8A-4147-A177-3AD203B41FA5}">
                      <a16:colId xmlns:a16="http://schemas.microsoft.com/office/drawing/2014/main" val="3293018935"/>
                    </a:ext>
                  </a:extLst>
                </a:gridCol>
                <a:gridCol w="357976">
                  <a:extLst>
                    <a:ext uri="{9D8B030D-6E8A-4147-A177-3AD203B41FA5}">
                      <a16:colId xmlns:a16="http://schemas.microsoft.com/office/drawing/2014/main" val="2067084284"/>
                    </a:ext>
                  </a:extLst>
                </a:gridCol>
                <a:gridCol w="357976">
                  <a:extLst>
                    <a:ext uri="{9D8B030D-6E8A-4147-A177-3AD203B41FA5}">
                      <a16:colId xmlns:a16="http://schemas.microsoft.com/office/drawing/2014/main" val="1346363542"/>
                    </a:ext>
                  </a:extLst>
                </a:gridCol>
                <a:gridCol w="357976">
                  <a:extLst>
                    <a:ext uri="{9D8B030D-6E8A-4147-A177-3AD203B41FA5}">
                      <a16:colId xmlns:a16="http://schemas.microsoft.com/office/drawing/2014/main" val="582258318"/>
                    </a:ext>
                  </a:extLst>
                </a:gridCol>
              </a:tblGrid>
              <a:tr h="201130">
                <a:tc rowSpan="2">
                  <a:txBody>
                    <a:bodyPr/>
                    <a:lstStyle/>
                    <a:p>
                      <a:pPr algn="ctr" fontAlgn="t"/>
                      <a:r>
                        <a:rPr lang="en-IE" sz="800" b="1" i="0" u="none" strike="noStrike" kern="1200">
                          <a:solidFill>
                            <a:schemeClr val="dk1"/>
                          </a:solidFill>
                          <a:effectLst/>
                          <a:latin typeface="+mn-lt"/>
                          <a:ea typeface="+mn-ea"/>
                          <a:cs typeface="+mn-cs"/>
                        </a:rPr>
                        <a:t>Sept 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800" b="1" i="0" u="none" strike="noStrike" kern="1200" dirty="0">
                          <a:solidFill>
                            <a:schemeClr val="dk1"/>
                          </a:solidFill>
                          <a:effectLst/>
                          <a:latin typeface="+mn-lt"/>
                          <a:ea typeface="+mn-ea"/>
                          <a:cs typeface="+mn-cs"/>
                        </a:rPr>
                        <a:t>Nov </a:t>
                      </a:r>
                    </a:p>
                    <a:p>
                      <a:pPr algn="ctr" fontAlgn="t"/>
                      <a:r>
                        <a:rPr lang="en-IE" sz="800" b="1" i="0" u="none" strike="noStrike" kern="1200" dirty="0">
                          <a:solidFill>
                            <a:schemeClr val="dk1"/>
                          </a:solidFill>
                          <a:effectLst/>
                          <a:latin typeface="+mn-lt"/>
                          <a:ea typeface="+mn-ea"/>
                          <a:cs typeface="+mn-cs"/>
                        </a:rPr>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t"/>
                      <a:r>
                        <a:rPr lang="en-IE" sz="800" b="1" i="0" u="none" strike="noStrike" kern="1200" dirty="0">
                          <a:solidFill>
                            <a:schemeClr val="dk1"/>
                          </a:solidFill>
                          <a:effectLst/>
                          <a:latin typeface="+mn-lt"/>
                          <a:ea typeface="+mn-ea"/>
                          <a:cs typeface="+mn-cs"/>
                        </a:rPr>
                        <a:t>Apr 21 </a:t>
                      </a:r>
                    </a:p>
                    <a:p>
                      <a:pPr algn="ctr" fontAlgn="t"/>
                      <a:r>
                        <a:rPr lang="en-IE" sz="800" b="1" i="0" u="none" strike="noStrike" kern="1200" dirty="0">
                          <a:solidFill>
                            <a:schemeClr val="dk1"/>
                          </a:solidFill>
                          <a:effectLst/>
                          <a:latin typeface="+mn-lt"/>
                          <a:ea typeface="+mn-ea"/>
                          <a:cs typeface="+mn-cs"/>
                        </a:rPr>
                        <a:t>Total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t"/>
                      <a:r>
                        <a:rPr lang="en-IE" sz="800" b="1" i="0" u="none" strike="noStrike" kern="1200">
                          <a:solidFill>
                            <a:schemeClr val="dk1"/>
                          </a:solidFill>
                          <a:effectLst/>
                          <a:latin typeface="+mn-lt"/>
                          <a:ea typeface="+mn-ea"/>
                          <a:cs typeface="+mn-cs"/>
                        </a:rPr>
                        <a:t>Kids in HHold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t"/>
                      <a:r>
                        <a:rPr lang="en-IE" sz="800" b="1" i="0" u="none" strike="noStrike" kern="1200">
                          <a:solidFill>
                            <a:schemeClr val="dk1"/>
                          </a:solidFill>
                          <a:effectLst/>
                          <a:latin typeface="+mn-lt"/>
                          <a:ea typeface="+mn-ea"/>
                          <a:cs typeface="+mn-cs"/>
                        </a:rPr>
                        <a:t>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800" b="1" i="0" u="none" strike="noStrike" kern="1200">
                          <a:solidFill>
                            <a:schemeClr val="dk1"/>
                          </a:solidFill>
                          <a:effectLst/>
                          <a:latin typeface="+mn-lt"/>
                          <a:ea typeface="+mn-ea"/>
                          <a:cs typeface="+mn-cs"/>
                        </a:rPr>
                        <a:t>Region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800" b="1" i="0" u="none" strike="noStrike" kern="1200">
                          <a:solidFill>
                            <a:schemeClr val="dk1"/>
                          </a:solidFill>
                          <a:effectLst/>
                          <a:latin typeface="+mn-lt"/>
                          <a:ea typeface="+mn-ea"/>
                          <a:cs typeface="+mn-cs"/>
                        </a:rPr>
                        <a:t>Area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6">
                  <a:txBody>
                    <a:bodyPr/>
                    <a:lstStyle/>
                    <a:p>
                      <a:pPr algn="ctr" fontAlgn="t"/>
                      <a:r>
                        <a:rPr lang="en-IE" sz="800" b="1" i="0" u="none" strike="noStrike" kern="1200" dirty="0" err="1">
                          <a:solidFill>
                            <a:schemeClr val="dk1"/>
                          </a:solidFill>
                          <a:effectLst/>
                          <a:latin typeface="+mn-lt"/>
                          <a:ea typeface="+mn-ea"/>
                          <a:cs typeface="+mn-cs"/>
                        </a:rPr>
                        <a:t>Lifestage</a:t>
                      </a:r>
                      <a:endParaRPr lang="en-IE" sz="800" b="1" i="0" u="none" strike="noStrike" kern="1200" dirty="0">
                        <a:solidFill>
                          <a:schemeClr val="dk1"/>
                        </a:solidFill>
                        <a:effectLst/>
                        <a:latin typeface="+mn-lt"/>
                        <a:ea typeface="+mn-ea"/>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213877">
                <a:tc vMerge="1">
                  <a:txBody>
                    <a:bodyPr/>
                    <a:lstStyle/>
                    <a:p>
                      <a:endParaRPr lang="en-IE"/>
                    </a:p>
                  </a:txBody>
                  <a:tcPr/>
                </a:tc>
                <a:tc v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endParaRPr lang="en-IE" dirty="0"/>
                    </a:p>
                  </a:txBody>
                  <a:tcPr/>
                </a:tc>
                <a:tc>
                  <a:txBody>
                    <a:bodyPr/>
                    <a:lstStyle/>
                    <a:p>
                      <a:pPr algn="ctr" fontAlgn="t"/>
                      <a:r>
                        <a:rPr lang="en-IE" sz="800" b="0" i="0" u="none" strike="noStrike" kern="1200" dirty="0">
                          <a:solidFill>
                            <a:schemeClr val="dk1"/>
                          </a:solidFill>
                          <a:effectLst/>
                          <a:latin typeface="+mn-lt"/>
                          <a:ea typeface="+mn-ea"/>
                          <a:cs typeface="+mn-cs"/>
                        </a:rPr>
                        <a:t> </a:t>
                      </a:r>
                    </a:p>
                  </a:txBody>
                  <a:tcPr marL="0" marR="0" marT="0" marB="0" anchor="ctr">
                    <a:lnT>
                      <a:noFill/>
                    </a:lnT>
                    <a:solidFill>
                      <a:schemeClr val="bg1"/>
                    </a:solidFill>
                  </a:tcPr>
                </a:tc>
                <a:tc>
                  <a:txBody>
                    <a:bodyPr/>
                    <a:lstStyle/>
                    <a:p>
                      <a:pPr algn="ctr" fontAlgn="t"/>
                      <a:r>
                        <a:rPr lang="en-IE" sz="800" b="0" i="0" u="none" strike="noStrike" kern="1200">
                          <a:solidFill>
                            <a:schemeClr val="dk1"/>
                          </a:solidFill>
                          <a:effectLst/>
                          <a:latin typeface="+mn-lt"/>
                          <a:ea typeface="+mn-ea"/>
                          <a:cs typeface="+mn-cs"/>
                        </a:rPr>
                        <a:t>Yes</a:t>
                      </a:r>
                    </a:p>
                  </a:txBody>
                  <a:tcPr marL="0" marR="0" marT="0" marB="0" anchor="ctr">
                    <a:lnT>
                      <a:noFill/>
                    </a:lnT>
                    <a:solidFill>
                      <a:schemeClr val="bg1"/>
                    </a:solidFill>
                  </a:tcPr>
                </a:tc>
                <a:tc>
                  <a:txBody>
                    <a:bodyPr/>
                    <a:lstStyle/>
                    <a:p>
                      <a:pPr algn="ctr" fontAlgn="t"/>
                      <a:r>
                        <a:rPr lang="en-IE" sz="800" b="0" i="0" u="none" strike="noStrike" kern="1200">
                          <a:solidFill>
                            <a:schemeClr val="dk1"/>
                          </a:solidFill>
                          <a:effectLst/>
                          <a:latin typeface="+mn-lt"/>
                          <a:ea typeface="+mn-ea"/>
                          <a:cs typeface="+mn-cs"/>
                        </a:rPr>
                        <a:t>No</a:t>
                      </a:r>
                    </a:p>
                  </a:txBody>
                  <a:tcPr marL="0" marR="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16-24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25-34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35-49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50-64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Dublin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Outside Dublin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Rural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dk1"/>
                          </a:solidFill>
                          <a:effectLst/>
                          <a:latin typeface="+mn-lt"/>
                          <a:ea typeface="+mn-ea"/>
                          <a:cs typeface="+mn-cs"/>
                        </a:rPr>
                        <a:t>Single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Pre Family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Family Pre School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Family Pre Teen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Family Teen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Empty Nester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161232">
                <a:tc>
                  <a:txBody>
                    <a:bodyPr/>
                    <a:lstStyle/>
                    <a:p>
                      <a:pPr algn="ctr" fontAlgn="t"/>
                      <a:r>
                        <a:rPr lang="en-IE" sz="900" b="0" i="1" u="none" strike="noStrike">
                          <a:solidFill>
                            <a:schemeClr val="bg1"/>
                          </a:solidFill>
                          <a:effectLst/>
                          <a:latin typeface="+mn-lt"/>
                        </a:rPr>
                        <a:t>875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dirty="0">
                          <a:solidFill>
                            <a:schemeClr val="bg1"/>
                          </a:solidFill>
                          <a:effectLst/>
                          <a:latin typeface="+mn-lt"/>
                        </a:rPr>
                        <a:t>870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dirty="0">
                          <a:solidFill>
                            <a:schemeClr val="bg1"/>
                          </a:solidFill>
                          <a:effectLst/>
                          <a:latin typeface="+mn-lt"/>
                        </a:rPr>
                        <a:t>900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1" i="1" u="none" strike="noStrike" kern="1200" dirty="0">
                          <a:solidFill>
                            <a:schemeClr val="bg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298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602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181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229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269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631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656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244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a:solidFill>
                            <a:schemeClr val="bg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238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122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138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1" u="none" strike="noStrike" kern="1200" dirty="0">
                          <a:solidFill>
                            <a:schemeClr val="bg1"/>
                          </a:solidFill>
                          <a:effectLst/>
                          <a:latin typeface="+mn-lt"/>
                          <a:ea typeface="+mn-ea"/>
                          <a:cs typeface="+mn-cs"/>
                        </a:rPr>
                        <a:t>225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715435855"/>
                  </a:ext>
                </a:extLst>
              </a:tr>
              <a:tr h="150763">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dirty="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i="1" u="none" strike="noStrike" kern="1200">
                          <a:solidFill>
                            <a:schemeClr val="tx1">
                              <a:lumMod val="65000"/>
                              <a:lumOff val="35000"/>
                            </a:schemeClr>
                          </a:solidFill>
                          <a:effectLst/>
                          <a:latin typeface="+mn-lt"/>
                          <a:ea typeface="+mn-ea"/>
                          <a:cs typeface="+mn-cs"/>
                        </a:rPr>
                        <a:t>%</a:t>
                      </a: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dirty="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dirty="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grpSp>
        <p:nvGrpSpPr>
          <p:cNvPr id="10" name="Group 9">
            <a:extLst>
              <a:ext uri="{FF2B5EF4-FFF2-40B4-BE49-F238E27FC236}">
                <a16:creationId xmlns:a16="http://schemas.microsoft.com/office/drawing/2014/main" id="{B231F6FC-8125-4160-853E-DE45600E4614}"/>
              </a:ext>
            </a:extLst>
          </p:cNvPr>
          <p:cNvGrpSpPr/>
          <p:nvPr/>
        </p:nvGrpSpPr>
        <p:grpSpPr>
          <a:xfrm>
            <a:off x="3936229" y="937326"/>
            <a:ext cx="628529" cy="346616"/>
            <a:chOff x="3829905" y="937326"/>
            <a:chExt cx="628529" cy="346616"/>
          </a:xfrm>
        </p:grpSpPr>
        <p:pic>
          <p:nvPicPr>
            <p:cNvPr id="31" name="Graphic 30" descr="Man">
              <a:extLst>
                <a:ext uri="{FF2B5EF4-FFF2-40B4-BE49-F238E27FC236}">
                  <a16:creationId xmlns:a16="http://schemas.microsoft.com/office/drawing/2014/main" id="{0E0B4746-A873-43B9-BC4A-0242D0ED98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2346" y="937326"/>
              <a:ext cx="337526" cy="337526"/>
            </a:xfrm>
            <a:prstGeom prst="rect">
              <a:avLst/>
            </a:prstGeom>
          </p:spPr>
        </p:pic>
        <p:pic>
          <p:nvPicPr>
            <p:cNvPr id="32" name="Graphic 31" descr="Person with Cane">
              <a:extLst>
                <a:ext uri="{FF2B5EF4-FFF2-40B4-BE49-F238E27FC236}">
                  <a16:creationId xmlns:a16="http://schemas.microsoft.com/office/drawing/2014/main" id="{2BF65847-F1F3-46F2-9D2E-A64103D309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20908" y="946416"/>
              <a:ext cx="337526" cy="337526"/>
            </a:xfrm>
            <a:prstGeom prst="rect">
              <a:avLst/>
            </a:prstGeom>
          </p:spPr>
        </p:pic>
        <p:pic>
          <p:nvPicPr>
            <p:cNvPr id="33" name="Graphic 32" descr="Man">
              <a:extLst>
                <a:ext uri="{FF2B5EF4-FFF2-40B4-BE49-F238E27FC236}">
                  <a16:creationId xmlns:a16="http://schemas.microsoft.com/office/drawing/2014/main" id="{865D66F2-AAC3-41C7-8FF9-17B70970B1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29905" y="1000489"/>
              <a:ext cx="253299" cy="253298"/>
            </a:xfrm>
            <a:prstGeom prst="rect">
              <a:avLst/>
            </a:prstGeom>
          </p:spPr>
        </p:pic>
      </p:grpSp>
      <p:pic>
        <p:nvPicPr>
          <p:cNvPr id="34" name="Graphic 33" descr="Home">
            <a:extLst>
              <a:ext uri="{FF2B5EF4-FFF2-40B4-BE49-F238E27FC236}">
                <a16:creationId xmlns:a16="http://schemas.microsoft.com/office/drawing/2014/main" id="{3AEE532A-A5F9-41B0-97BC-17919834FE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97834" y="1025026"/>
            <a:ext cx="240097" cy="240097"/>
          </a:xfrm>
          <a:prstGeom prst="rect">
            <a:avLst/>
          </a:prstGeom>
        </p:spPr>
      </p:pic>
      <p:pic>
        <p:nvPicPr>
          <p:cNvPr id="35" name="Graphic 34" descr="City">
            <a:extLst>
              <a:ext uri="{FF2B5EF4-FFF2-40B4-BE49-F238E27FC236}">
                <a16:creationId xmlns:a16="http://schemas.microsoft.com/office/drawing/2014/main" id="{ADBE039B-0060-4510-A4F4-245955E1255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50157" y="913957"/>
            <a:ext cx="399010" cy="399010"/>
          </a:xfrm>
          <a:prstGeom prst="rect">
            <a:avLst/>
          </a:prstGeom>
        </p:spPr>
      </p:pic>
      <p:pic>
        <p:nvPicPr>
          <p:cNvPr id="36" name="Graphic 35" descr="Family with two children">
            <a:extLst>
              <a:ext uri="{FF2B5EF4-FFF2-40B4-BE49-F238E27FC236}">
                <a16:creationId xmlns:a16="http://schemas.microsoft.com/office/drawing/2014/main" id="{581D8EE6-F8C3-49D9-BF66-1F2A5E3439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06052" y="733246"/>
            <a:ext cx="601301" cy="601301"/>
          </a:xfrm>
          <a:prstGeom prst="rect">
            <a:avLst/>
          </a:prstGeom>
        </p:spPr>
      </p:pic>
      <p:pic>
        <p:nvPicPr>
          <p:cNvPr id="37" name="Picture 9" descr="image001">
            <a:extLst>
              <a:ext uri="{FF2B5EF4-FFF2-40B4-BE49-F238E27FC236}">
                <a16:creationId xmlns:a16="http://schemas.microsoft.com/office/drawing/2014/main" id="{C1A89B16-93F6-44F3-9952-8987CF280E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6075" y="810715"/>
            <a:ext cx="352400" cy="4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0706B952-DC2C-423A-A27F-5B942A3E3C03}"/>
              </a:ext>
            </a:extLst>
          </p:cNvPr>
          <p:cNvSpPr txBox="1"/>
          <p:nvPr/>
        </p:nvSpPr>
        <p:spPr>
          <a:xfrm>
            <a:off x="4289671" y="455687"/>
            <a:ext cx="1146244" cy="276999"/>
          </a:xfrm>
          <a:prstGeom prst="rect">
            <a:avLst/>
          </a:prstGeom>
          <a:solidFill>
            <a:schemeClr val="bg1"/>
          </a:solidFill>
        </p:spPr>
        <p:txBody>
          <a:bodyPr wrap="square" rtlCol="0">
            <a:spAutoFit/>
          </a:bodyPr>
          <a:lstStyle/>
          <a:p>
            <a:pPr algn="ctr"/>
            <a:r>
              <a:rPr lang="en-US" sz="1200" b="1" dirty="0">
                <a:solidFill>
                  <a:schemeClr val="bg2">
                    <a:lumMod val="25000"/>
                  </a:schemeClr>
                </a:solidFill>
              </a:rPr>
              <a:t>April 2021</a:t>
            </a:r>
            <a:endParaRPr lang="en-IE" sz="1200" b="1" dirty="0">
              <a:solidFill>
                <a:schemeClr val="bg2">
                  <a:lumMod val="25000"/>
                </a:schemeClr>
              </a:solidFill>
            </a:endParaRPr>
          </a:p>
        </p:txBody>
      </p:sp>
      <p:graphicFrame>
        <p:nvGraphicFramePr>
          <p:cNvPr id="3" name="Table 2">
            <a:extLst>
              <a:ext uri="{FF2B5EF4-FFF2-40B4-BE49-F238E27FC236}">
                <a16:creationId xmlns:a16="http://schemas.microsoft.com/office/drawing/2014/main" id="{950D6C7D-5AC3-45DC-8503-CE2EDC76154D}"/>
              </a:ext>
            </a:extLst>
          </p:cNvPr>
          <p:cNvGraphicFramePr>
            <a:graphicFrameLocks noGrp="1"/>
          </p:cNvGraphicFramePr>
          <p:nvPr>
            <p:extLst>
              <p:ext uri="{D42A27DB-BD31-4B8C-83A1-F6EECF244321}">
                <p14:modId xmlns:p14="http://schemas.microsoft.com/office/powerpoint/2010/main" val="3938548007"/>
              </p:ext>
            </p:extLst>
          </p:nvPr>
        </p:nvGraphicFramePr>
        <p:xfrm>
          <a:off x="69518" y="5200147"/>
          <a:ext cx="9766963" cy="720527"/>
        </p:xfrm>
        <a:graphic>
          <a:graphicData uri="http://schemas.openxmlformats.org/drawingml/2006/table">
            <a:tbl>
              <a:tblPr/>
              <a:tblGrid>
                <a:gridCol w="776526">
                  <a:extLst>
                    <a:ext uri="{9D8B030D-6E8A-4147-A177-3AD203B41FA5}">
                      <a16:colId xmlns:a16="http://schemas.microsoft.com/office/drawing/2014/main" val="784640164"/>
                    </a:ext>
                  </a:extLst>
                </a:gridCol>
                <a:gridCol w="350729">
                  <a:extLst>
                    <a:ext uri="{9D8B030D-6E8A-4147-A177-3AD203B41FA5}">
                      <a16:colId xmlns:a16="http://schemas.microsoft.com/office/drawing/2014/main" val="3708980962"/>
                    </a:ext>
                  </a:extLst>
                </a:gridCol>
                <a:gridCol w="338202">
                  <a:extLst>
                    <a:ext uri="{9D8B030D-6E8A-4147-A177-3AD203B41FA5}">
                      <a16:colId xmlns:a16="http://schemas.microsoft.com/office/drawing/2014/main" val="3943099965"/>
                    </a:ext>
                  </a:extLst>
                </a:gridCol>
                <a:gridCol w="356992">
                  <a:extLst>
                    <a:ext uri="{9D8B030D-6E8A-4147-A177-3AD203B41FA5}">
                      <a16:colId xmlns:a16="http://schemas.microsoft.com/office/drawing/2014/main" val="2744122996"/>
                    </a:ext>
                  </a:extLst>
                </a:gridCol>
                <a:gridCol w="338203">
                  <a:extLst>
                    <a:ext uri="{9D8B030D-6E8A-4147-A177-3AD203B41FA5}">
                      <a16:colId xmlns:a16="http://schemas.microsoft.com/office/drawing/2014/main" val="450722729"/>
                    </a:ext>
                  </a:extLst>
                </a:gridCol>
                <a:gridCol w="394570">
                  <a:extLst>
                    <a:ext uri="{9D8B030D-6E8A-4147-A177-3AD203B41FA5}">
                      <a16:colId xmlns:a16="http://schemas.microsoft.com/office/drawing/2014/main" val="2220340945"/>
                    </a:ext>
                  </a:extLst>
                </a:gridCol>
                <a:gridCol w="344465">
                  <a:extLst>
                    <a:ext uri="{9D8B030D-6E8A-4147-A177-3AD203B41FA5}">
                      <a16:colId xmlns:a16="http://schemas.microsoft.com/office/drawing/2014/main" val="3637808879"/>
                    </a:ext>
                  </a:extLst>
                </a:gridCol>
                <a:gridCol w="394570">
                  <a:extLst>
                    <a:ext uri="{9D8B030D-6E8A-4147-A177-3AD203B41FA5}">
                      <a16:colId xmlns:a16="http://schemas.microsoft.com/office/drawing/2014/main" val="1794289822"/>
                    </a:ext>
                  </a:extLst>
                </a:gridCol>
                <a:gridCol w="356992">
                  <a:extLst>
                    <a:ext uri="{9D8B030D-6E8A-4147-A177-3AD203B41FA5}">
                      <a16:colId xmlns:a16="http://schemas.microsoft.com/office/drawing/2014/main" val="3370794871"/>
                    </a:ext>
                  </a:extLst>
                </a:gridCol>
                <a:gridCol w="344466">
                  <a:extLst>
                    <a:ext uri="{9D8B030D-6E8A-4147-A177-3AD203B41FA5}">
                      <a16:colId xmlns:a16="http://schemas.microsoft.com/office/drawing/2014/main" val="847352115"/>
                    </a:ext>
                  </a:extLst>
                </a:gridCol>
                <a:gridCol w="350729">
                  <a:extLst>
                    <a:ext uri="{9D8B030D-6E8A-4147-A177-3AD203B41FA5}">
                      <a16:colId xmlns:a16="http://schemas.microsoft.com/office/drawing/2014/main" val="763001403"/>
                    </a:ext>
                  </a:extLst>
                </a:gridCol>
                <a:gridCol w="369517">
                  <a:extLst>
                    <a:ext uri="{9D8B030D-6E8A-4147-A177-3AD203B41FA5}">
                      <a16:colId xmlns:a16="http://schemas.microsoft.com/office/drawing/2014/main" val="431840648"/>
                    </a:ext>
                  </a:extLst>
                </a:gridCol>
                <a:gridCol w="325677">
                  <a:extLst>
                    <a:ext uri="{9D8B030D-6E8A-4147-A177-3AD203B41FA5}">
                      <a16:colId xmlns:a16="http://schemas.microsoft.com/office/drawing/2014/main" val="153254622"/>
                    </a:ext>
                  </a:extLst>
                </a:gridCol>
                <a:gridCol w="453217">
                  <a:extLst>
                    <a:ext uri="{9D8B030D-6E8A-4147-A177-3AD203B41FA5}">
                      <a16:colId xmlns:a16="http://schemas.microsoft.com/office/drawing/2014/main" val="802605408"/>
                    </a:ext>
                  </a:extLst>
                </a:gridCol>
                <a:gridCol w="356009">
                  <a:extLst>
                    <a:ext uri="{9D8B030D-6E8A-4147-A177-3AD203B41FA5}">
                      <a16:colId xmlns:a16="http://schemas.microsoft.com/office/drawing/2014/main" val="3200024441"/>
                    </a:ext>
                  </a:extLst>
                </a:gridCol>
                <a:gridCol w="356009">
                  <a:extLst>
                    <a:ext uri="{9D8B030D-6E8A-4147-A177-3AD203B41FA5}">
                      <a16:colId xmlns:a16="http://schemas.microsoft.com/office/drawing/2014/main" val="145373"/>
                    </a:ext>
                  </a:extLst>
                </a:gridCol>
                <a:gridCol w="356009">
                  <a:extLst>
                    <a:ext uri="{9D8B030D-6E8A-4147-A177-3AD203B41FA5}">
                      <a16:colId xmlns:a16="http://schemas.microsoft.com/office/drawing/2014/main" val="1790834940"/>
                    </a:ext>
                  </a:extLst>
                </a:gridCol>
                <a:gridCol w="356009">
                  <a:extLst>
                    <a:ext uri="{9D8B030D-6E8A-4147-A177-3AD203B41FA5}">
                      <a16:colId xmlns:a16="http://schemas.microsoft.com/office/drawing/2014/main" val="1310470992"/>
                    </a:ext>
                  </a:extLst>
                </a:gridCol>
                <a:gridCol w="356009">
                  <a:extLst>
                    <a:ext uri="{9D8B030D-6E8A-4147-A177-3AD203B41FA5}">
                      <a16:colId xmlns:a16="http://schemas.microsoft.com/office/drawing/2014/main" val="1790654556"/>
                    </a:ext>
                  </a:extLst>
                </a:gridCol>
                <a:gridCol w="356009">
                  <a:extLst>
                    <a:ext uri="{9D8B030D-6E8A-4147-A177-3AD203B41FA5}">
                      <a16:colId xmlns:a16="http://schemas.microsoft.com/office/drawing/2014/main" val="1462965686"/>
                    </a:ext>
                  </a:extLst>
                </a:gridCol>
                <a:gridCol w="356009">
                  <a:extLst>
                    <a:ext uri="{9D8B030D-6E8A-4147-A177-3AD203B41FA5}">
                      <a16:colId xmlns:a16="http://schemas.microsoft.com/office/drawing/2014/main" val="1278930831"/>
                    </a:ext>
                  </a:extLst>
                </a:gridCol>
                <a:gridCol w="356009">
                  <a:extLst>
                    <a:ext uri="{9D8B030D-6E8A-4147-A177-3AD203B41FA5}">
                      <a16:colId xmlns:a16="http://schemas.microsoft.com/office/drawing/2014/main" val="2396375803"/>
                    </a:ext>
                  </a:extLst>
                </a:gridCol>
                <a:gridCol w="356009">
                  <a:extLst>
                    <a:ext uri="{9D8B030D-6E8A-4147-A177-3AD203B41FA5}">
                      <a16:colId xmlns:a16="http://schemas.microsoft.com/office/drawing/2014/main" val="2949816047"/>
                    </a:ext>
                  </a:extLst>
                </a:gridCol>
                <a:gridCol w="356009">
                  <a:extLst>
                    <a:ext uri="{9D8B030D-6E8A-4147-A177-3AD203B41FA5}">
                      <a16:colId xmlns:a16="http://schemas.microsoft.com/office/drawing/2014/main" val="2051582610"/>
                    </a:ext>
                  </a:extLst>
                </a:gridCol>
                <a:gridCol w="356009">
                  <a:extLst>
                    <a:ext uri="{9D8B030D-6E8A-4147-A177-3AD203B41FA5}">
                      <a16:colId xmlns:a16="http://schemas.microsoft.com/office/drawing/2014/main" val="1766046180"/>
                    </a:ext>
                  </a:extLst>
                </a:gridCol>
                <a:gridCol w="356009">
                  <a:extLst>
                    <a:ext uri="{9D8B030D-6E8A-4147-A177-3AD203B41FA5}">
                      <a16:colId xmlns:a16="http://schemas.microsoft.com/office/drawing/2014/main" val="2773904482"/>
                    </a:ext>
                  </a:extLst>
                </a:gridCol>
              </a:tblGrid>
              <a:tr h="224065">
                <a:tc>
                  <a:txBody>
                    <a:bodyPr/>
                    <a:lstStyle/>
                    <a:p>
                      <a:pPr algn="ctr" fontAlgn="t"/>
                      <a:r>
                        <a:rPr lang="en-IE" sz="900" b="1" i="0" u="none" strike="noStrike">
                          <a:effectLst/>
                          <a:latin typeface="+mn-lt"/>
                        </a:rPr>
                        <a:t>- ANY Better</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IE" sz="900" b="1" i="0" u="none" strike="noStrike" kern="1200" dirty="0">
                          <a:solidFill>
                            <a:schemeClr val="tx1"/>
                          </a:solidFill>
                          <a:effectLst/>
                          <a:latin typeface="+mn-lt"/>
                          <a:ea typeface="+mn-ea"/>
                          <a:cs typeface="+mn-cs"/>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1" i="0" u="none" strike="noStrike" kern="1200" dirty="0">
                        <a:solidFill>
                          <a:schemeClr val="tx1"/>
                        </a:solidFill>
                        <a:effectLst/>
                        <a:latin typeface="+mn-lt"/>
                        <a:ea typeface="+mn-ea"/>
                        <a:cs typeface="+mn-cs"/>
                      </a:endParaRP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 </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 </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 </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 </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6839159"/>
                  </a:ext>
                </a:extLst>
              </a:tr>
              <a:tr h="248231">
                <a:tc>
                  <a:txBody>
                    <a:bodyPr/>
                    <a:lstStyle/>
                    <a:p>
                      <a:pPr algn="ctr" fontAlgn="t"/>
                      <a:r>
                        <a:rPr lang="en-IE" sz="900" b="1" i="0" u="none" strike="noStrike">
                          <a:effectLst/>
                          <a:latin typeface="+mn-lt"/>
                        </a:rPr>
                        <a:t>- ANY Worse</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IE" sz="900" b="1" i="0" u="none" strike="noStrike" kern="1200" dirty="0">
                          <a:solidFill>
                            <a:schemeClr val="tx1"/>
                          </a:solidFill>
                          <a:effectLst/>
                          <a:latin typeface="+mn-lt"/>
                          <a:ea typeface="+mn-ea"/>
                          <a:cs typeface="+mn-cs"/>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1" i="0" u="none" strike="noStrike" kern="1200" dirty="0">
                        <a:solidFill>
                          <a:schemeClr val="tx1"/>
                        </a:solidFill>
                        <a:effectLst/>
                        <a:latin typeface="+mn-lt"/>
                        <a:ea typeface="+mn-ea"/>
                        <a:cs typeface="+mn-cs"/>
                      </a:endParaRP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 </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 </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 </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 </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a:solidFill>
                            <a:schemeClr val="tx1"/>
                          </a:solidFill>
                          <a:effectLst/>
                          <a:latin typeface="+mn-lt"/>
                          <a:ea typeface="+mn-ea"/>
                          <a:cs typeface="+mn-cs"/>
                        </a:rPr>
                        <a:t>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1" i="0" u="none" strike="noStrike" kern="1200" dirty="0">
                          <a:solidFill>
                            <a:schemeClr val="tx1"/>
                          </a:solidFill>
                          <a:effectLst/>
                          <a:latin typeface="+mn-lt"/>
                          <a:ea typeface="+mn-ea"/>
                          <a:cs typeface="+mn-cs"/>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77250146"/>
                  </a:ext>
                </a:extLst>
              </a:tr>
              <a:tr h="248231">
                <a:tc>
                  <a:txBody>
                    <a:bodyPr/>
                    <a:lstStyle/>
                    <a:p>
                      <a:pPr algn="ctr" fontAlgn="t"/>
                      <a:r>
                        <a:rPr lang="en-IE" sz="900" b="1" i="0" u="none" strike="noStrike">
                          <a:effectLst/>
                          <a:latin typeface="+mn-lt"/>
                        </a:rPr>
                        <a:t>Net Diff</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IE" sz="900" b="1" i="0" u="none" strike="noStrike" kern="1200">
                          <a:solidFill>
                            <a:schemeClr val="tx1"/>
                          </a:solidFill>
                          <a:effectLst/>
                          <a:latin typeface="+mn-lt"/>
                          <a:ea typeface="+mn-ea"/>
                          <a:cs typeface="+mn-cs"/>
                        </a:rPr>
                        <a:t>-4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r>
                        <a:rPr lang="en-IE" sz="900" b="1" i="0" u="none" strike="noStrike" kern="120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endParaRPr lang="en-IE" sz="900" b="1" i="0" u="none" strike="noStrike" kern="120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endParaRPr lang="en-IE" sz="9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a:solidFill>
                            <a:schemeClr val="tx1"/>
                          </a:solidFill>
                          <a:effectLst/>
                          <a:latin typeface="+mn-lt"/>
                          <a:ea typeface="+mn-ea"/>
                          <a:cs typeface="+mn-cs"/>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a:solidFill>
                            <a:schemeClr val="tx1"/>
                          </a:solidFill>
                          <a:effectLst/>
                          <a:latin typeface="+mn-lt"/>
                          <a:ea typeface="+mn-ea"/>
                          <a:cs typeface="+mn-cs"/>
                        </a:rPr>
                        <a:t>-2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a:solidFill>
                            <a:schemeClr val="tx1"/>
                          </a:solidFill>
                          <a:effectLst/>
                          <a:latin typeface="+mn-lt"/>
                          <a:ea typeface="+mn-ea"/>
                          <a:cs typeface="+mn-cs"/>
                        </a:rPr>
                        <a:t>-8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endParaRPr lang="en-IE" sz="900" b="1" i="0" u="none" strike="noStrike" kern="120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endParaRPr lang="en-IE" sz="9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b"/>
                      <a:endParaRPr lang="en-IE" sz="9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a:solidFill>
                            <a:schemeClr val="tx1"/>
                          </a:solidFill>
                          <a:effectLst/>
                          <a:latin typeface="+mn-lt"/>
                          <a:ea typeface="+mn-ea"/>
                          <a:cs typeface="+mn-cs"/>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t"/>
                      <a:r>
                        <a:rPr lang="en-IE" sz="900" b="1"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79483564"/>
                  </a:ext>
                </a:extLst>
              </a:tr>
            </a:tbl>
          </a:graphicData>
        </a:graphic>
      </p:graphicFrame>
      <p:pic>
        <p:nvPicPr>
          <p:cNvPr id="40" name="Picture 39" descr="A close up of a logo&#10;&#10;Description automatically generated">
            <a:extLst>
              <a:ext uri="{FF2B5EF4-FFF2-40B4-BE49-F238E27FC236}">
                <a16:creationId xmlns:a16="http://schemas.microsoft.com/office/drawing/2014/main" id="{051CD6AD-1665-42B8-9FF0-0A0E10B1A531}"/>
              </a:ext>
            </a:extLst>
          </p:cNvPr>
          <p:cNvPicPr>
            <a:picLocks noChangeAspect="1"/>
          </p:cNvPicPr>
          <p:nvPr/>
        </p:nvPicPr>
        <p:blipFill rotWithShape="1">
          <a:blip r:embed="rId17">
            <a:alphaModFix amt="50000"/>
          </a:blip>
          <a:srcRect b="13250"/>
          <a:stretch/>
        </p:blipFill>
        <p:spPr>
          <a:xfrm>
            <a:off x="8423306" y="704569"/>
            <a:ext cx="657391" cy="570283"/>
          </a:xfrm>
          <a:prstGeom prst="rect">
            <a:avLst/>
          </a:prstGeom>
        </p:spPr>
      </p:pic>
      <p:sp>
        <p:nvSpPr>
          <p:cNvPr id="20" name="Rectangle 19">
            <a:extLst>
              <a:ext uri="{FF2B5EF4-FFF2-40B4-BE49-F238E27FC236}">
                <a16:creationId xmlns:a16="http://schemas.microsoft.com/office/drawing/2014/main" id="{667602EB-D05F-44C2-B983-DDA5B7520047}"/>
              </a:ext>
            </a:extLst>
          </p:cNvPr>
          <p:cNvSpPr/>
          <p:nvPr/>
        </p:nvSpPr>
        <p:spPr>
          <a:xfrm>
            <a:off x="1519883" y="1276930"/>
            <a:ext cx="371547" cy="4748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Tree>
    <p:custDataLst>
      <p:tags r:id="rId1"/>
    </p:custDataLst>
    <p:extLst>
      <p:ext uri="{BB962C8B-B14F-4D97-AF65-F5344CB8AC3E}">
        <p14:creationId xmlns:p14="http://schemas.microsoft.com/office/powerpoint/2010/main" val="412811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43">
            <a:extLst>
              <a:ext uri="{FF2B5EF4-FFF2-40B4-BE49-F238E27FC236}">
                <a16:creationId xmlns:a16="http://schemas.microsoft.com/office/drawing/2014/main" id="{9BE4F662-EEB4-463F-9382-009434DD4901}"/>
              </a:ext>
            </a:extLst>
          </p:cNvPr>
          <p:cNvGraphicFramePr>
            <a:graphicFrameLocks/>
          </p:cNvGraphicFramePr>
          <p:nvPr>
            <p:custDataLst>
              <p:tags r:id="rId2"/>
            </p:custDataLst>
            <p:extLst>
              <p:ext uri="{D42A27DB-BD31-4B8C-83A1-F6EECF244321}">
                <p14:modId xmlns:p14="http://schemas.microsoft.com/office/powerpoint/2010/main" val="3243668583"/>
              </p:ext>
            </p:extLst>
          </p:nvPr>
        </p:nvGraphicFramePr>
        <p:xfrm>
          <a:off x="840726" y="2024787"/>
          <a:ext cx="8792793" cy="32352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a:extLst>
              <a:ext uri="{FF2B5EF4-FFF2-40B4-BE49-F238E27FC236}">
                <a16:creationId xmlns:a16="http://schemas.microsoft.com/office/drawing/2014/main" id="{C4CAA28B-2278-45D4-B054-5B29FD400934}"/>
              </a:ext>
            </a:extLst>
          </p:cNvPr>
          <p:cNvSpPr>
            <a:spLocks noGrp="1"/>
          </p:cNvSpPr>
          <p:nvPr>
            <p:ph type="body" sz="quarter" idx="49"/>
          </p:nvPr>
        </p:nvSpPr>
        <p:spPr>
          <a:xfrm>
            <a:off x="44390" y="553656"/>
            <a:ext cx="3155196" cy="323941"/>
          </a:xfrm>
        </p:spPr>
        <p:txBody>
          <a:bodyPr/>
          <a:lstStyle/>
          <a:p>
            <a:r>
              <a:rPr lang="en-IE" dirty="0"/>
              <a:t>Base: All adults 16+ n 1001</a:t>
            </a:r>
          </a:p>
        </p:txBody>
      </p:sp>
      <p:sp>
        <p:nvSpPr>
          <p:cNvPr id="14" name="Title 13">
            <a:extLst>
              <a:ext uri="{FF2B5EF4-FFF2-40B4-BE49-F238E27FC236}">
                <a16:creationId xmlns:a16="http://schemas.microsoft.com/office/drawing/2014/main" id="{74F8215A-D058-4D16-B1E5-4709B367D0E5}"/>
              </a:ext>
            </a:extLst>
          </p:cNvPr>
          <p:cNvSpPr>
            <a:spLocks noGrp="1"/>
          </p:cNvSpPr>
          <p:nvPr>
            <p:ph type="title"/>
          </p:nvPr>
        </p:nvSpPr>
        <p:spPr>
          <a:xfrm>
            <a:off x="44390" y="44624"/>
            <a:ext cx="8913440" cy="370620"/>
          </a:xfrm>
          <a:prstGeom prst="rect">
            <a:avLst/>
          </a:prstGeom>
        </p:spPr>
        <p:txBody>
          <a:bodyPr/>
          <a:lstStyle/>
          <a:p>
            <a:pPr>
              <a:lnSpc>
                <a:spcPct val="80000"/>
              </a:lnSpc>
            </a:pPr>
            <a:r>
              <a:rPr lang="en-IE" sz="2000" dirty="0"/>
              <a:t>Experience of making and receiving voice calls while at home on mobile since the start of the ongoing Covid-19 pandemic </a:t>
            </a:r>
          </a:p>
        </p:txBody>
      </p:sp>
      <p:graphicFrame>
        <p:nvGraphicFramePr>
          <p:cNvPr id="2" name="Table 1">
            <a:extLst>
              <a:ext uri="{FF2B5EF4-FFF2-40B4-BE49-F238E27FC236}">
                <a16:creationId xmlns:a16="http://schemas.microsoft.com/office/drawing/2014/main" id="{A2C674F0-E9D6-4DD3-891A-07F0D7D6607C}"/>
              </a:ext>
            </a:extLst>
          </p:cNvPr>
          <p:cNvGraphicFramePr>
            <a:graphicFrameLocks noGrp="1"/>
          </p:cNvGraphicFramePr>
          <p:nvPr>
            <p:extLst>
              <p:ext uri="{D42A27DB-BD31-4B8C-83A1-F6EECF244321}">
                <p14:modId xmlns:p14="http://schemas.microsoft.com/office/powerpoint/2010/main" val="2719623891"/>
              </p:ext>
            </p:extLst>
          </p:nvPr>
        </p:nvGraphicFramePr>
        <p:xfrm>
          <a:off x="0" y="1923957"/>
          <a:ext cx="1250216" cy="3254969"/>
        </p:xfrm>
        <a:graphic>
          <a:graphicData uri="http://schemas.openxmlformats.org/drawingml/2006/table">
            <a:tbl>
              <a:tblPr firstRow="1" bandRow="1">
                <a:tableStyleId>{5C22544A-7EE6-4342-B048-85BDC9FD1C3A}</a:tableStyleId>
              </a:tblPr>
              <a:tblGrid>
                <a:gridCol w="1250216">
                  <a:extLst>
                    <a:ext uri="{9D8B030D-6E8A-4147-A177-3AD203B41FA5}">
                      <a16:colId xmlns:a16="http://schemas.microsoft.com/office/drawing/2014/main" val="2765287829"/>
                    </a:ext>
                  </a:extLst>
                </a:gridCol>
              </a:tblGrid>
              <a:tr h="497696">
                <a:tc>
                  <a:txBody>
                    <a:bodyPr/>
                    <a:lstStyle/>
                    <a:p>
                      <a:pPr algn="r" fontAlgn="t"/>
                      <a:r>
                        <a:rPr lang="en-IE" sz="900" b="0" i="0" u="none" strike="noStrike">
                          <a:solidFill>
                            <a:schemeClr val="tx1">
                              <a:lumMod val="85000"/>
                              <a:lumOff val="15000"/>
                            </a:schemeClr>
                          </a:solidFill>
                          <a:effectLst/>
                          <a:latin typeface="+mn-lt"/>
                        </a:rPr>
                        <a:t>Much Better</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1394912"/>
                  </a:ext>
                </a:extLst>
              </a:tr>
              <a:tr h="187907">
                <a:tc>
                  <a:txBody>
                    <a:bodyPr/>
                    <a:lstStyle/>
                    <a:p>
                      <a:pPr algn="r" fontAlgn="t"/>
                      <a:r>
                        <a:rPr lang="en-IE" sz="900" b="0" i="0" u="none" strike="noStrike">
                          <a:solidFill>
                            <a:schemeClr val="tx1">
                              <a:lumMod val="85000"/>
                              <a:lumOff val="15000"/>
                            </a:schemeClr>
                          </a:solidFill>
                          <a:effectLst/>
                          <a:latin typeface="+mn-lt"/>
                        </a:rPr>
                        <a:t>Somewhat Better</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0135036"/>
                  </a:ext>
                </a:extLst>
              </a:tr>
              <a:tr h="2193552">
                <a:tc>
                  <a:txBody>
                    <a:bodyPr/>
                    <a:lstStyle/>
                    <a:p>
                      <a:pPr algn="r" fontAlgn="t"/>
                      <a:r>
                        <a:rPr lang="en-IE" sz="900" b="0" i="0" u="none" strike="noStrike">
                          <a:solidFill>
                            <a:schemeClr val="tx1">
                              <a:lumMod val="85000"/>
                              <a:lumOff val="15000"/>
                            </a:schemeClr>
                          </a:solidFill>
                          <a:effectLst/>
                          <a:latin typeface="+mn-lt"/>
                        </a:rPr>
                        <a:t>About the same as before the start of the ongoing Covid-19 pandemic</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6647683"/>
                  </a:ext>
                </a:extLst>
              </a:tr>
              <a:tr h="187907">
                <a:tc>
                  <a:txBody>
                    <a:bodyPr/>
                    <a:lstStyle/>
                    <a:p>
                      <a:pPr algn="r" fontAlgn="t"/>
                      <a:r>
                        <a:rPr lang="en-IE" sz="900" b="0" i="0" u="none" strike="noStrike" kern="1200">
                          <a:solidFill>
                            <a:schemeClr val="tx1">
                              <a:lumMod val="85000"/>
                              <a:lumOff val="15000"/>
                            </a:schemeClr>
                          </a:solidFill>
                          <a:effectLst/>
                          <a:latin typeface="+mn-lt"/>
                          <a:ea typeface="+mn-ea"/>
                          <a:cs typeface="+mn-cs"/>
                        </a:rPr>
                        <a:t>Somewhat Worse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3683971"/>
                  </a:ext>
                </a:extLst>
              </a:tr>
              <a:tr h="187907">
                <a:tc>
                  <a:txBody>
                    <a:bodyPr/>
                    <a:lstStyle/>
                    <a:p>
                      <a:pPr algn="r" fontAlgn="t"/>
                      <a:r>
                        <a:rPr lang="en-IE" sz="900" b="0" i="0" u="none" strike="noStrike" kern="1200">
                          <a:solidFill>
                            <a:schemeClr val="tx1">
                              <a:lumMod val="85000"/>
                              <a:lumOff val="15000"/>
                            </a:schemeClr>
                          </a:solidFill>
                          <a:effectLst/>
                          <a:latin typeface="+mn-lt"/>
                          <a:ea typeface="+mn-ea"/>
                          <a:cs typeface="+mn-cs"/>
                        </a:rPr>
                        <a:t>Much Worse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2158376"/>
                  </a:ext>
                </a:extLst>
              </a:tr>
            </a:tbl>
          </a:graphicData>
        </a:graphic>
      </p:graphicFrame>
      <p:sp>
        <p:nvSpPr>
          <p:cNvPr id="11" name="Text Placeholder 2">
            <a:extLst>
              <a:ext uri="{FF2B5EF4-FFF2-40B4-BE49-F238E27FC236}">
                <a16:creationId xmlns:a16="http://schemas.microsoft.com/office/drawing/2014/main" id="{01D5D904-856E-4194-8D1E-F0D747736C94}"/>
              </a:ext>
            </a:extLst>
          </p:cNvPr>
          <p:cNvSpPr txBox="1">
            <a:spLocks/>
          </p:cNvSpPr>
          <p:nvPr/>
        </p:nvSpPr>
        <p:spPr>
          <a:xfrm>
            <a:off x="692292" y="6494921"/>
            <a:ext cx="6190812" cy="285204"/>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1000" i="1" kern="1200">
                <a:solidFill>
                  <a:schemeClr val="tx1">
                    <a:lumMod val="65000"/>
                    <a:lumOff val="3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Q.6 Please describe your experience of making and receiving voice calls while at home on your mobile phone since the start of the ongoing Covid-19 pandemic?</a:t>
            </a:r>
          </a:p>
        </p:txBody>
      </p:sp>
      <p:sp>
        <p:nvSpPr>
          <p:cNvPr id="39" name="TextBox 38">
            <a:extLst>
              <a:ext uri="{FF2B5EF4-FFF2-40B4-BE49-F238E27FC236}">
                <a16:creationId xmlns:a16="http://schemas.microsoft.com/office/drawing/2014/main" id="{0706B952-DC2C-423A-A27F-5B942A3E3C03}"/>
              </a:ext>
            </a:extLst>
          </p:cNvPr>
          <p:cNvSpPr txBox="1"/>
          <p:nvPr/>
        </p:nvSpPr>
        <p:spPr>
          <a:xfrm>
            <a:off x="4944140" y="661474"/>
            <a:ext cx="1146244" cy="276999"/>
          </a:xfrm>
          <a:prstGeom prst="rect">
            <a:avLst/>
          </a:prstGeom>
          <a:solidFill>
            <a:schemeClr val="bg1"/>
          </a:solidFill>
        </p:spPr>
        <p:txBody>
          <a:bodyPr wrap="square" rtlCol="0">
            <a:spAutoFit/>
          </a:bodyPr>
          <a:lstStyle/>
          <a:p>
            <a:pPr algn="ctr"/>
            <a:r>
              <a:rPr lang="en-US" sz="1200" b="1" dirty="0">
                <a:solidFill>
                  <a:schemeClr val="bg2">
                    <a:lumMod val="25000"/>
                  </a:schemeClr>
                </a:solidFill>
              </a:rPr>
              <a:t>April 2021</a:t>
            </a:r>
            <a:endParaRPr lang="en-IE" sz="1200" b="1" dirty="0">
              <a:solidFill>
                <a:schemeClr val="bg2">
                  <a:lumMod val="25000"/>
                </a:schemeClr>
              </a:solidFill>
            </a:endParaRPr>
          </a:p>
        </p:txBody>
      </p:sp>
      <p:graphicFrame>
        <p:nvGraphicFramePr>
          <p:cNvPr id="3" name="Table 2">
            <a:extLst>
              <a:ext uri="{FF2B5EF4-FFF2-40B4-BE49-F238E27FC236}">
                <a16:creationId xmlns:a16="http://schemas.microsoft.com/office/drawing/2014/main" id="{950D6C7D-5AC3-45DC-8503-CE2EDC76154D}"/>
              </a:ext>
            </a:extLst>
          </p:cNvPr>
          <p:cNvGraphicFramePr>
            <a:graphicFrameLocks noGrp="1"/>
          </p:cNvGraphicFramePr>
          <p:nvPr>
            <p:extLst>
              <p:ext uri="{D42A27DB-BD31-4B8C-83A1-F6EECF244321}">
                <p14:modId xmlns:p14="http://schemas.microsoft.com/office/powerpoint/2010/main" val="3131869260"/>
              </p:ext>
            </p:extLst>
          </p:nvPr>
        </p:nvGraphicFramePr>
        <p:xfrm>
          <a:off x="685799" y="5243023"/>
          <a:ext cx="8947722" cy="693049"/>
        </p:xfrm>
        <a:graphic>
          <a:graphicData uri="http://schemas.openxmlformats.org/drawingml/2006/table">
            <a:tbl>
              <a:tblPr/>
              <a:tblGrid>
                <a:gridCol w="639727">
                  <a:extLst>
                    <a:ext uri="{9D8B030D-6E8A-4147-A177-3AD203B41FA5}">
                      <a16:colId xmlns:a16="http://schemas.microsoft.com/office/drawing/2014/main" val="784640164"/>
                    </a:ext>
                  </a:extLst>
                </a:gridCol>
                <a:gridCol w="425302">
                  <a:extLst>
                    <a:ext uri="{9D8B030D-6E8A-4147-A177-3AD203B41FA5}">
                      <a16:colId xmlns:a16="http://schemas.microsoft.com/office/drawing/2014/main" val="1176016472"/>
                    </a:ext>
                  </a:extLst>
                </a:gridCol>
                <a:gridCol w="453656">
                  <a:extLst>
                    <a:ext uri="{9D8B030D-6E8A-4147-A177-3AD203B41FA5}">
                      <a16:colId xmlns:a16="http://schemas.microsoft.com/office/drawing/2014/main" val="3943099965"/>
                    </a:ext>
                  </a:extLst>
                </a:gridCol>
                <a:gridCol w="446567">
                  <a:extLst>
                    <a:ext uri="{9D8B030D-6E8A-4147-A177-3AD203B41FA5}">
                      <a16:colId xmlns:a16="http://schemas.microsoft.com/office/drawing/2014/main" val="450722729"/>
                    </a:ext>
                  </a:extLst>
                </a:gridCol>
                <a:gridCol w="531628">
                  <a:extLst>
                    <a:ext uri="{9D8B030D-6E8A-4147-A177-3AD203B41FA5}">
                      <a16:colId xmlns:a16="http://schemas.microsoft.com/office/drawing/2014/main" val="3162401324"/>
                    </a:ext>
                  </a:extLst>
                </a:gridCol>
                <a:gridCol w="396949">
                  <a:extLst>
                    <a:ext uri="{9D8B030D-6E8A-4147-A177-3AD203B41FA5}">
                      <a16:colId xmlns:a16="http://schemas.microsoft.com/office/drawing/2014/main" val="2220340945"/>
                    </a:ext>
                  </a:extLst>
                </a:gridCol>
                <a:gridCol w="439479">
                  <a:extLst>
                    <a:ext uri="{9D8B030D-6E8A-4147-A177-3AD203B41FA5}">
                      <a16:colId xmlns:a16="http://schemas.microsoft.com/office/drawing/2014/main" val="3637808879"/>
                    </a:ext>
                  </a:extLst>
                </a:gridCol>
                <a:gridCol w="567070">
                  <a:extLst>
                    <a:ext uri="{9D8B030D-6E8A-4147-A177-3AD203B41FA5}">
                      <a16:colId xmlns:a16="http://schemas.microsoft.com/office/drawing/2014/main" val="1794289822"/>
                    </a:ext>
                  </a:extLst>
                </a:gridCol>
                <a:gridCol w="446567">
                  <a:extLst>
                    <a:ext uri="{9D8B030D-6E8A-4147-A177-3AD203B41FA5}">
                      <a16:colId xmlns:a16="http://schemas.microsoft.com/office/drawing/2014/main" val="3370794871"/>
                    </a:ext>
                  </a:extLst>
                </a:gridCol>
                <a:gridCol w="432391">
                  <a:extLst>
                    <a:ext uri="{9D8B030D-6E8A-4147-A177-3AD203B41FA5}">
                      <a16:colId xmlns:a16="http://schemas.microsoft.com/office/drawing/2014/main" val="847352115"/>
                    </a:ext>
                  </a:extLst>
                </a:gridCol>
                <a:gridCol w="474921">
                  <a:extLst>
                    <a:ext uri="{9D8B030D-6E8A-4147-A177-3AD203B41FA5}">
                      <a16:colId xmlns:a16="http://schemas.microsoft.com/office/drawing/2014/main" val="763001403"/>
                    </a:ext>
                  </a:extLst>
                </a:gridCol>
                <a:gridCol w="418214">
                  <a:extLst>
                    <a:ext uri="{9D8B030D-6E8A-4147-A177-3AD203B41FA5}">
                      <a16:colId xmlns:a16="http://schemas.microsoft.com/office/drawing/2014/main" val="431840648"/>
                    </a:ext>
                  </a:extLst>
                </a:gridCol>
                <a:gridCol w="460744">
                  <a:extLst>
                    <a:ext uri="{9D8B030D-6E8A-4147-A177-3AD203B41FA5}">
                      <a16:colId xmlns:a16="http://schemas.microsoft.com/office/drawing/2014/main" val="153254622"/>
                    </a:ext>
                  </a:extLst>
                </a:gridCol>
                <a:gridCol w="558627">
                  <a:extLst>
                    <a:ext uri="{9D8B030D-6E8A-4147-A177-3AD203B41FA5}">
                      <a16:colId xmlns:a16="http://schemas.microsoft.com/office/drawing/2014/main" val="802605408"/>
                    </a:ext>
                  </a:extLst>
                </a:gridCol>
                <a:gridCol w="451176">
                  <a:extLst>
                    <a:ext uri="{9D8B030D-6E8A-4147-A177-3AD203B41FA5}">
                      <a16:colId xmlns:a16="http://schemas.microsoft.com/office/drawing/2014/main" val="3200024441"/>
                    </a:ext>
                  </a:extLst>
                </a:gridCol>
                <a:gridCol w="451176">
                  <a:extLst>
                    <a:ext uri="{9D8B030D-6E8A-4147-A177-3AD203B41FA5}">
                      <a16:colId xmlns:a16="http://schemas.microsoft.com/office/drawing/2014/main" val="145373"/>
                    </a:ext>
                  </a:extLst>
                </a:gridCol>
                <a:gridCol w="451176">
                  <a:extLst>
                    <a:ext uri="{9D8B030D-6E8A-4147-A177-3AD203B41FA5}">
                      <a16:colId xmlns:a16="http://schemas.microsoft.com/office/drawing/2014/main" val="1790834940"/>
                    </a:ext>
                  </a:extLst>
                </a:gridCol>
                <a:gridCol w="451176">
                  <a:extLst>
                    <a:ext uri="{9D8B030D-6E8A-4147-A177-3AD203B41FA5}">
                      <a16:colId xmlns:a16="http://schemas.microsoft.com/office/drawing/2014/main" val="1310470992"/>
                    </a:ext>
                  </a:extLst>
                </a:gridCol>
                <a:gridCol w="451176">
                  <a:extLst>
                    <a:ext uri="{9D8B030D-6E8A-4147-A177-3AD203B41FA5}">
                      <a16:colId xmlns:a16="http://schemas.microsoft.com/office/drawing/2014/main" val="1790654556"/>
                    </a:ext>
                  </a:extLst>
                </a:gridCol>
              </a:tblGrid>
              <a:tr h="205277">
                <a:tc>
                  <a:txBody>
                    <a:bodyPr/>
                    <a:lstStyle/>
                    <a:p>
                      <a:pPr algn="ctr" fontAlgn="t"/>
                      <a:r>
                        <a:rPr lang="en-IE" sz="900" b="1" i="0" u="none" strike="noStrike" kern="1200">
                          <a:solidFill>
                            <a:schemeClr val="tx1"/>
                          </a:solidFill>
                          <a:effectLst/>
                          <a:latin typeface="+mn-lt"/>
                          <a:ea typeface="+mn-ea"/>
                          <a:cs typeface="+mn-cs"/>
                        </a:rPr>
                        <a:t>- ANY Better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IE" sz="900" b="0" i="0" u="none" strike="noStrike" dirty="0">
                          <a:effectLst/>
                          <a:latin typeface="+mn-lt"/>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0" i="0" u="none" strike="noStrike" kern="120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6839159"/>
                  </a:ext>
                </a:extLst>
              </a:tr>
              <a:tr h="243886">
                <a:tc>
                  <a:txBody>
                    <a:bodyPr/>
                    <a:lstStyle/>
                    <a:p>
                      <a:pPr algn="ctr" fontAlgn="t"/>
                      <a:r>
                        <a:rPr lang="en-IE" sz="900" b="1" i="0" u="none" strike="noStrike" kern="1200">
                          <a:solidFill>
                            <a:schemeClr val="tx1"/>
                          </a:solidFill>
                          <a:effectLst/>
                          <a:latin typeface="+mn-lt"/>
                          <a:ea typeface="+mn-ea"/>
                          <a:cs typeface="+mn-cs"/>
                        </a:rPr>
                        <a:t>- ANY Worse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IE" sz="900" b="0" i="0" u="none" strike="noStrike">
                          <a:effectLst/>
                          <a:latin typeface="+mn-lt"/>
                        </a:rPr>
                        <a:t>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a:solidFill>
                            <a:schemeClr val="tx1"/>
                          </a:solidFill>
                          <a:effectLst/>
                          <a:latin typeface="+mn-lt"/>
                          <a:ea typeface="+mn-ea"/>
                          <a:cs typeface="+mn-cs"/>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9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dirty="0">
                          <a:solidFill>
                            <a:schemeClr val="tx1"/>
                          </a:solidFill>
                          <a:effectLst/>
                          <a:latin typeface="+mn-lt"/>
                          <a:ea typeface="+mn-ea"/>
                          <a:cs typeface="+mn-cs"/>
                        </a:rPr>
                        <a:t>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900" b="0" i="0" u="none" strike="noStrike" kern="1200">
                          <a:solidFill>
                            <a:schemeClr val="tx1"/>
                          </a:solidFill>
                          <a:effectLst/>
                          <a:latin typeface="+mn-lt"/>
                          <a:ea typeface="+mn-ea"/>
                          <a:cs typeface="+mn-cs"/>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77250146"/>
                  </a:ext>
                </a:extLst>
              </a:tr>
              <a:tr h="243886">
                <a:tc>
                  <a:txBody>
                    <a:bodyPr/>
                    <a:lstStyle/>
                    <a:p>
                      <a:pPr algn="ctr" fontAlgn="t"/>
                      <a:r>
                        <a:rPr lang="en-US" sz="900" b="1" i="0" u="none" strike="noStrike" kern="1200">
                          <a:solidFill>
                            <a:schemeClr val="tx1"/>
                          </a:solidFill>
                          <a:effectLst/>
                          <a:latin typeface="+mn-lt"/>
                          <a:ea typeface="+mn-ea"/>
                          <a:cs typeface="+mn-cs"/>
                        </a:rPr>
                        <a:t>Net diff</a:t>
                      </a:r>
                      <a:endParaRPr lang="en-IE" sz="900" b="1" i="0" u="none" strike="noStrike" kern="120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fontAlgn="t"/>
                      <a:r>
                        <a:rPr lang="en-IE" sz="900" b="1" i="0" u="none" strike="noStrike" kern="1200" dirty="0">
                          <a:solidFill>
                            <a:schemeClr val="tx1"/>
                          </a:solidFill>
                          <a:effectLst/>
                          <a:latin typeface="+mn-lt"/>
                          <a:ea typeface="+mn-ea"/>
                          <a:cs typeface="+mn-cs"/>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US" sz="900" b="1" i="0" u="none" strike="noStrike" kern="1200" dirty="0">
                          <a:solidFill>
                            <a:schemeClr val="tx1"/>
                          </a:solidFill>
                          <a:effectLst/>
                          <a:latin typeface="+mn-lt"/>
                          <a:ea typeface="+mn-ea"/>
                          <a:cs typeface="+mn-cs"/>
                        </a:rPr>
                        <a:t>4</a:t>
                      </a:r>
                      <a:endParaRPr lang="en-IE" sz="9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endParaRPr lang="en-IE" sz="9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endParaRPr lang="en-IE" sz="9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endParaRPr lang="en-IE" sz="9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endParaRPr lang="en-IE" sz="9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900" b="1" i="0" u="none" strike="noStrike" kern="1200" dirty="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extLst>
                  <a:ext uri="{0D108BD9-81ED-4DB2-BD59-A6C34878D82A}">
                    <a16:rowId xmlns:a16="http://schemas.microsoft.com/office/drawing/2014/main" val="3884222597"/>
                  </a:ext>
                </a:extLst>
              </a:tr>
            </a:tbl>
          </a:graphicData>
        </a:graphic>
      </p:graphicFrame>
      <p:graphicFrame>
        <p:nvGraphicFramePr>
          <p:cNvPr id="94" name="Table 93">
            <a:extLst>
              <a:ext uri="{FF2B5EF4-FFF2-40B4-BE49-F238E27FC236}">
                <a16:creationId xmlns:a16="http://schemas.microsoft.com/office/drawing/2014/main" id="{89193E22-8382-4171-BC29-F330D2E81252}"/>
              </a:ext>
            </a:extLst>
          </p:cNvPr>
          <p:cNvGraphicFramePr>
            <a:graphicFrameLocks noGrp="1"/>
          </p:cNvGraphicFramePr>
          <p:nvPr>
            <p:extLst>
              <p:ext uri="{D42A27DB-BD31-4B8C-83A1-F6EECF244321}">
                <p14:modId xmlns:p14="http://schemas.microsoft.com/office/powerpoint/2010/main" val="3193267802"/>
              </p:ext>
            </p:extLst>
          </p:nvPr>
        </p:nvGraphicFramePr>
        <p:xfrm>
          <a:off x="1283387" y="1199718"/>
          <a:ext cx="8350133" cy="787445"/>
        </p:xfrm>
        <a:graphic>
          <a:graphicData uri="http://schemas.openxmlformats.org/drawingml/2006/table">
            <a:tbl>
              <a:tblPr firstRow="1" bandRow="1">
                <a:tableStyleId>{5C22544A-7EE6-4342-B048-85BDC9FD1C3A}</a:tableStyleId>
              </a:tblPr>
              <a:tblGrid>
                <a:gridCol w="449081">
                  <a:extLst>
                    <a:ext uri="{9D8B030D-6E8A-4147-A177-3AD203B41FA5}">
                      <a16:colId xmlns:a16="http://schemas.microsoft.com/office/drawing/2014/main" val="3810324544"/>
                    </a:ext>
                  </a:extLst>
                </a:gridCol>
                <a:gridCol w="449081">
                  <a:extLst>
                    <a:ext uri="{9D8B030D-6E8A-4147-A177-3AD203B41FA5}">
                      <a16:colId xmlns:a16="http://schemas.microsoft.com/office/drawing/2014/main" val="555675006"/>
                    </a:ext>
                  </a:extLst>
                </a:gridCol>
                <a:gridCol w="449081">
                  <a:extLst>
                    <a:ext uri="{9D8B030D-6E8A-4147-A177-3AD203B41FA5}">
                      <a16:colId xmlns:a16="http://schemas.microsoft.com/office/drawing/2014/main" val="2538501693"/>
                    </a:ext>
                  </a:extLst>
                </a:gridCol>
                <a:gridCol w="449081">
                  <a:extLst>
                    <a:ext uri="{9D8B030D-6E8A-4147-A177-3AD203B41FA5}">
                      <a16:colId xmlns:a16="http://schemas.microsoft.com/office/drawing/2014/main" val="47735651"/>
                    </a:ext>
                  </a:extLst>
                </a:gridCol>
                <a:gridCol w="449081">
                  <a:extLst>
                    <a:ext uri="{9D8B030D-6E8A-4147-A177-3AD203B41FA5}">
                      <a16:colId xmlns:a16="http://schemas.microsoft.com/office/drawing/2014/main" val="2815563980"/>
                    </a:ext>
                  </a:extLst>
                </a:gridCol>
                <a:gridCol w="574962">
                  <a:extLst>
                    <a:ext uri="{9D8B030D-6E8A-4147-A177-3AD203B41FA5}">
                      <a16:colId xmlns:a16="http://schemas.microsoft.com/office/drawing/2014/main" val="3147383535"/>
                    </a:ext>
                  </a:extLst>
                </a:gridCol>
                <a:gridCol w="380488">
                  <a:extLst>
                    <a:ext uri="{9D8B030D-6E8A-4147-A177-3AD203B41FA5}">
                      <a16:colId xmlns:a16="http://schemas.microsoft.com/office/drawing/2014/main" val="2309763709"/>
                    </a:ext>
                  </a:extLst>
                </a:gridCol>
                <a:gridCol w="407752">
                  <a:extLst>
                    <a:ext uri="{9D8B030D-6E8A-4147-A177-3AD203B41FA5}">
                      <a16:colId xmlns:a16="http://schemas.microsoft.com/office/drawing/2014/main" val="1155583720"/>
                    </a:ext>
                  </a:extLst>
                </a:gridCol>
                <a:gridCol w="495940">
                  <a:extLst>
                    <a:ext uri="{9D8B030D-6E8A-4147-A177-3AD203B41FA5}">
                      <a16:colId xmlns:a16="http://schemas.microsoft.com/office/drawing/2014/main" val="755705006"/>
                    </a:ext>
                  </a:extLst>
                </a:gridCol>
                <a:gridCol w="495940">
                  <a:extLst>
                    <a:ext uri="{9D8B030D-6E8A-4147-A177-3AD203B41FA5}">
                      <a16:colId xmlns:a16="http://schemas.microsoft.com/office/drawing/2014/main" val="1892055334"/>
                    </a:ext>
                  </a:extLst>
                </a:gridCol>
                <a:gridCol w="495940">
                  <a:extLst>
                    <a:ext uri="{9D8B030D-6E8A-4147-A177-3AD203B41FA5}">
                      <a16:colId xmlns:a16="http://schemas.microsoft.com/office/drawing/2014/main" val="3558885251"/>
                    </a:ext>
                  </a:extLst>
                </a:gridCol>
                <a:gridCol w="495940">
                  <a:extLst>
                    <a:ext uri="{9D8B030D-6E8A-4147-A177-3AD203B41FA5}">
                      <a16:colId xmlns:a16="http://schemas.microsoft.com/office/drawing/2014/main" val="76515551"/>
                    </a:ext>
                  </a:extLst>
                </a:gridCol>
                <a:gridCol w="336854">
                  <a:extLst>
                    <a:ext uri="{9D8B030D-6E8A-4147-A177-3AD203B41FA5}">
                      <a16:colId xmlns:a16="http://schemas.microsoft.com/office/drawing/2014/main" val="3965396129"/>
                    </a:ext>
                  </a:extLst>
                </a:gridCol>
                <a:gridCol w="673732">
                  <a:extLst>
                    <a:ext uri="{9D8B030D-6E8A-4147-A177-3AD203B41FA5}">
                      <a16:colId xmlns:a16="http://schemas.microsoft.com/office/drawing/2014/main" val="1253821057"/>
                    </a:ext>
                  </a:extLst>
                </a:gridCol>
                <a:gridCol w="482452">
                  <a:extLst>
                    <a:ext uri="{9D8B030D-6E8A-4147-A177-3AD203B41FA5}">
                      <a16:colId xmlns:a16="http://schemas.microsoft.com/office/drawing/2014/main" val="1945017136"/>
                    </a:ext>
                  </a:extLst>
                </a:gridCol>
                <a:gridCol w="280788">
                  <a:extLst>
                    <a:ext uri="{9D8B030D-6E8A-4147-A177-3AD203B41FA5}">
                      <a16:colId xmlns:a16="http://schemas.microsoft.com/office/drawing/2014/main" val="2015494973"/>
                    </a:ext>
                  </a:extLst>
                </a:gridCol>
                <a:gridCol w="553659">
                  <a:extLst>
                    <a:ext uri="{9D8B030D-6E8A-4147-A177-3AD203B41FA5}">
                      <a16:colId xmlns:a16="http://schemas.microsoft.com/office/drawing/2014/main" val="3925909813"/>
                    </a:ext>
                  </a:extLst>
                </a:gridCol>
                <a:gridCol w="430281">
                  <a:extLst>
                    <a:ext uri="{9D8B030D-6E8A-4147-A177-3AD203B41FA5}">
                      <a16:colId xmlns:a16="http://schemas.microsoft.com/office/drawing/2014/main" val="3500040567"/>
                    </a:ext>
                  </a:extLst>
                </a:gridCol>
              </a:tblGrid>
              <a:tr h="201130">
                <a:tc>
                  <a:txBody>
                    <a:bodyPr/>
                    <a:lstStyle/>
                    <a:p>
                      <a:pPr algn="ctr" fontAlgn="t"/>
                      <a:endParaRPr lang="en-IE" sz="800" b="1" i="0" u="none" strike="noStrike" kern="120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ctr" fontAlgn="t"/>
                      <a:endParaRPr lang="en-IE" sz="800" b="1" i="0" u="none" strike="noStrike" kern="120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IE" sz="800" b="1" i="0" u="none" strike="noStrike" kern="120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t"/>
                      <a:r>
                        <a:rPr lang="en-IE" sz="800" b="1" i="0" u="none" strike="noStrike" kern="1200">
                          <a:solidFill>
                            <a:schemeClr val="dk1"/>
                          </a:solidFill>
                          <a:effectLst/>
                          <a:latin typeface="+mn-lt"/>
                          <a:ea typeface="+mn-ea"/>
                          <a:cs typeface="+mn-cs"/>
                        </a:rPr>
                        <a:t>Kids in HHold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t"/>
                      <a:r>
                        <a:rPr lang="en-IE" sz="800" b="1" i="0" u="none" strike="noStrike" kern="1200">
                          <a:solidFill>
                            <a:schemeClr val="dk1"/>
                          </a:solidFill>
                          <a:effectLst/>
                          <a:latin typeface="+mn-lt"/>
                          <a:ea typeface="+mn-ea"/>
                          <a:cs typeface="+mn-cs"/>
                        </a:rPr>
                        <a:t>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800" b="1" i="0" u="none" strike="noStrike" kern="1200">
                          <a:solidFill>
                            <a:schemeClr val="dk1"/>
                          </a:solidFill>
                          <a:effectLst/>
                          <a:latin typeface="+mn-lt"/>
                          <a:ea typeface="+mn-ea"/>
                          <a:cs typeface="+mn-cs"/>
                        </a:rPr>
                        <a:t>Region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800" b="1" i="0" u="none" strike="noStrike" kern="1200">
                          <a:solidFill>
                            <a:schemeClr val="dk1"/>
                          </a:solidFill>
                          <a:effectLst/>
                          <a:latin typeface="+mn-lt"/>
                          <a:ea typeface="+mn-ea"/>
                          <a:cs typeface="+mn-cs"/>
                        </a:rPr>
                        <a:t>Area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159366">
                <a:tc>
                  <a:txBody>
                    <a:bodyPr/>
                    <a:lstStyle/>
                    <a:p>
                      <a:pPr algn="ctr" fontAlgn="t"/>
                      <a:r>
                        <a:rPr lang="en-IE" sz="900" b="1" i="0" u="none" strike="noStrike" kern="1200">
                          <a:solidFill>
                            <a:schemeClr val="dk1"/>
                          </a:solidFill>
                          <a:effectLst/>
                          <a:latin typeface="+mn-lt"/>
                          <a:ea typeface="+mn-ea"/>
                          <a:cs typeface="+mn-cs"/>
                        </a:rPr>
                        <a:t>Sept ‘20 Total</a:t>
                      </a:r>
                    </a:p>
                  </a:txBody>
                  <a:tcPr marL="0" marR="0" marT="0" marB="0" anchor="ctr">
                    <a:noFill/>
                  </a:tcPr>
                </a:tc>
                <a:tc>
                  <a:txBody>
                    <a:bodyPr/>
                    <a:lstStyle/>
                    <a:p>
                      <a:pPr algn="ctr" fontAlgn="t"/>
                      <a:r>
                        <a:rPr lang="en-IE" sz="900" b="1" i="0" u="none" strike="noStrike" kern="1200">
                          <a:solidFill>
                            <a:schemeClr val="dk1"/>
                          </a:solidFill>
                          <a:effectLst/>
                          <a:latin typeface="+mn-lt"/>
                          <a:ea typeface="+mn-ea"/>
                          <a:cs typeface="+mn-cs"/>
                        </a:rPr>
                        <a:t>Nov ‘20</a:t>
                      </a:r>
                    </a:p>
                    <a:p>
                      <a:pPr algn="ctr" fontAlgn="t"/>
                      <a:r>
                        <a:rPr lang="en-IE" sz="900" b="1" i="0" u="none" strike="noStrike" kern="1200">
                          <a:solidFill>
                            <a:schemeClr val="dk1"/>
                          </a:solidFill>
                          <a:effectLst/>
                          <a:latin typeface="+mn-lt"/>
                          <a:ea typeface="+mn-ea"/>
                          <a:cs typeface="+mn-cs"/>
                        </a:rPr>
                        <a:t>Total</a:t>
                      </a:r>
                    </a:p>
                  </a:txBody>
                  <a:tcPr marL="0" marR="0" marT="0" marB="0" anchor="ctr">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1" i="0" u="none" strike="noStrike" kern="1200">
                          <a:solidFill>
                            <a:schemeClr val="dk1"/>
                          </a:solidFill>
                          <a:effectLst/>
                          <a:latin typeface="+mn-lt"/>
                          <a:ea typeface="+mn-ea"/>
                          <a:cs typeface="+mn-cs"/>
                        </a:rPr>
                        <a:t> Apr ‘21 Total </a:t>
                      </a:r>
                    </a:p>
                  </a:txBody>
                  <a:tcPr marL="0" marR="0" marT="0" marB="0" anchor="ctr">
                    <a:lnL>
                      <a:noFill/>
                    </a:lnL>
                    <a:lnT>
                      <a:noFill/>
                    </a:lnT>
                    <a:lnB w="12700" cmpd="sng">
                      <a:noFill/>
                    </a:lnB>
                    <a:solidFill>
                      <a:schemeClr val="bg1"/>
                    </a:solidFill>
                  </a:tcPr>
                </a:tc>
                <a:tc>
                  <a:txBody>
                    <a:bodyPr/>
                    <a:lstStyle/>
                    <a:p>
                      <a:pPr algn="ctr" fontAlgn="t"/>
                      <a:endParaRPr lang="en-IE" sz="800" b="0" i="0" u="none" strike="noStrike" kern="1200">
                        <a:solidFill>
                          <a:schemeClr val="dk1"/>
                        </a:solidFill>
                        <a:effectLst/>
                        <a:latin typeface="+mn-lt"/>
                        <a:ea typeface="+mn-ea"/>
                        <a:cs typeface="+mn-cs"/>
                      </a:endParaRPr>
                    </a:p>
                  </a:txBody>
                  <a:tcPr marL="0" marR="0" marT="0" marB="0" anchor="ctr">
                    <a:lnT>
                      <a:noFill/>
                    </a:lnT>
                    <a:lnB w="12700" cmpd="sng">
                      <a:noFill/>
                    </a:lnB>
                    <a:solidFill>
                      <a:schemeClr val="bg1"/>
                    </a:solidFill>
                  </a:tcPr>
                </a:tc>
                <a:tc>
                  <a:txBody>
                    <a:bodyPr/>
                    <a:lstStyle/>
                    <a:p>
                      <a:pPr algn="ctr" fontAlgn="t"/>
                      <a:r>
                        <a:rPr lang="en-IE" sz="800" b="0" i="0" u="none" strike="noStrike" kern="1200">
                          <a:solidFill>
                            <a:schemeClr val="dk1"/>
                          </a:solidFill>
                          <a:effectLst/>
                          <a:latin typeface="+mn-lt"/>
                          <a:ea typeface="+mn-ea"/>
                          <a:cs typeface="+mn-cs"/>
                        </a:rPr>
                        <a:t>Yes</a:t>
                      </a:r>
                    </a:p>
                  </a:txBody>
                  <a:tcPr marL="0" marR="0" marT="0" marB="0" anchor="ctr">
                    <a:lnT>
                      <a:noFill/>
                    </a:lnT>
                    <a:lnB w="12700" cmpd="sng">
                      <a:noFill/>
                    </a:lnB>
                    <a:solidFill>
                      <a:schemeClr val="bg1"/>
                    </a:solidFill>
                  </a:tcPr>
                </a:tc>
                <a:tc>
                  <a:txBody>
                    <a:bodyPr/>
                    <a:lstStyle/>
                    <a:p>
                      <a:pPr algn="ctr" fontAlgn="t"/>
                      <a:r>
                        <a:rPr lang="en-IE" sz="800" b="0" i="0" u="none" strike="noStrike" kern="1200">
                          <a:solidFill>
                            <a:schemeClr val="dk1"/>
                          </a:solidFill>
                          <a:effectLst/>
                          <a:latin typeface="+mn-lt"/>
                          <a:ea typeface="+mn-ea"/>
                          <a:cs typeface="+mn-cs"/>
                        </a:rPr>
                        <a:t>No</a:t>
                      </a:r>
                    </a:p>
                  </a:txBody>
                  <a:tcPr marL="0" marR="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dk1"/>
                          </a:solidFill>
                          <a:effectLst/>
                          <a:latin typeface="+mn-lt"/>
                          <a:ea typeface="+mn-ea"/>
                          <a:cs typeface="+mn-cs"/>
                        </a:rPr>
                        <a:t>16-24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dk1"/>
                          </a:solidFill>
                          <a:effectLst/>
                          <a:latin typeface="+mn-lt"/>
                          <a:ea typeface="+mn-ea"/>
                          <a:cs typeface="+mn-cs"/>
                        </a:rPr>
                        <a:t>25-34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dk1"/>
                          </a:solidFill>
                          <a:effectLst/>
                          <a:latin typeface="+mn-lt"/>
                          <a:ea typeface="+mn-ea"/>
                          <a:cs typeface="+mn-cs"/>
                        </a:rPr>
                        <a:t>35-49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dk1"/>
                          </a:solidFill>
                          <a:effectLst/>
                          <a:latin typeface="+mn-lt"/>
                          <a:ea typeface="+mn-ea"/>
                          <a:cs typeface="+mn-cs"/>
                        </a:rPr>
                        <a:t>50-64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Dublin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dirty="0">
                          <a:solidFill>
                            <a:schemeClr val="dk1"/>
                          </a:solidFill>
                          <a:effectLst/>
                          <a:latin typeface="+mn-lt"/>
                          <a:ea typeface="+mn-ea"/>
                          <a:cs typeface="+mn-cs"/>
                        </a:rPr>
                        <a:t>Outside Dublin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Rural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161232">
                <a:tc>
                  <a:txBody>
                    <a:bodyPr/>
                    <a:lstStyle/>
                    <a:p>
                      <a:pPr algn="ctr" fontAlgn="t"/>
                      <a:r>
                        <a:rPr lang="en-IE" sz="800" b="0" i="0" u="none" strike="noStrike">
                          <a:solidFill>
                            <a:schemeClr val="bg1"/>
                          </a:solidFill>
                          <a:effectLst/>
                          <a:latin typeface="Arial" panose="020B0604020202020204" pitchFamily="34" charset="0"/>
                        </a:rPr>
                        <a:t>874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1008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1001 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endParaRPr lang="en-IE" sz="800" b="0" i="0" u="none" strike="noStrike" kern="1200" dirty="0">
                        <a:solidFill>
                          <a:schemeClr val="bg1"/>
                        </a:solidFill>
                        <a:effectLst/>
                        <a:latin typeface="Arial" panose="020B0604020202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676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202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306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254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719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endParaRPr lang="en-IE" sz="800" b="0" i="0" u="none" strike="noStrike" kern="1200" dirty="0">
                        <a:solidFill>
                          <a:schemeClr val="bg1"/>
                        </a:solidFill>
                        <a:effectLst/>
                        <a:latin typeface="Arial" panose="020B0604020202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706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fontAlgn="t" latinLnBrk="0" hangingPunct="1"/>
                      <a:r>
                        <a:rPr lang="en-IE" sz="800" b="0" i="0" u="none" strike="noStrike" kern="1200" dirty="0">
                          <a:solidFill>
                            <a:schemeClr val="bg1"/>
                          </a:solidFill>
                          <a:effectLst/>
                          <a:latin typeface="Arial" panose="020B0604020202020204" pitchFamily="34" charset="0"/>
                          <a:ea typeface="+mn-ea"/>
                          <a:cs typeface="+mn-cs"/>
                        </a:rPr>
                        <a:t>295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715435855"/>
                  </a:ext>
                </a:extLst>
              </a:tr>
              <a:tr h="150763">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i="1" u="none" strike="noStrike" kern="1200">
                          <a:solidFill>
                            <a:schemeClr val="tx1">
                              <a:lumMod val="65000"/>
                              <a:lumOff val="35000"/>
                            </a:schemeClr>
                          </a:solidFill>
                          <a:effectLst/>
                          <a:latin typeface="+mn-lt"/>
                          <a:ea typeface="+mn-ea"/>
                          <a:cs typeface="+mn-cs"/>
                        </a:rPr>
                        <a:t>%</a:t>
                      </a: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dirty="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dirty="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pic>
        <p:nvPicPr>
          <p:cNvPr id="111" name="Graphic 110" descr="Home">
            <a:extLst>
              <a:ext uri="{FF2B5EF4-FFF2-40B4-BE49-F238E27FC236}">
                <a16:creationId xmlns:a16="http://schemas.microsoft.com/office/drawing/2014/main" id="{6BF20AA9-2DA3-4B2D-AC01-A27F4B8D36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2367" y="1039069"/>
            <a:ext cx="163989" cy="163989"/>
          </a:xfrm>
          <a:prstGeom prst="rect">
            <a:avLst/>
          </a:prstGeom>
        </p:spPr>
      </p:pic>
      <p:pic>
        <p:nvPicPr>
          <p:cNvPr id="112" name="Graphic 111" descr="City">
            <a:extLst>
              <a:ext uri="{FF2B5EF4-FFF2-40B4-BE49-F238E27FC236}">
                <a16:creationId xmlns:a16="http://schemas.microsoft.com/office/drawing/2014/main" id="{56CF6B6E-5FCD-410F-8496-B0DB7E9426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48024" y="954227"/>
            <a:ext cx="272529" cy="272529"/>
          </a:xfrm>
          <a:prstGeom prst="rect">
            <a:avLst/>
          </a:prstGeom>
        </p:spPr>
      </p:pic>
      <p:pic>
        <p:nvPicPr>
          <p:cNvPr id="113" name="Graphic 112" descr="Family with two children">
            <a:extLst>
              <a:ext uri="{FF2B5EF4-FFF2-40B4-BE49-F238E27FC236}">
                <a16:creationId xmlns:a16="http://schemas.microsoft.com/office/drawing/2014/main" id="{C2671043-A98D-4303-8ED2-5FA4427DE0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04922" y="876529"/>
            <a:ext cx="410696" cy="410696"/>
          </a:xfrm>
          <a:prstGeom prst="rect">
            <a:avLst/>
          </a:prstGeom>
        </p:spPr>
      </p:pic>
      <p:pic>
        <p:nvPicPr>
          <p:cNvPr id="114" name="Picture 9" descr="image001">
            <a:extLst>
              <a:ext uri="{FF2B5EF4-FFF2-40B4-BE49-F238E27FC236}">
                <a16:creationId xmlns:a16="http://schemas.microsoft.com/office/drawing/2014/main" id="{E4FEA676-CC06-46F4-A41C-AAEC585EA6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9633" y="881113"/>
            <a:ext cx="240695" cy="31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a:extLst>
              <a:ext uri="{FF2B5EF4-FFF2-40B4-BE49-F238E27FC236}">
                <a16:creationId xmlns:a16="http://schemas.microsoft.com/office/drawing/2014/main" id="{6D16DD49-BA48-4467-AC0B-A2C198A01583}"/>
              </a:ext>
            </a:extLst>
          </p:cNvPr>
          <p:cNvGrpSpPr/>
          <p:nvPr/>
        </p:nvGrpSpPr>
        <p:grpSpPr>
          <a:xfrm>
            <a:off x="5394728" y="876529"/>
            <a:ext cx="628529" cy="346616"/>
            <a:chOff x="3829905" y="937326"/>
            <a:chExt cx="628529" cy="346616"/>
          </a:xfrm>
        </p:grpSpPr>
        <p:pic>
          <p:nvPicPr>
            <p:cNvPr id="38" name="Graphic 37" descr="Man">
              <a:extLst>
                <a:ext uri="{FF2B5EF4-FFF2-40B4-BE49-F238E27FC236}">
                  <a16:creationId xmlns:a16="http://schemas.microsoft.com/office/drawing/2014/main" id="{3DD54911-0735-402C-9CB7-EA226766AF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32346" y="937326"/>
              <a:ext cx="337526" cy="337526"/>
            </a:xfrm>
            <a:prstGeom prst="rect">
              <a:avLst/>
            </a:prstGeom>
          </p:spPr>
        </p:pic>
        <p:pic>
          <p:nvPicPr>
            <p:cNvPr id="40" name="Graphic 39" descr="Person with Cane">
              <a:extLst>
                <a:ext uri="{FF2B5EF4-FFF2-40B4-BE49-F238E27FC236}">
                  <a16:creationId xmlns:a16="http://schemas.microsoft.com/office/drawing/2014/main" id="{A2AAD238-8DF1-45D3-8354-3D9CA599A4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20908" y="946416"/>
              <a:ext cx="337526" cy="337526"/>
            </a:xfrm>
            <a:prstGeom prst="rect">
              <a:avLst/>
            </a:prstGeom>
          </p:spPr>
        </p:pic>
        <p:pic>
          <p:nvPicPr>
            <p:cNvPr id="41" name="Graphic 40" descr="Man">
              <a:extLst>
                <a:ext uri="{FF2B5EF4-FFF2-40B4-BE49-F238E27FC236}">
                  <a16:creationId xmlns:a16="http://schemas.microsoft.com/office/drawing/2014/main" id="{B69EEE5F-CFDE-418C-B117-8FCA42673A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29905" y="1000489"/>
              <a:ext cx="253299" cy="253298"/>
            </a:xfrm>
            <a:prstGeom prst="rect">
              <a:avLst/>
            </a:prstGeom>
          </p:spPr>
        </p:pic>
      </p:grpSp>
      <p:sp>
        <p:nvSpPr>
          <p:cNvPr id="18" name="Rectangle 17">
            <a:extLst>
              <a:ext uri="{FF2B5EF4-FFF2-40B4-BE49-F238E27FC236}">
                <a16:creationId xmlns:a16="http://schemas.microsoft.com/office/drawing/2014/main" id="{4F06C0CB-F180-40D4-B7A4-1AAA2CFD14D1}"/>
              </a:ext>
            </a:extLst>
          </p:cNvPr>
          <p:cNvSpPr/>
          <p:nvPr/>
        </p:nvSpPr>
        <p:spPr>
          <a:xfrm>
            <a:off x="2198363" y="1280962"/>
            <a:ext cx="457155" cy="4806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Tree>
    <p:custDataLst>
      <p:tags r:id="rId1"/>
    </p:custDataLst>
    <p:extLst>
      <p:ext uri="{BB962C8B-B14F-4D97-AF65-F5344CB8AC3E}">
        <p14:creationId xmlns:p14="http://schemas.microsoft.com/office/powerpoint/2010/main" val="338369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43">
            <a:extLst>
              <a:ext uri="{FF2B5EF4-FFF2-40B4-BE49-F238E27FC236}">
                <a16:creationId xmlns:a16="http://schemas.microsoft.com/office/drawing/2014/main" id="{9BE4F662-EEB4-463F-9382-009434DD4901}"/>
              </a:ext>
            </a:extLst>
          </p:cNvPr>
          <p:cNvGraphicFramePr>
            <a:graphicFrameLocks/>
          </p:cNvGraphicFramePr>
          <p:nvPr>
            <p:custDataLst>
              <p:tags r:id="rId2"/>
            </p:custDataLst>
            <p:extLst>
              <p:ext uri="{D42A27DB-BD31-4B8C-83A1-F6EECF244321}">
                <p14:modId xmlns:p14="http://schemas.microsoft.com/office/powerpoint/2010/main" val="3322766028"/>
              </p:ext>
            </p:extLst>
          </p:nvPr>
        </p:nvGraphicFramePr>
        <p:xfrm>
          <a:off x="344488" y="2024787"/>
          <a:ext cx="9505056" cy="32352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a:extLst>
              <a:ext uri="{FF2B5EF4-FFF2-40B4-BE49-F238E27FC236}">
                <a16:creationId xmlns:a16="http://schemas.microsoft.com/office/drawing/2014/main" id="{C4CAA28B-2278-45D4-B054-5B29FD400934}"/>
              </a:ext>
            </a:extLst>
          </p:cNvPr>
          <p:cNvSpPr>
            <a:spLocks noGrp="1"/>
          </p:cNvSpPr>
          <p:nvPr>
            <p:ph type="body" sz="quarter" idx="49"/>
          </p:nvPr>
        </p:nvSpPr>
        <p:spPr>
          <a:xfrm>
            <a:off x="0" y="595207"/>
            <a:ext cx="3155196" cy="323941"/>
          </a:xfrm>
        </p:spPr>
        <p:txBody>
          <a:bodyPr/>
          <a:lstStyle/>
          <a:p>
            <a:r>
              <a:rPr lang="en-IE" dirty="0"/>
              <a:t>Base: All adults 16+ n 1001</a:t>
            </a:r>
          </a:p>
        </p:txBody>
      </p:sp>
      <p:sp>
        <p:nvSpPr>
          <p:cNvPr id="14" name="Title 13">
            <a:extLst>
              <a:ext uri="{FF2B5EF4-FFF2-40B4-BE49-F238E27FC236}">
                <a16:creationId xmlns:a16="http://schemas.microsoft.com/office/drawing/2014/main" id="{74F8215A-D058-4D16-B1E5-4709B367D0E5}"/>
              </a:ext>
            </a:extLst>
          </p:cNvPr>
          <p:cNvSpPr>
            <a:spLocks noGrp="1"/>
          </p:cNvSpPr>
          <p:nvPr>
            <p:ph type="title"/>
          </p:nvPr>
        </p:nvSpPr>
        <p:spPr>
          <a:xfrm>
            <a:off x="0" y="44624"/>
            <a:ext cx="8913440" cy="370620"/>
          </a:xfrm>
          <a:prstGeom prst="rect">
            <a:avLst/>
          </a:prstGeom>
        </p:spPr>
        <p:txBody>
          <a:bodyPr/>
          <a:lstStyle/>
          <a:p>
            <a:pPr>
              <a:lnSpc>
                <a:spcPct val="80000"/>
              </a:lnSpc>
            </a:pPr>
            <a:r>
              <a:rPr lang="en-IE" sz="2000"/>
              <a:t>Experience of using 3G/4G data while at home on mobile since the start of the ongoing Covid-19 pandemic</a:t>
            </a:r>
          </a:p>
        </p:txBody>
      </p:sp>
      <p:graphicFrame>
        <p:nvGraphicFramePr>
          <p:cNvPr id="2" name="Table 1">
            <a:extLst>
              <a:ext uri="{FF2B5EF4-FFF2-40B4-BE49-F238E27FC236}">
                <a16:creationId xmlns:a16="http://schemas.microsoft.com/office/drawing/2014/main" id="{A2C674F0-E9D6-4DD3-891A-07F0D7D6607C}"/>
              </a:ext>
            </a:extLst>
          </p:cNvPr>
          <p:cNvGraphicFramePr>
            <a:graphicFrameLocks noGrp="1"/>
          </p:cNvGraphicFramePr>
          <p:nvPr>
            <p:extLst>
              <p:ext uri="{D42A27DB-BD31-4B8C-83A1-F6EECF244321}">
                <p14:modId xmlns:p14="http://schemas.microsoft.com/office/powerpoint/2010/main" val="4161698907"/>
              </p:ext>
            </p:extLst>
          </p:nvPr>
        </p:nvGraphicFramePr>
        <p:xfrm>
          <a:off x="56456" y="2109429"/>
          <a:ext cx="784271" cy="3107773"/>
        </p:xfrm>
        <a:graphic>
          <a:graphicData uri="http://schemas.openxmlformats.org/drawingml/2006/table">
            <a:tbl>
              <a:tblPr firstRow="1" bandRow="1">
                <a:tableStyleId>{5C22544A-7EE6-4342-B048-85BDC9FD1C3A}</a:tableStyleId>
              </a:tblPr>
              <a:tblGrid>
                <a:gridCol w="784271">
                  <a:extLst>
                    <a:ext uri="{9D8B030D-6E8A-4147-A177-3AD203B41FA5}">
                      <a16:colId xmlns:a16="http://schemas.microsoft.com/office/drawing/2014/main" val="2765287829"/>
                    </a:ext>
                  </a:extLst>
                </a:gridCol>
              </a:tblGrid>
              <a:tr h="225191">
                <a:tc>
                  <a:txBody>
                    <a:bodyPr/>
                    <a:lstStyle/>
                    <a:p>
                      <a:pPr algn="r" fontAlgn="t"/>
                      <a:r>
                        <a:rPr lang="en-IE" sz="800" b="0" i="0" u="none" strike="noStrike">
                          <a:solidFill>
                            <a:schemeClr val="tx1">
                              <a:lumMod val="85000"/>
                              <a:lumOff val="15000"/>
                            </a:schemeClr>
                          </a:solidFill>
                          <a:effectLst/>
                          <a:latin typeface="+mn-lt"/>
                        </a:rPr>
                        <a:t>Much Better</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1394912"/>
                  </a:ext>
                </a:extLst>
              </a:tr>
              <a:tr h="975860">
                <a:tc>
                  <a:txBody>
                    <a:bodyPr/>
                    <a:lstStyle/>
                    <a:p>
                      <a:pPr algn="r" fontAlgn="t"/>
                      <a:r>
                        <a:rPr lang="en-IE" sz="800" b="0" i="0" u="none" strike="noStrike" dirty="0">
                          <a:solidFill>
                            <a:schemeClr val="tx1">
                              <a:lumMod val="85000"/>
                              <a:lumOff val="15000"/>
                            </a:schemeClr>
                          </a:solidFill>
                          <a:effectLst/>
                          <a:latin typeface="+mn-lt"/>
                        </a:rPr>
                        <a:t>Somewhat Better</a:t>
                      </a:r>
                    </a:p>
                  </a:txBody>
                  <a:tcPr marL="9525" marR="9525" marT="9525"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0135036"/>
                  </a:ext>
                </a:extLst>
              </a:tr>
              <a:tr h="1480595">
                <a:tc>
                  <a:txBody>
                    <a:bodyPr/>
                    <a:lstStyle/>
                    <a:p>
                      <a:pPr algn="r" fontAlgn="t"/>
                      <a:r>
                        <a:rPr lang="en-IE" sz="800" b="0" i="0" u="none" strike="noStrike">
                          <a:solidFill>
                            <a:schemeClr val="tx1">
                              <a:lumMod val="85000"/>
                              <a:lumOff val="15000"/>
                            </a:schemeClr>
                          </a:solidFill>
                          <a:effectLst/>
                          <a:latin typeface="+mn-lt"/>
                        </a:rPr>
                        <a:t>About the same as before the start of the ongoing Covid-19 pandemic</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6647683"/>
                  </a:ext>
                </a:extLst>
              </a:tr>
              <a:tr h="0">
                <a:tc>
                  <a:txBody>
                    <a:bodyPr/>
                    <a:lstStyle/>
                    <a:p>
                      <a:pPr algn="r" fontAlgn="t"/>
                      <a:r>
                        <a:rPr lang="en-IE" sz="800" b="0" i="0" u="none" strike="noStrike" kern="1200">
                          <a:solidFill>
                            <a:schemeClr val="tx1">
                              <a:lumMod val="85000"/>
                              <a:lumOff val="15000"/>
                            </a:schemeClr>
                          </a:solidFill>
                          <a:effectLst/>
                          <a:latin typeface="+mn-lt"/>
                          <a:ea typeface="+mn-ea"/>
                          <a:cs typeface="+mn-cs"/>
                        </a:rPr>
                        <a:t>Somewhat Worse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3683971"/>
                  </a:ext>
                </a:extLst>
              </a:tr>
              <a:tr h="294682">
                <a:tc>
                  <a:txBody>
                    <a:bodyPr/>
                    <a:lstStyle/>
                    <a:p>
                      <a:pPr algn="r" fontAlgn="t"/>
                      <a:r>
                        <a:rPr lang="en-IE" sz="800" b="0" i="0" u="none" strike="noStrike" kern="1200" dirty="0">
                          <a:solidFill>
                            <a:schemeClr val="tx1">
                              <a:lumMod val="85000"/>
                              <a:lumOff val="15000"/>
                            </a:schemeClr>
                          </a:solidFill>
                          <a:effectLst/>
                          <a:latin typeface="+mn-lt"/>
                          <a:ea typeface="+mn-ea"/>
                          <a:cs typeface="+mn-cs"/>
                        </a:rPr>
                        <a:t>Much Worse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2158376"/>
                  </a:ext>
                </a:extLst>
              </a:tr>
            </a:tbl>
          </a:graphicData>
        </a:graphic>
      </p:graphicFrame>
      <p:sp>
        <p:nvSpPr>
          <p:cNvPr id="11" name="Text Placeholder 2">
            <a:extLst>
              <a:ext uri="{FF2B5EF4-FFF2-40B4-BE49-F238E27FC236}">
                <a16:creationId xmlns:a16="http://schemas.microsoft.com/office/drawing/2014/main" id="{01D5D904-856E-4194-8D1E-F0D747736C94}"/>
              </a:ext>
            </a:extLst>
          </p:cNvPr>
          <p:cNvSpPr txBox="1">
            <a:spLocks/>
          </p:cNvSpPr>
          <p:nvPr/>
        </p:nvSpPr>
        <p:spPr>
          <a:xfrm>
            <a:off x="692292" y="6509122"/>
            <a:ext cx="6190812" cy="285204"/>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1000" i="1" kern="1200">
                <a:solidFill>
                  <a:schemeClr val="tx1">
                    <a:lumMod val="65000"/>
                    <a:lumOff val="3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Q.7 Please describe your experience of using 3G/4G data while at home on your mobile phone since the start of the ongoing Covid-19 pandemic?</a:t>
            </a:r>
          </a:p>
        </p:txBody>
      </p:sp>
      <p:sp>
        <p:nvSpPr>
          <p:cNvPr id="39" name="TextBox 38">
            <a:extLst>
              <a:ext uri="{FF2B5EF4-FFF2-40B4-BE49-F238E27FC236}">
                <a16:creationId xmlns:a16="http://schemas.microsoft.com/office/drawing/2014/main" id="{0706B952-DC2C-423A-A27F-5B942A3E3C03}"/>
              </a:ext>
            </a:extLst>
          </p:cNvPr>
          <p:cNvSpPr txBox="1"/>
          <p:nvPr/>
        </p:nvSpPr>
        <p:spPr>
          <a:xfrm>
            <a:off x="4445394" y="528586"/>
            <a:ext cx="1146244" cy="276999"/>
          </a:xfrm>
          <a:prstGeom prst="rect">
            <a:avLst/>
          </a:prstGeom>
          <a:solidFill>
            <a:schemeClr val="bg1"/>
          </a:solidFill>
        </p:spPr>
        <p:txBody>
          <a:bodyPr wrap="square" rtlCol="0">
            <a:spAutoFit/>
          </a:bodyPr>
          <a:lstStyle/>
          <a:p>
            <a:pPr algn="ctr"/>
            <a:r>
              <a:rPr lang="en-US" sz="1200" b="1">
                <a:solidFill>
                  <a:schemeClr val="bg2">
                    <a:lumMod val="25000"/>
                  </a:schemeClr>
                </a:solidFill>
              </a:rPr>
              <a:t>April 2021</a:t>
            </a:r>
            <a:endParaRPr lang="en-IE" sz="1200" b="1">
              <a:solidFill>
                <a:schemeClr val="bg2">
                  <a:lumMod val="25000"/>
                </a:schemeClr>
              </a:solidFill>
            </a:endParaRPr>
          </a:p>
        </p:txBody>
      </p:sp>
      <p:graphicFrame>
        <p:nvGraphicFramePr>
          <p:cNvPr id="3" name="Table 2">
            <a:extLst>
              <a:ext uri="{FF2B5EF4-FFF2-40B4-BE49-F238E27FC236}">
                <a16:creationId xmlns:a16="http://schemas.microsoft.com/office/drawing/2014/main" id="{950D6C7D-5AC3-45DC-8503-CE2EDC76154D}"/>
              </a:ext>
            </a:extLst>
          </p:cNvPr>
          <p:cNvGraphicFramePr>
            <a:graphicFrameLocks noGrp="1"/>
          </p:cNvGraphicFramePr>
          <p:nvPr>
            <p:extLst>
              <p:ext uri="{D42A27DB-BD31-4B8C-83A1-F6EECF244321}">
                <p14:modId xmlns:p14="http://schemas.microsoft.com/office/powerpoint/2010/main" val="4149408245"/>
              </p:ext>
            </p:extLst>
          </p:nvPr>
        </p:nvGraphicFramePr>
        <p:xfrm>
          <a:off x="93799" y="5222592"/>
          <a:ext cx="9718402" cy="782007"/>
        </p:xfrm>
        <a:graphic>
          <a:graphicData uri="http://schemas.openxmlformats.org/drawingml/2006/table">
            <a:tbl>
              <a:tblPr/>
              <a:tblGrid>
                <a:gridCol w="815416">
                  <a:extLst>
                    <a:ext uri="{9D8B030D-6E8A-4147-A177-3AD203B41FA5}">
                      <a16:colId xmlns:a16="http://schemas.microsoft.com/office/drawing/2014/main" val="784640164"/>
                    </a:ext>
                  </a:extLst>
                </a:gridCol>
                <a:gridCol w="411125">
                  <a:extLst>
                    <a:ext uri="{9D8B030D-6E8A-4147-A177-3AD203B41FA5}">
                      <a16:colId xmlns:a16="http://schemas.microsoft.com/office/drawing/2014/main" val="4096591786"/>
                    </a:ext>
                  </a:extLst>
                </a:gridCol>
                <a:gridCol w="510363">
                  <a:extLst>
                    <a:ext uri="{9D8B030D-6E8A-4147-A177-3AD203B41FA5}">
                      <a16:colId xmlns:a16="http://schemas.microsoft.com/office/drawing/2014/main" val="3943099965"/>
                    </a:ext>
                  </a:extLst>
                </a:gridCol>
                <a:gridCol w="446568">
                  <a:extLst>
                    <a:ext uri="{9D8B030D-6E8A-4147-A177-3AD203B41FA5}">
                      <a16:colId xmlns:a16="http://schemas.microsoft.com/office/drawing/2014/main" val="450722729"/>
                    </a:ext>
                  </a:extLst>
                </a:gridCol>
                <a:gridCol w="588334">
                  <a:extLst>
                    <a:ext uri="{9D8B030D-6E8A-4147-A177-3AD203B41FA5}">
                      <a16:colId xmlns:a16="http://schemas.microsoft.com/office/drawing/2014/main" val="3471370869"/>
                    </a:ext>
                  </a:extLst>
                </a:gridCol>
                <a:gridCol w="460745">
                  <a:extLst>
                    <a:ext uri="{9D8B030D-6E8A-4147-A177-3AD203B41FA5}">
                      <a16:colId xmlns:a16="http://schemas.microsoft.com/office/drawing/2014/main" val="2220340945"/>
                    </a:ext>
                  </a:extLst>
                </a:gridCol>
                <a:gridCol w="446567">
                  <a:extLst>
                    <a:ext uri="{9D8B030D-6E8A-4147-A177-3AD203B41FA5}">
                      <a16:colId xmlns:a16="http://schemas.microsoft.com/office/drawing/2014/main" val="3637808879"/>
                    </a:ext>
                  </a:extLst>
                </a:gridCol>
                <a:gridCol w="630865">
                  <a:extLst>
                    <a:ext uri="{9D8B030D-6E8A-4147-A177-3AD203B41FA5}">
                      <a16:colId xmlns:a16="http://schemas.microsoft.com/office/drawing/2014/main" val="1794289822"/>
                    </a:ext>
                  </a:extLst>
                </a:gridCol>
                <a:gridCol w="446568">
                  <a:extLst>
                    <a:ext uri="{9D8B030D-6E8A-4147-A177-3AD203B41FA5}">
                      <a16:colId xmlns:a16="http://schemas.microsoft.com/office/drawing/2014/main" val="3370794871"/>
                    </a:ext>
                  </a:extLst>
                </a:gridCol>
                <a:gridCol w="517451">
                  <a:extLst>
                    <a:ext uri="{9D8B030D-6E8A-4147-A177-3AD203B41FA5}">
                      <a16:colId xmlns:a16="http://schemas.microsoft.com/office/drawing/2014/main" val="847352115"/>
                    </a:ext>
                  </a:extLst>
                </a:gridCol>
                <a:gridCol w="453656">
                  <a:extLst>
                    <a:ext uri="{9D8B030D-6E8A-4147-A177-3AD203B41FA5}">
                      <a16:colId xmlns:a16="http://schemas.microsoft.com/office/drawing/2014/main" val="763001403"/>
                    </a:ext>
                  </a:extLst>
                </a:gridCol>
                <a:gridCol w="524539">
                  <a:extLst>
                    <a:ext uri="{9D8B030D-6E8A-4147-A177-3AD203B41FA5}">
                      <a16:colId xmlns:a16="http://schemas.microsoft.com/office/drawing/2014/main" val="431840648"/>
                    </a:ext>
                  </a:extLst>
                </a:gridCol>
                <a:gridCol w="453656">
                  <a:extLst>
                    <a:ext uri="{9D8B030D-6E8A-4147-A177-3AD203B41FA5}">
                      <a16:colId xmlns:a16="http://schemas.microsoft.com/office/drawing/2014/main" val="153254622"/>
                    </a:ext>
                  </a:extLst>
                </a:gridCol>
                <a:gridCol w="634619">
                  <a:extLst>
                    <a:ext uri="{9D8B030D-6E8A-4147-A177-3AD203B41FA5}">
                      <a16:colId xmlns:a16="http://schemas.microsoft.com/office/drawing/2014/main" val="802605408"/>
                    </a:ext>
                  </a:extLst>
                </a:gridCol>
                <a:gridCol w="475586">
                  <a:extLst>
                    <a:ext uri="{9D8B030D-6E8A-4147-A177-3AD203B41FA5}">
                      <a16:colId xmlns:a16="http://schemas.microsoft.com/office/drawing/2014/main" val="3200024441"/>
                    </a:ext>
                  </a:extLst>
                </a:gridCol>
                <a:gridCol w="475586">
                  <a:extLst>
                    <a:ext uri="{9D8B030D-6E8A-4147-A177-3AD203B41FA5}">
                      <a16:colId xmlns:a16="http://schemas.microsoft.com/office/drawing/2014/main" val="145373"/>
                    </a:ext>
                  </a:extLst>
                </a:gridCol>
                <a:gridCol w="475586">
                  <a:extLst>
                    <a:ext uri="{9D8B030D-6E8A-4147-A177-3AD203B41FA5}">
                      <a16:colId xmlns:a16="http://schemas.microsoft.com/office/drawing/2014/main" val="1790834940"/>
                    </a:ext>
                  </a:extLst>
                </a:gridCol>
                <a:gridCol w="475586">
                  <a:extLst>
                    <a:ext uri="{9D8B030D-6E8A-4147-A177-3AD203B41FA5}">
                      <a16:colId xmlns:a16="http://schemas.microsoft.com/office/drawing/2014/main" val="1310470992"/>
                    </a:ext>
                  </a:extLst>
                </a:gridCol>
                <a:gridCol w="475586">
                  <a:extLst>
                    <a:ext uri="{9D8B030D-6E8A-4147-A177-3AD203B41FA5}">
                      <a16:colId xmlns:a16="http://schemas.microsoft.com/office/drawing/2014/main" val="1790654556"/>
                    </a:ext>
                  </a:extLst>
                </a:gridCol>
              </a:tblGrid>
              <a:tr h="260669">
                <a:tc>
                  <a:txBody>
                    <a:bodyPr/>
                    <a:lstStyle/>
                    <a:p>
                      <a:pPr algn="ctr" fontAlgn="t"/>
                      <a:r>
                        <a:rPr lang="en-IE" sz="1050" b="1" i="0" u="none" strike="noStrike">
                          <a:effectLst/>
                          <a:latin typeface="+mn-lt"/>
                        </a:rPr>
                        <a:t>- ANY Better</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IE" sz="1050" b="0" i="0" u="none" strike="noStrike" kern="1200" dirty="0">
                          <a:solidFill>
                            <a:schemeClr val="tx1"/>
                          </a:solidFill>
                          <a:effectLst/>
                          <a:latin typeface="+mn-lt"/>
                          <a:ea typeface="+mn-ea"/>
                          <a:cs typeface="+mn-cs"/>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105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105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105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105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6839159"/>
                  </a:ext>
                </a:extLst>
              </a:tr>
              <a:tr h="260669">
                <a:tc>
                  <a:txBody>
                    <a:bodyPr/>
                    <a:lstStyle/>
                    <a:p>
                      <a:pPr algn="ctr" fontAlgn="t"/>
                      <a:r>
                        <a:rPr lang="en-IE" sz="1050" b="1" i="0" u="none" strike="noStrike">
                          <a:effectLst/>
                          <a:latin typeface="+mn-lt"/>
                        </a:rPr>
                        <a:t>- ANY Worse</a:t>
                      </a: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IE" sz="1050" b="0" i="0" u="none" strike="noStrike" kern="120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1050" b="0" i="0" u="none" strike="noStrike" kern="120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1050" b="0" i="0" u="none" strike="noStrike" kern="120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105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a:solidFill>
                            <a:schemeClr val="tx1"/>
                          </a:solidFill>
                          <a:effectLst/>
                          <a:latin typeface="+mn-lt"/>
                          <a:ea typeface="+mn-ea"/>
                          <a:cs typeface="+mn-cs"/>
                        </a:rPr>
                        <a:t>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endParaRPr lang="en-IE" sz="105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t"/>
                      <a:r>
                        <a:rPr lang="en-IE" sz="1050" b="0" i="0" u="none" strike="noStrike" kern="1200" dirty="0">
                          <a:solidFill>
                            <a:schemeClr val="tx1"/>
                          </a:solidFill>
                          <a:effectLst/>
                          <a:latin typeface="+mn-lt"/>
                          <a:ea typeface="+mn-ea"/>
                          <a:cs typeface="+mn-cs"/>
                        </a:rPr>
                        <a:t>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77250146"/>
                  </a:ext>
                </a:extLst>
              </a:tr>
              <a:tr h="260669">
                <a:tc>
                  <a:txBody>
                    <a:bodyPr/>
                    <a:lstStyle/>
                    <a:p>
                      <a:pPr algn="ctr" fontAlgn="t"/>
                      <a:r>
                        <a:rPr lang="en-US" sz="1050" b="1" i="0" u="none" strike="noStrike" dirty="0">
                          <a:effectLst/>
                          <a:latin typeface="+mn-lt"/>
                        </a:rPr>
                        <a:t>Net Diff</a:t>
                      </a:r>
                      <a:endParaRPr lang="en-IE" sz="1050" b="1" i="0" u="none" strike="noStrike" dirty="0">
                        <a:effectLst/>
                        <a:latin typeface="+mn-lt"/>
                      </a:endParaRPr>
                    </a:p>
                  </a:txBody>
                  <a:tcPr marL="4450" marR="4450" marT="44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US" sz="1050" b="1" i="0" u="none" strike="noStrike" kern="1200" dirty="0">
                          <a:solidFill>
                            <a:schemeClr val="tx1"/>
                          </a:solidFill>
                          <a:effectLst/>
                          <a:latin typeface="+mn-lt"/>
                          <a:ea typeface="+mn-ea"/>
                          <a:cs typeface="+mn-cs"/>
                        </a:rPr>
                        <a:t>-2</a:t>
                      </a:r>
                      <a:endParaRPr lang="en-IE" sz="105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endParaRPr lang="en-IE" sz="105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endParaRPr lang="en-IE" sz="105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endParaRPr lang="en-IE" sz="105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endParaRPr lang="en-IE" sz="105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c>
                  <a:txBody>
                    <a:bodyPr/>
                    <a:lstStyle/>
                    <a:p>
                      <a:pPr algn="ctr" fontAlgn="t"/>
                      <a:r>
                        <a:rPr lang="en-IE" sz="1050" b="1" i="0" u="none" strike="noStrike" kern="1200" dirty="0">
                          <a:solidFill>
                            <a:schemeClr val="tx1"/>
                          </a:solidFill>
                          <a:effectLst/>
                          <a:latin typeface="+mn-lt"/>
                          <a:ea typeface="+mn-ea"/>
                          <a:cs typeface="+mn-cs"/>
                        </a:rPr>
                        <a:t>-4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extLst>
                  <a:ext uri="{0D108BD9-81ED-4DB2-BD59-A6C34878D82A}">
                    <a16:rowId xmlns:a16="http://schemas.microsoft.com/office/drawing/2014/main" val="2749700297"/>
                  </a:ext>
                </a:extLst>
              </a:tr>
            </a:tbl>
          </a:graphicData>
        </a:graphic>
      </p:graphicFrame>
      <p:graphicFrame>
        <p:nvGraphicFramePr>
          <p:cNvPr id="71" name="Table 70">
            <a:extLst>
              <a:ext uri="{FF2B5EF4-FFF2-40B4-BE49-F238E27FC236}">
                <a16:creationId xmlns:a16="http://schemas.microsoft.com/office/drawing/2014/main" id="{2BB1EDF8-335C-43A8-A321-8A29B7FA5503}"/>
              </a:ext>
            </a:extLst>
          </p:cNvPr>
          <p:cNvGraphicFramePr>
            <a:graphicFrameLocks noGrp="1"/>
          </p:cNvGraphicFramePr>
          <p:nvPr>
            <p:extLst>
              <p:ext uri="{D42A27DB-BD31-4B8C-83A1-F6EECF244321}">
                <p14:modId xmlns:p14="http://schemas.microsoft.com/office/powerpoint/2010/main" val="575929648"/>
              </p:ext>
            </p:extLst>
          </p:nvPr>
        </p:nvGraphicFramePr>
        <p:xfrm>
          <a:off x="800701" y="1225722"/>
          <a:ext cx="8974167" cy="757777"/>
        </p:xfrm>
        <a:graphic>
          <a:graphicData uri="http://schemas.openxmlformats.org/drawingml/2006/table">
            <a:tbl>
              <a:tblPr firstRow="1" bandRow="1">
                <a:tableStyleId>{5C22544A-7EE6-4342-B048-85BDC9FD1C3A}</a:tableStyleId>
              </a:tblPr>
              <a:tblGrid>
                <a:gridCol w="489122">
                  <a:extLst>
                    <a:ext uri="{9D8B030D-6E8A-4147-A177-3AD203B41FA5}">
                      <a16:colId xmlns:a16="http://schemas.microsoft.com/office/drawing/2014/main" val="3810324544"/>
                    </a:ext>
                  </a:extLst>
                </a:gridCol>
                <a:gridCol w="489122">
                  <a:extLst>
                    <a:ext uri="{9D8B030D-6E8A-4147-A177-3AD203B41FA5}">
                      <a16:colId xmlns:a16="http://schemas.microsoft.com/office/drawing/2014/main" val="555675006"/>
                    </a:ext>
                  </a:extLst>
                </a:gridCol>
                <a:gridCol w="489122">
                  <a:extLst>
                    <a:ext uri="{9D8B030D-6E8A-4147-A177-3AD203B41FA5}">
                      <a16:colId xmlns:a16="http://schemas.microsoft.com/office/drawing/2014/main" val="2538501693"/>
                    </a:ext>
                  </a:extLst>
                </a:gridCol>
                <a:gridCol w="489122">
                  <a:extLst>
                    <a:ext uri="{9D8B030D-6E8A-4147-A177-3AD203B41FA5}">
                      <a16:colId xmlns:a16="http://schemas.microsoft.com/office/drawing/2014/main" val="47735651"/>
                    </a:ext>
                  </a:extLst>
                </a:gridCol>
                <a:gridCol w="489122">
                  <a:extLst>
                    <a:ext uri="{9D8B030D-6E8A-4147-A177-3AD203B41FA5}">
                      <a16:colId xmlns:a16="http://schemas.microsoft.com/office/drawing/2014/main" val="2815563980"/>
                    </a:ext>
                  </a:extLst>
                </a:gridCol>
                <a:gridCol w="626226">
                  <a:extLst>
                    <a:ext uri="{9D8B030D-6E8A-4147-A177-3AD203B41FA5}">
                      <a16:colId xmlns:a16="http://schemas.microsoft.com/office/drawing/2014/main" val="3147383535"/>
                    </a:ext>
                  </a:extLst>
                </a:gridCol>
                <a:gridCol w="467041">
                  <a:extLst>
                    <a:ext uri="{9D8B030D-6E8A-4147-A177-3AD203B41FA5}">
                      <a16:colId xmlns:a16="http://schemas.microsoft.com/office/drawing/2014/main" val="2309763709"/>
                    </a:ext>
                  </a:extLst>
                </a:gridCol>
                <a:gridCol w="467041">
                  <a:extLst>
                    <a:ext uri="{9D8B030D-6E8A-4147-A177-3AD203B41FA5}">
                      <a16:colId xmlns:a16="http://schemas.microsoft.com/office/drawing/2014/main" val="1155583720"/>
                    </a:ext>
                  </a:extLst>
                </a:gridCol>
                <a:gridCol w="583802">
                  <a:extLst>
                    <a:ext uri="{9D8B030D-6E8A-4147-A177-3AD203B41FA5}">
                      <a16:colId xmlns:a16="http://schemas.microsoft.com/office/drawing/2014/main" val="755705006"/>
                    </a:ext>
                  </a:extLst>
                </a:gridCol>
                <a:gridCol w="467041">
                  <a:extLst>
                    <a:ext uri="{9D8B030D-6E8A-4147-A177-3AD203B41FA5}">
                      <a16:colId xmlns:a16="http://schemas.microsoft.com/office/drawing/2014/main" val="1892055334"/>
                    </a:ext>
                  </a:extLst>
                </a:gridCol>
                <a:gridCol w="486631">
                  <a:extLst>
                    <a:ext uri="{9D8B030D-6E8A-4147-A177-3AD203B41FA5}">
                      <a16:colId xmlns:a16="http://schemas.microsoft.com/office/drawing/2014/main" val="3558885251"/>
                    </a:ext>
                  </a:extLst>
                </a:gridCol>
                <a:gridCol w="474921">
                  <a:extLst>
                    <a:ext uri="{9D8B030D-6E8A-4147-A177-3AD203B41FA5}">
                      <a16:colId xmlns:a16="http://schemas.microsoft.com/office/drawing/2014/main" val="76515551"/>
                    </a:ext>
                  </a:extLst>
                </a:gridCol>
                <a:gridCol w="439572">
                  <a:extLst>
                    <a:ext uri="{9D8B030D-6E8A-4147-A177-3AD203B41FA5}">
                      <a16:colId xmlns:a16="http://schemas.microsoft.com/office/drawing/2014/main" val="3965396129"/>
                    </a:ext>
                  </a:extLst>
                </a:gridCol>
                <a:gridCol w="613326">
                  <a:extLst>
                    <a:ext uri="{9D8B030D-6E8A-4147-A177-3AD203B41FA5}">
                      <a16:colId xmlns:a16="http://schemas.microsoft.com/office/drawing/2014/main" val="1253821057"/>
                    </a:ext>
                  </a:extLst>
                </a:gridCol>
                <a:gridCol w="581859">
                  <a:extLst>
                    <a:ext uri="{9D8B030D-6E8A-4147-A177-3AD203B41FA5}">
                      <a16:colId xmlns:a16="http://schemas.microsoft.com/office/drawing/2014/main" val="1945017136"/>
                    </a:ext>
                  </a:extLst>
                </a:gridCol>
                <a:gridCol w="396385">
                  <a:extLst>
                    <a:ext uri="{9D8B030D-6E8A-4147-A177-3AD203B41FA5}">
                      <a16:colId xmlns:a16="http://schemas.microsoft.com/office/drawing/2014/main" val="2015494973"/>
                    </a:ext>
                  </a:extLst>
                </a:gridCol>
                <a:gridCol w="456067">
                  <a:extLst>
                    <a:ext uri="{9D8B030D-6E8A-4147-A177-3AD203B41FA5}">
                      <a16:colId xmlns:a16="http://schemas.microsoft.com/office/drawing/2014/main" val="3925909813"/>
                    </a:ext>
                  </a:extLst>
                </a:gridCol>
                <a:gridCol w="468645">
                  <a:extLst>
                    <a:ext uri="{9D8B030D-6E8A-4147-A177-3AD203B41FA5}">
                      <a16:colId xmlns:a16="http://schemas.microsoft.com/office/drawing/2014/main" val="3500040567"/>
                    </a:ext>
                  </a:extLst>
                </a:gridCol>
              </a:tblGrid>
              <a:tr h="155600">
                <a:tc>
                  <a:txBody>
                    <a:bodyPr/>
                    <a:lstStyle/>
                    <a:p>
                      <a:pPr algn="ctr" fontAlgn="t"/>
                      <a:endParaRPr lang="en-IE" sz="800" b="1" i="0" u="none" strike="noStrike" kern="120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ctr" fontAlgn="t"/>
                      <a:endParaRPr lang="en-IE" sz="800" b="1" i="0" u="none" strike="noStrike" kern="120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IE" sz="800" b="1" i="0" u="none" strike="noStrike" kern="120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t"/>
                      <a:r>
                        <a:rPr lang="en-IE" sz="800" b="1" i="0" u="none" strike="noStrike" kern="1200">
                          <a:solidFill>
                            <a:schemeClr val="dk1"/>
                          </a:solidFill>
                          <a:effectLst/>
                          <a:latin typeface="+mn-lt"/>
                          <a:ea typeface="+mn-ea"/>
                          <a:cs typeface="+mn-cs"/>
                        </a:rPr>
                        <a:t>Kids in HHold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1" i="0" u="none" strike="noStrike" kern="1200" dirty="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fontAlgn="t"/>
                      <a:r>
                        <a:rPr lang="en-IE" sz="800" b="1" i="0" u="none" strike="noStrike" kern="1200">
                          <a:solidFill>
                            <a:schemeClr val="dk1"/>
                          </a:solidFill>
                          <a:effectLst/>
                          <a:latin typeface="+mn-lt"/>
                          <a:ea typeface="+mn-ea"/>
                          <a:cs typeface="+mn-cs"/>
                        </a:rPr>
                        <a:t>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800" b="1" i="0" u="none" strike="noStrike" kern="1200">
                          <a:solidFill>
                            <a:schemeClr val="dk1"/>
                          </a:solidFill>
                          <a:effectLst/>
                          <a:latin typeface="+mn-lt"/>
                          <a:ea typeface="+mn-ea"/>
                          <a:cs typeface="+mn-cs"/>
                        </a:rPr>
                        <a:t>Region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1" i="0" u="none" strike="noStrike" kern="1200">
                          <a:solidFill>
                            <a:schemeClr val="dk1"/>
                          </a:solidFill>
                          <a:effectLst/>
                          <a:latin typeface="+mn-lt"/>
                          <a:ea typeface="+mn-ea"/>
                          <a:cs typeface="+mn-cs"/>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fontAlgn="t"/>
                      <a:r>
                        <a:rPr lang="en-IE" sz="800" b="1" i="0" u="none" strike="noStrike" kern="1200">
                          <a:solidFill>
                            <a:schemeClr val="dk1"/>
                          </a:solidFill>
                          <a:effectLst/>
                          <a:latin typeface="+mn-lt"/>
                          <a:ea typeface="+mn-ea"/>
                          <a:cs typeface="+mn-cs"/>
                        </a:rPr>
                        <a:t>Area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973418"/>
                  </a:ext>
                </a:extLst>
              </a:tr>
              <a:tr h="318332">
                <a:tc>
                  <a:txBody>
                    <a:bodyPr/>
                    <a:lstStyle/>
                    <a:p>
                      <a:pPr algn="ctr" fontAlgn="t"/>
                      <a:r>
                        <a:rPr lang="en-IE" sz="900" b="1" i="0" u="none" strike="noStrike" kern="1200">
                          <a:solidFill>
                            <a:schemeClr val="dk1"/>
                          </a:solidFill>
                          <a:effectLst/>
                          <a:latin typeface="+mn-lt"/>
                          <a:ea typeface="+mn-ea"/>
                          <a:cs typeface="+mn-cs"/>
                        </a:rPr>
                        <a:t>Sept ‘20 Total</a:t>
                      </a:r>
                    </a:p>
                  </a:txBody>
                  <a:tcPr marL="0" marR="0" marT="0" marB="0" anchor="ctr">
                    <a:noFill/>
                  </a:tcPr>
                </a:tc>
                <a:tc>
                  <a:txBody>
                    <a:bodyPr/>
                    <a:lstStyle/>
                    <a:p>
                      <a:pPr algn="ctr" fontAlgn="t"/>
                      <a:r>
                        <a:rPr lang="en-IE" sz="900" b="1" i="0" u="none" strike="noStrike" kern="1200">
                          <a:solidFill>
                            <a:schemeClr val="dk1"/>
                          </a:solidFill>
                          <a:effectLst/>
                          <a:latin typeface="+mn-lt"/>
                          <a:ea typeface="+mn-ea"/>
                          <a:cs typeface="+mn-cs"/>
                        </a:rPr>
                        <a:t>Nov ‘20</a:t>
                      </a:r>
                    </a:p>
                    <a:p>
                      <a:pPr algn="ctr" fontAlgn="t"/>
                      <a:r>
                        <a:rPr lang="en-IE" sz="900" b="1" i="0" u="none" strike="noStrike" kern="1200">
                          <a:solidFill>
                            <a:schemeClr val="dk1"/>
                          </a:solidFill>
                          <a:effectLst/>
                          <a:latin typeface="+mn-lt"/>
                          <a:ea typeface="+mn-ea"/>
                          <a:cs typeface="+mn-cs"/>
                        </a:rPr>
                        <a:t>Total</a:t>
                      </a:r>
                    </a:p>
                  </a:txBody>
                  <a:tcPr marL="0" marR="0" marT="0" marB="0" anchor="ctr">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900" b="1" i="0" u="none" strike="noStrike" kern="1200">
                          <a:solidFill>
                            <a:schemeClr val="dk1"/>
                          </a:solidFill>
                          <a:effectLst/>
                          <a:latin typeface="+mn-lt"/>
                          <a:ea typeface="+mn-ea"/>
                          <a:cs typeface="+mn-cs"/>
                        </a:rPr>
                        <a:t> Apr ‘21 Total </a:t>
                      </a:r>
                    </a:p>
                  </a:txBody>
                  <a:tcPr marL="0" marR="0" marT="0" marB="0" anchor="ctr">
                    <a:lnL>
                      <a:noFill/>
                    </a:lnL>
                    <a:lnT>
                      <a:noFill/>
                    </a:lnT>
                    <a:lnB w="12700" cmpd="sng">
                      <a:noFill/>
                    </a:lnB>
                    <a:solidFill>
                      <a:schemeClr val="bg1"/>
                    </a:solidFill>
                  </a:tcPr>
                </a:tc>
                <a:tc>
                  <a:txBody>
                    <a:bodyPr/>
                    <a:lstStyle/>
                    <a:p>
                      <a:pPr algn="ctr" fontAlgn="t"/>
                      <a:endParaRPr lang="en-IE" sz="800" b="0" i="0" u="none" strike="noStrike" kern="1200">
                        <a:solidFill>
                          <a:schemeClr val="dk1"/>
                        </a:solidFill>
                        <a:effectLst/>
                        <a:latin typeface="+mn-lt"/>
                        <a:ea typeface="+mn-ea"/>
                        <a:cs typeface="+mn-cs"/>
                      </a:endParaRPr>
                    </a:p>
                  </a:txBody>
                  <a:tcPr marL="0" marR="0" marT="0" marB="0" anchor="ctr">
                    <a:lnT>
                      <a:noFill/>
                    </a:lnT>
                    <a:lnB w="12700" cmpd="sng">
                      <a:noFill/>
                    </a:lnB>
                    <a:solidFill>
                      <a:schemeClr val="bg1"/>
                    </a:solidFill>
                  </a:tcPr>
                </a:tc>
                <a:tc>
                  <a:txBody>
                    <a:bodyPr/>
                    <a:lstStyle/>
                    <a:p>
                      <a:pPr algn="ctr" fontAlgn="t"/>
                      <a:r>
                        <a:rPr lang="en-IE" sz="800" b="0" i="0" u="none" strike="noStrike" kern="1200">
                          <a:solidFill>
                            <a:schemeClr val="dk1"/>
                          </a:solidFill>
                          <a:effectLst/>
                          <a:latin typeface="+mn-lt"/>
                          <a:ea typeface="+mn-ea"/>
                          <a:cs typeface="+mn-cs"/>
                        </a:rPr>
                        <a:t>Yes</a:t>
                      </a:r>
                    </a:p>
                  </a:txBody>
                  <a:tcPr marL="0" marR="0" marT="0" marB="0" anchor="ctr">
                    <a:lnT>
                      <a:noFill/>
                    </a:lnT>
                    <a:lnB w="12700" cmpd="sng">
                      <a:noFill/>
                    </a:lnB>
                    <a:solidFill>
                      <a:schemeClr val="bg1"/>
                    </a:solidFill>
                  </a:tcPr>
                </a:tc>
                <a:tc>
                  <a:txBody>
                    <a:bodyPr/>
                    <a:lstStyle/>
                    <a:p>
                      <a:pPr algn="ctr" fontAlgn="t"/>
                      <a:r>
                        <a:rPr lang="en-IE" sz="800" b="0" i="0" u="none" strike="noStrike" kern="1200">
                          <a:solidFill>
                            <a:schemeClr val="dk1"/>
                          </a:solidFill>
                          <a:effectLst/>
                          <a:latin typeface="+mn-lt"/>
                          <a:ea typeface="+mn-ea"/>
                          <a:cs typeface="+mn-cs"/>
                        </a:rPr>
                        <a:t>No</a:t>
                      </a:r>
                    </a:p>
                  </a:txBody>
                  <a:tcPr marL="0" marR="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16-24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25-34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35-49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50-64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Dublin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Outside Dublin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800" b="0" i="0" u="none" strike="noStrike" kern="1200">
                          <a:solidFill>
                            <a:schemeClr val="dk1"/>
                          </a:solidFill>
                          <a:effectLst/>
                          <a:latin typeface="+mn-lt"/>
                          <a:ea typeface="+mn-ea"/>
                          <a:cs typeface="+mn-cs"/>
                        </a:rPr>
                        <a:t>Rural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552606"/>
                  </a:ext>
                </a:extLst>
              </a:tr>
              <a:tr h="57576">
                <a:tc>
                  <a:txBody>
                    <a:bodyPr/>
                    <a:lstStyle/>
                    <a:p>
                      <a:pPr algn="ctr" fontAlgn="t"/>
                      <a:r>
                        <a:rPr lang="en-IE" sz="800" b="0" i="0" u="none" strike="noStrike">
                          <a:solidFill>
                            <a:schemeClr val="bg1"/>
                          </a:solidFill>
                          <a:effectLst/>
                          <a:latin typeface="Arial" panose="020B0604020202020204" pitchFamily="34" charset="0"/>
                        </a:rPr>
                        <a:t>874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800" b="0" i="0" u="none" strike="noStrike" dirty="0">
                          <a:solidFill>
                            <a:schemeClr val="bg1"/>
                          </a:solidFill>
                          <a:effectLst/>
                          <a:latin typeface="Arial" panose="020B0604020202020204" pitchFamily="34" charset="0"/>
                        </a:rPr>
                        <a:t>1008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1001</a:t>
                      </a:r>
                      <a:r>
                        <a:rPr lang="en-IE" sz="900" b="1" i="1" u="none" strike="noStrike" kern="1200" dirty="0">
                          <a:solidFill>
                            <a:schemeClr val="bg1"/>
                          </a:solidFill>
                          <a:effectLst/>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endParaRPr lang="en-IE" sz="800" b="0" i="0" u="none" strike="noStrike" kern="1200" dirty="0">
                        <a:solidFill>
                          <a:schemeClr val="bg1"/>
                        </a:solidFill>
                        <a:effectLst/>
                        <a:latin typeface="Arial" panose="020B0604020202020204" pitchFamily="34" charset="0"/>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a:solidFill>
                            <a:schemeClr val="bg1"/>
                          </a:solidFill>
                          <a:effectLst/>
                          <a:latin typeface="+mn-lt"/>
                          <a:ea typeface="+mn-ea"/>
                          <a:cs typeface="+mn-cs"/>
                        </a:rPr>
                        <a:t>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676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a:solidFill>
                            <a:schemeClr val="bg1"/>
                          </a:solidFill>
                          <a:effectLst/>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202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306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254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161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dirty="0">
                          <a:solidFill>
                            <a:schemeClr val="bg1"/>
                          </a:solidFill>
                          <a:effectLst/>
                          <a:latin typeface="+mn-lt"/>
                          <a:ea typeface="+mn-ea"/>
                          <a:cs typeface="+mn-cs"/>
                        </a:rPr>
                        <a:t>719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endParaRPr lang="en-IE" sz="900" b="0" i="0" u="none" strike="noStrike" kern="1200">
                        <a:solidFill>
                          <a:schemeClr val="bg1"/>
                        </a:solidFill>
                        <a:effectLst/>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a:solidFill>
                            <a:schemeClr val="bg1"/>
                          </a:solidFill>
                          <a:effectLst/>
                          <a:latin typeface="+mn-lt"/>
                          <a:ea typeface="+mn-ea"/>
                          <a:cs typeface="+mn-cs"/>
                        </a:rPr>
                        <a:t>706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fontAlgn="t"/>
                      <a:r>
                        <a:rPr lang="en-IE" sz="900" b="0" i="0" u="none" strike="noStrike" kern="1200">
                          <a:solidFill>
                            <a:schemeClr val="bg1"/>
                          </a:solidFill>
                          <a:effectLst/>
                          <a:latin typeface="+mn-lt"/>
                          <a:ea typeface="+mn-ea"/>
                          <a:cs typeface="+mn-cs"/>
                        </a:rPr>
                        <a:t>295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2715435855"/>
                  </a:ext>
                </a:extLst>
              </a:tr>
              <a:tr h="116634">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i="1" u="none" strike="noStrike" kern="1200">
                          <a:solidFill>
                            <a:schemeClr val="tx1">
                              <a:lumMod val="65000"/>
                              <a:lumOff val="35000"/>
                            </a:schemeClr>
                          </a:solidFill>
                          <a:effectLst/>
                          <a:latin typeface="+mn-lt"/>
                          <a:ea typeface="+mn-ea"/>
                          <a:cs typeface="+mn-cs"/>
                        </a:rPr>
                        <a:t>%</a:t>
                      </a: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dirty="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E" sz="900" b="1" i="1" u="none" strike="noStrike" kern="1200" dirty="0">
                        <a:solidFill>
                          <a:schemeClr val="tx1">
                            <a:lumMod val="65000"/>
                            <a:lumOff val="3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E" sz="900" b="1" i="1" u="none" strike="noStrike" kern="1200" dirty="0">
                          <a:solidFill>
                            <a:schemeClr val="tx1">
                              <a:lumMod val="65000"/>
                              <a:lumOff val="35000"/>
                            </a:schemeClr>
                          </a:solidFill>
                          <a:effectLst/>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6398679"/>
                  </a:ext>
                </a:extLst>
              </a:tr>
            </a:tbl>
          </a:graphicData>
        </a:graphic>
      </p:graphicFrame>
      <p:pic>
        <p:nvPicPr>
          <p:cNvPr id="76" name="Graphic 75" descr="Home">
            <a:extLst>
              <a:ext uri="{FF2B5EF4-FFF2-40B4-BE49-F238E27FC236}">
                <a16:creationId xmlns:a16="http://schemas.microsoft.com/office/drawing/2014/main" id="{631C00E1-7C72-4EAC-BBFA-27F739F838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05299" y="1050282"/>
            <a:ext cx="180388" cy="180388"/>
          </a:xfrm>
          <a:prstGeom prst="rect">
            <a:avLst/>
          </a:prstGeom>
        </p:spPr>
      </p:pic>
      <p:pic>
        <p:nvPicPr>
          <p:cNvPr id="77" name="Graphic 76" descr="City">
            <a:extLst>
              <a:ext uri="{FF2B5EF4-FFF2-40B4-BE49-F238E27FC236}">
                <a16:creationId xmlns:a16="http://schemas.microsoft.com/office/drawing/2014/main" id="{476A3EE6-ECA4-4E35-B559-7B30967240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09443" y="988623"/>
            <a:ext cx="299782" cy="299782"/>
          </a:xfrm>
          <a:prstGeom prst="rect">
            <a:avLst/>
          </a:prstGeom>
        </p:spPr>
      </p:pic>
      <p:pic>
        <p:nvPicPr>
          <p:cNvPr id="78" name="Graphic 77" descr="Family with two children">
            <a:extLst>
              <a:ext uri="{FF2B5EF4-FFF2-40B4-BE49-F238E27FC236}">
                <a16:creationId xmlns:a16="http://schemas.microsoft.com/office/drawing/2014/main" id="{FF4CDF81-F2EE-4D6F-8CB3-95F6637497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61747" y="836639"/>
            <a:ext cx="451766" cy="451766"/>
          </a:xfrm>
          <a:prstGeom prst="rect">
            <a:avLst/>
          </a:prstGeom>
        </p:spPr>
      </p:pic>
      <p:pic>
        <p:nvPicPr>
          <p:cNvPr id="79" name="Picture 9" descr="image001">
            <a:extLst>
              <a:ext uri="{FF2B5EF4-FFF2-40B4-BE49-F238E27FC236}">
                <a16:creationId xmlns:a16="http://schemas.microsoft.com/office/drawing/2014/main" id="{34F17B10-F621-4A9A-BEB7-7540D333F8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5473" y="836932"/>
            <a:ext cx="264764" cy="34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a:extLst>
              <a:ext uri="{FF2B5EF4-FFF2-40B4-BE49-F238E27FC236}">
                <a16:creationId xmlns:a16="http://schemas.microsoft.com/office/drawing/2014/main" id="{4305D1D3-A5E7-457C-9AE9-843D7A7BB995}"/>
              </a:ext>
            </a:extLst>
          </p:cNvPr>
          <p:cNvGrpSpPr/>
          <p:nvPr/>
        </p:nvGrpSpPr>
        <p:grpSpPr>
          <a:xfrm>
            <a:off x="5322559" y="870591"/>
            <a:ext cx="628529" cy="346616"/>
            <a:chOff x="3829905" y="937326"/>
            <a:chExt cx="628529" cy="346616"/>
          </a:xfrm>
        </p:grpSpPr>
        <p:pic>
          <p:nvPicPr>
            <p:cNvPr id="38" name="Graphic 37" descr="Man">
              <a:extLst>
                <a:ext uri="{FF2B5EF4-FFF2-40B4-BE49-F238E27FC236}">
                  <a16:creationId xmlns:a16="http://schemas.microsoft.com/office/drawing/2014/main" id="{BFC618F9-7669-4956-80A1-19E14EEA4D1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32346" y="937326"/>
              <a:ext cx="337526" cy="337526"/>
            </a:xfrm>
            <a:prstGeom prst="rect">
              <a:avLst/>
            </a:prstGeom>
          </p:spPr>
        </p:pic>
        <p:pic>
          <p:nvPicPr>
            <p:cNvPr id="40" name="Graphic 39" descr="Person with Cane">
              <a:extLst>
                <a:ext uri="{FF2B5EF4-FFF2-40B4-BE49-F238E27FC236}">
                  <a16:creationId xmlns:a16="http://schemas.microsoft.com/office/drawing/2014/main" id="{CBEB2EAA-2E16-4650-9E14-85EAA335A6F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20908" y="946416"/>
              <a:ext cx="337526" cy="337526"/>
            </a:xfrm>
            <a:prstGeom prst="rect">
              <a:avLst/>
            </a:prstGeom>
          </p:spPr>
        </p:pic>
        <p:pic>
          <p:nvPicPr>
            <p:cNvPr id="41" name="Graphic 40" descr="Man">
              <a:extLst>
                <a:ext uri="{FF2B5EF4-FFF2-40B4-BE49-F238E27FC236}">
                  <a16:creationId xmlns:a16="http://schemas.microsoft.com/office/drawing/2014/main" id="{1CCA1EBB-CA6A-42C5-B9A1-D8064EC0A0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29905" y="1000489"/>
              <a:ext cx="253299" cy="253298"/>
            </a:xfrm>
            <a:prstGeom prst="rect">
              <a:avLst/>
            </a:prstGeom>
          </p:spPr>
        </p:pic>
      </p:grpSp>
      <p:sp>
        <p:nvSpPr>
          <p:cNvPr id="20" name="Rectangle 19">
            <a:extLst>
              <a:ext uri="{FF2B5EF4-FFF2-40B4-BE49-F238E27FC236}">
                <a16:creationId xmlns:a16="http://schemas.microsoft.com/office/drawing/2014/main" id="{B0283F4A-3415-446E-9A60-F241C14798DC}"/>
              </a:ext>
            </a:extLst>
          </p:cNvPr>
          <p:cNvSpPr/>
          <p:nvPr/>
        </p:nvSpPr>
        <p:spPr>
          <a:xfrm>
            <a:off x="1800117" y="1311580"/>
            <a:ext cx="482207" cy="48199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Tree>
    <p:custDataLst>
      <p:tags r:id="rId1"/>
    </p:custDataLst>
    <p:extLst>
      <p:ext uri="{BB962C8B-B14F-4D97-AF65-F5344CB8AC3E}">
        <p14:creationId xmlns:p14="http://schemas.microsoft.com/office/powerpoint/2010/main" val="372023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CDB6D0F-9824-4941-870B-C0A0E83F3D83}"/>
              </a:ext>
            </a:extLst>
          </p:cNvPr>
          <p:cNvSpPr>
            <a:spLocks noGrp="1"/>
          </p:cNvSpPr>
          <p:nvPr>
            <p:ph type="body" sz="quarter" idx="60"/>
          </p:nvPr>
        </p:nvSpPr>
        <p:spPr>
          <a:xfrm>
            <a:off x="747684" y="6517012"/>
            <a:ext cx="4548216" cy="285204"/>
          </a:xfrm>
        </p:spPr>
        <p:txBody>
          <a:bodyPr/>
          <a:lstStyle/>
          <a:p>
            <a:r>
              <a:rPr lang="en-IE" sz="1000" dirty="0"/>
              <a:t>Q.8  Do you think your household’s usage of your home broadband has increased, decreased or remained the same since the start of the ongoing Covid-19 pandemic?</a:t>
            </a:r>
          </a:p>
          <a:p>
            <a:endParaRPr lang="en-IE" dirty="0">
              <a:solidFill>
                <a:schemeClr val="tx1"/>
              </a:solidFill>
            </a:endParaRPr>
          </a:p>
        </p:txBody>
      </p:sp>
      <p:graphicFrame>
        <p:nvGraphicFramePr>
          <p:cNvPr id="22" name="Chart 21">
            <a:extLst>
              <a:ext uri="{FF2B5EF4-FFF2-40B4-BE49-F238E27FC236}">
                <a16:creationId xmlns:a16="http://schemas.microsoft.com/office/drawing/2014/main" id="{FFF5B434-F6E9-499F-B382-1F3BE6E09380}"/>
              </a:ext>
            </a:extLst>
          </p:cNvPr>
          <p:cNvGraphicFramePr/>
          <p:nvPr>
            <p:extLst>
              <p:ext uri="{D42A27DB-BD31-4B8C-83A1-F6EECF244321}">
                <p14:modId xmlns:p14="http://schemas.microsoft.com/office/powerpoint/2010/main" val="520303147"/>
              </p:ext>
            </p:extLst>
          </p:nvPr>
        </p:nvGraphicFramePr>
        <p:xfrm>
          <a:off x="340819" y="857366"/>
          <a:ext cx="1376492" cy="36378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1E667575-B070-482E-96C2-D26338B143D3}"/>
              </a:ext>
            </a:extLst>
          </p:cNvPr>
          <p:cNvGraphicFramePr/>
          <p:nvPr>
            <p:extLst>
              <p:ext uri="{D42A27DB-BD31-4B8C-83A1-F6EECF244321}">
                <p14:modId xmlns:p14="http://schemas.microsoft.com/office/powerpoint/2010/main" val="2755690398"/>
              </p:ext>
            </p:extLst>
          </p:nvPr>
        </p:nvGraphicFramePr>
        <p:xfrm>
          <a:off x="1356500" y="857366"/>
          <a:ext cx="1376492" cy="3637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e 24">
            <a:extLst>
              <a:ext uri="{FF2B5EF4-FFF2-40B4-BE49-F238E27FC236}">
                <a16:creationId xmlns:a16="http://schemas.microsoft.com/office/drawing/2014/main" id="{8D27E429-5D14-4583-8996-6B4EBB6757FF}"/>
              </a:ext>
            </a:extLst>
          </p:cNvPr>
          <p:cNvGraphicFramePr>
            <a:graphicFrameLocks noGrp="1"/>
          </p:cNvGraphicFramePr>
          <p:nvPr/>
        </p:nvGraphicFramePr>
        <p:xfrm>
          <a:off x="11498312" y="914692"/>
          <a:ext cx="740144" cy="3902022"/>
        </p:xfrm>
        <a:graphic>
          <a:graphicData uri="http://schemas.openxmlformats.org/drawingml/2006/table">
            <a:tbl>
              <a:tblPr firstRow="1" bandRow="1">
                <a:tableStyleId>{2D5ABB26-0587-4C30-8999-92F81FD0307C}</a:tableStyleId>
              </a:tblPr>
              <a:tblGrid>
                <a:gridCol w="740144">
                  <a:extLst>
                    <a:ext uri="{9D8B030D-6E8A-4147-A177-3AD203B41FA5}">
                      <a16:colId xmlns:a16="http://schemas.microsoft.com/office/drawing/2014/main" val="20000"/>
                    </a:ext>
                  </a:extLst>
                </a:gridCol>
              </a:tblGrid>
              <a:tr h="650337">
                <a:tc>
                  <a:txBody>
                    <a:bodyPr/>
                    <a:lstStyle/>
                    <a:p>
                      <a:endParaRPr lang="en-IE" sz="1500"/>
                    </a:p>
                  </a:txBody>
                  <a:tcPr marL="67371" marR="67371" marT="33685" marB="33685"/>
                </a:tc>
                <a:extLst>
                  <a:ext uri="{0D108BD9-81ED-4DB2-BD59-A6C34878D82A}">
                    <a16:rowId xmlns:a16="http://schemas.microsoft.com/office/drawing/2014/main" val="10000"/>
                  </a:ext>
                </a:extLst>
              </a:tr>
              <a:tr h="650337">
                <a:tc>
                  <a:txBody>
                    <a:bodyPr/>
                    <a:lstStyle/>
                    <a:p>
                      <a:endParaRPr lang="en-IE" sz="1500"/>
                    </a:p>
                  </a:txBody>
                  <a:tcPr marL="67371" marR="67371" marT="33685" marB="33685"/>
                </a:tc>
                <a:extLst>
                  <a:ext uri="{0D108BD9-81ED-4DB2-BD59-A6C34878D82A}">
                    <a16:rowId xmlns:a16="http://schemas.microsoft.com/office/drawing/2014/main" val="10001"/>
                  </a:ext>
                </a:extLst>
              </a:tr>
              <a:tr h="650337">
                <a:tc>
                  <a:txBody>
                    <a:bodyPr/>
                    <a:lstStyle/>
                    <a:p>
                      <a:endParaRPr lang="en-IE" sz="1500"/>
                    </a:p>
                  </a:txBody>
                  <a:tcPr marL="67371" marR="67371" marT="33685" marB="33685"/>
                </a:tc>
                <a:extLst>
                  <a:ext uri="{0D108BD9-81ED-4DB2-BD59-A6C34878D82A}">
                    <a16:rowId xmlns:a16="http://schemas.microsoft.com/office/drawing/2014/main" val="10002"/>
                  </a:ext>
                </a:extLst>
              </a:tr>
              <a:tr h="650337">
                <a:tc>
                  <a:txBody>
                    <a:bodyPr/>
                    <a:lstStyle/>
                    <a:p>
                      <a:endParaRPr lang="en-IE" sz="1500"/>
                    </a:p>
                  </a:txBody>
                  <a:tcPr marL="67371" marR="67371" marT="33685" marB="33685"/>
                </a:tc>
                <a:extLst>
                  <a:ext uri="{0D108BD9-81ED-4DB2-BD59-A6C34878D82A}">
                    <a16:rowId xmlns:a16="http://schemas.microsoft.com/office/drawing/2014/main" val="10003"/>
                  </a:ext>
                </a:extLst>
              </a:tr>
              <a:tr h="650337">
                <a:tc>
                  <a:txBody>
                    <a:bodyPr/>
                    <a:lstStyle/>
                    <a:p>
                      <a:endParaRPr lang="en-IE" sz="1500"/>
                    </a:p>
                  </a:txBody>
                  <a:tcPr marL="67371" marR="67371" marT="33685" marB="33685"/>
                </a:tc>
                <a:extLst>
                  <a:ext uri="{0D108BD9-81ED-4DB2-BD59-A6C34878D82A}">
                    <a16:rowId xmlns:a16="http://schemas.microsoft.com/office/drawing/2014/main" val="10004"/>
                  </a:ext>
                </a:extLst>
              </a:tr>
              <a:tr h="650337">
                <a:tc>
                  <a:txBody>
                    <a:bodyPr/>
                    <a:lstStyle/>
                    <a:p>
                      <a:endParaRPr lang="en-IE" sz="1500"/>
                    </a:p>
                  </a:txBody>
                  <a:tcPr marL="67371" marR="67371" marT="33685" marB="33685"/>
                </a:tc>
                <a:extLst>
                  <a:ext uri="{0D108BD9-81ED-4DB2-BD59-A6C34878D82A}">
                    <a16:rowId xmlns:a16="http://schemas.microsoft.com/office/drawing/2014/main" val="1463142589"/>
                  </a:ext>
                </a:extLst>
              </a:tr>
            </a:tbl>
          </a:graphicData>
        </a:graphic>
      </p:graphicFrame>
      <p:sp>
        <p:nvSpPr>
          <p:cNvPr id="11" name="TextBox 10">
            <a:extLst>
              <a:ext uri="{FF2B5EF4-FFF2-40B4-BE49-F238E27FC236}">
                <a16:creationId xmlns:a16="http://schemas.microsoft.com/office/drawing/2014/main" id="{9AE8CD80-65AB-4763-846B-2063742B06DB}"/>
              </a:ext>
            </a:extLst>
          </p:cNvPr>
          <p:cNvSpPr txBox="1"/>
          <p:nvPr/>
        </p:nvSpPr>
        <p:spPr>
          <a:xfrm rot="16200000">
            <a:off x="-89866" y="4983145"/>
            <a:ext cx="507896" cy="338554"/>
          </a:xfrm>
          <a:prstGeom prst="rect">
            <a:avLst/>
          </a:prstGeom>
          <a:noFill/>
        </p:spPr>
        <p:txBody>
          <a:bodyPr wrap="none" rtlCol="0">
            <a:spAutoFit/>
          </a:bodyPr>
          <a:lstStyle/>
          <a:p>
            <a:r>
              <a:rPr lang="en-IE" sz="1600" b="1" dirty="0"/>
              <a:t>Age</a:t>
            </a:r>
          </a:p>
        </p:txBody>
      </p:sp>
      <p:graphicFrame>
        <p:nvGraphicFramePr>
          <p:cNvPr id="8" name="Table 11">
            <a:extLst>
              <a:ext uri="{FF2B5EF4-FFF2-40B4-BE49-F238E27FC236}">
                <a16:creationId xmlns:a16="http://schemas.microsoft.com/office/drawing/2014/main" id="{A96C38E9-2BC8-41F5-8705-4BE5DBE97810}"/>
              </a:ext>
            </a:extLst>
          </p:cNvPr>
          <p:cNvGraphicFramePr>
            <a:graphicFrameLocks noGrp="1"/>
          </p:cNvGraphicFramePr>
          <p:nvPr>
            <p:extLst>
              <p:ext uri="{D42A27DB-BD31-4B8C-83A1-F6EECF244321}">
                <p14:modId xmlns:p14="http://schemas.microsoft.com/office/powerpoint/2010/main" val="2722139881"/>
              </p:ext>
            </p:extLst>
          </p:nvPr>
        </p:nvGraphicFramePr>
        <p:xfrm>
          <a:off x="361950" y="5649157"/>
          <a:ext cx="5588213" cy="370840"/>
        </p:xfrm>
        <a:graphic>
          <a:graphicData uri="http://schemas.openxmlformats.org/drawingml/2006/table">
            <a:tbl>
              <a:tblPr firstRow="1" bandRow="1">
                <a:tableStyleId>{5C22544A-7EE6-4342-B048-85BDC9FD1C3A}</a:tableStyleId>
              </a:tblPr>
              <a:tblGrid>
                <a:gridCol w="192697">
                  <a:extLst>
                    <a:ext uri="{9D8B030D-6E8A-4147-A177-3AD203B41FA5}">
                      <a16:colId xmlns:a16="http://schemas.microsoft.com/office/drawing/2014/main" val="1474856010"/>
                    </a:ext>
                  </a:extLst>
                </a:gridCol>
                <a:gridCol w="192697">
                  <a:extLst>
                    <a:ext uri="{9D8B030D-6E8A-4147-A177-3AD203B41FA5}">
                      <a16:colId xmlns:a16="http://schemas.microsoft.com/office/drawing/2014/main" val="3683082393"/>
                    </a:ext>
                  </a:extLst>
                </a:gridCol>
                <a:gridCol w="192697">
                  <a:extLst>
                    <a:ext uri="{9D8B030D-6E8A-4147-A177-3AD203B41FA5}">
                      <a16:colId xmlns:a16="http://schemas.microsoft.com/office/drawing/2014/main" val="299159615"/>
                    </a:ext>
                  </a:extLst>
                </a:gridCol>
                <a:gridCol w="192697">
                  <a:extLst>
                    <a:ext uri="{9D8B030D-6E8A-4147-A177-3AD203B41FA5}">
                      <a16:colId xmlns:a16="http://schemas.microsoft.com/office/drawing/2014/main" val="3012671074"/>
                    </a:ext>
                  </a:extLst>
                </a:gridCol>
                <a:gridCol w="192697">
                  <a:extLst>
                    <a:ext uri="{9D8B030D-6E8A-4147-A177-3AD203B41FA5}">
                      <a16:colId xmlns:a16="http://schemas.microsoft.com/office/drawing/2014/main" val="2436691845"/>
                    </a:ext>
                  </a:extLst>
                </a:gridCol>
                <a:gridCol w="192697">
                  <a:extLst>
                    <a:ext uri="{9D8B030D-6E8A-4147-A177-3AD203B41FA5}">
                      <a16:colId xmlns:a16="http://schemas.microsoft.com/office/drawing/2014/main" val="3149248465"/>
                    </a:ext>
                  </a:extLst>
                </a:gridCol>
                <a:gridCol w="192697">
                  <a:extLst>
                    <a:ext uri="{9D8B030D-6E8A-4147-A177-3AD203B41FA5}">
                      <a16:colId xmlns:a16="http://schemas.microsoft.com/office/drawing/2014/main" val="1518597319"/>
                    </a:ext>
                  </a:extLst>
                </a:gridCol>
                <a:gridCol w="192697">
                  <a:extLst>
                    <a:ext uri="{9D8B030D-6E8A-4147-A177-3AD203B41FA5}">
                      <a16:colId xmlns:a16="http://schemas.microsoft.com/office/drawing/2014/main" val="2209918101"/>
                    </a:ext>
                  </a:extLst>
                </a:gridCol>
                <a:gridCol w="192697">
                  <a:extLst>
                    <a:ext uri="{9D8B030D-6E8A-4147-A177-3AD203B41FA5}">
                      <a16:colId xmlns:a16="http://schemas.microsoft.com/office/drawing/2014/main" val="2751697569"/>
                    </a:ext>
                  </a:extLst>
                </a:gridCol>
                <a:gridCol w="192697">
                  <a:extLst>
                    <a:ext uri="{9D8B030D-6E8A-4147-A177-3AD203B41FA5}">
                      <a16:colId xmlns:a16="http://schemas.microsoft.com/office/drawing/2014/main" val="3016360659"/>
                    </a:ext>
                  </a:extLst>
                </a:gridCol>
                <a:gridCol w="192697">
                  <a:extLst>
                    <a:ext uri="{9D8B030D-6E8A-4147-A177-3AD203B41FA5}">
                      <a16:colId xmlns:a16="http://schemas.microsoft.com/office/drawing/2014/main" val="2574535946"/>
                    </a:ext>
                  </a:extLst>
                </a:gridCol>
                <a:gridCol w="192697">
                  <a:extLst>
                    <a:ext uri="{9D8B030D-6E8A-4147-A177-3AD203B41FA5}">
                      <a16:colId xmlns:a16="http://schemas.microsoft.com/office/drawing/2014/main" val="2188509588"/>
                    </a:ext>
                  </a:extLst>
                </a:gridCol>
                <a:gridCol w="192697">
                  <a:extLst>
                    <a:ext uri="{9D8B030D-6E8A-4147-A177-3AD203B41FA5}">
                      <a16:colId xmlns:a16="http://schemas.microsoft.com/office/drawing/2014/main" val="4141350130"/>
                    </a:ext>
                  </a:extLst>
                </a:gridCol>
                <a:gridCol w="192697">
                  <a:extLst>
                    <a:ext uri="{9D8B030D-6E8A-4147-A177-3AD203B41FA5}">
                      <a16:colId xmlns:a16="http://schemas.microsoft.com/office/drawing/2014/main" val="3120448350"/>
                    </a:ext>
                  </a:extLst>
                </a:gridCol>
                <a:gridCol w="192697">
                  <a:extLst>
                    <a:ext uri="{9D8B030D-6E8A-4147-A177-3AD203B41FA5}">
                      <a16:colId xmlns:a16="http://schemas.microsoft.com/office/drawing/2014/main" val="3762873532"/>
                    </a:ext>
                  </a:extLst>
                </a:gridCol>
                <a:gridCol w="192697">
                  <a:extLst>
                    <a:ext uri="{9D8B030D-6E8A-4147-A177-3AD203B41FA5}">
                      <a16:colId xmlns:a16="http://schemas.microsoft.com/office/drawing/2014/main" val="3014451759"/>
                    </a:ext>
                  </a:extLst>
                </a:gridCol>
                <a:gridCol w="192697">
                  <a:extLst>
                    <a:ext uri="{9D8B030D-6E8A-4147-A177-3AD203B41FA5}">
                      <a16:colId xmlns:a16="http://schemas.microsoft.com/office/drawing/2014/main" val="1512826739"/>
                    </a:ext>
                  </a:extLst>
                </a:gridCol>
                <a:gridCol w="192697">
                  <a:extLst>
                    <a:ext uri="{9D8B030D-6E8A-4147-A177-3AD203B41FA5}">
                      <a16:colId xmlns:a16="http://schemas.microsoft.com/office/drawing/2014/main" val="3647725061"/>
                    </a:ext>
                  </a:extLst>
                </a:gridCol>
                <a:gridCol w="192697">
                  <a:extLst>
                    <a:ext uri="{9D8B030D-6E8A-4147-A177-3AD203B41FA5}">
                      <a16:colId xmlns:a16="http://schemas.microsoft.com/office/drawing/2014/main" val="2296644893"/>
                    </a:ext>
                  </a:extLst>
                </a:gridCol>
                <a:gridCol w="192697">
                  <a:extLst>
                    <a:ext uri="{9D8B030D-6E8A-4147-A177-3AD203B41FA5}">
                      <a16:colId xmlns:a16="http://schemas.microsoft.com/office/drawing/2014/main" val="2585321803"/>
                    </a:ext>
                  </a:extLst>
                </a:gridCol>
                <a:gridCol w="192697">
                  <a:extLst>
                    <a:ext uri="{9D8B030D-6E8A-4147-A177-3AD203B41FA5}">
                      <a16:colId xmlns:a16="http://schemas.microsoft.com/office/drawing/2014/main" val="2708969307"/>
                    </a:ext>
                  </a:extLst>
                </a:gridCol>
                <a:gridCol w="192697">
                  <a:extLst>
                    <a:ext uri="{9D8B030D-6E8A-4147-A177-3AD203B41FA5}">
                      <a16:colId xmlns:a16="http://schemas.microsoft.com/office/drawing/2014/main" val="460709494"/>
                    </a:ext>
                  </a:extLst>
                </a:gridCol>
                <a:gridCol w="192697">
                  <a:extLst>
                    <a:ext uri="{9D8B030D-6E8A-4147-A177-3AD203B41FA5}">
                      <a16:colId xmlns:a16="http://schemas.microsoft.com/office/drawing/2014/main" val="3824373054"/>
                    </a:ext>
                  </a:extLst>
                </a:gridCol>
                <a:gridCol w="192697">
                  <a:extLst>
                    <a:ext uri="{9D8B030D-6E8A-4147-A177-3AD203B41FA5}">
                      <a16:colId xmlns:a16="http://schemas.microsoft.com/office/drawing/2014/main" val="756834383"/>
                    </a:ext>
                  </a:extLst>
                </a:gridCol>
                <a:gridCol w="192697">
                  <a:extLst>
                    <a:ext uri="{9D8B030D-6E8A-4147-A177-3AD203B41FA5}">
                      <a16:colId xmlns:a16="http://schemas.microsoft.com/office/drawing/2014/main" val="4065094476"/>
                    </a:ext>
                  </a:extLst>
                </a:gridCol>
                <a:gridCol w="192697">
                  <a:extLst>
                    <a:ext uri="{9D8B030D-6E8A-4147-A177-3AD203B41FA5}">
                      <a16:colId xmlns:a16="http://schemas.microsoft.com/office/drawing/2014/main" val="2851030541"/>
                    </a:ext>
                  </a:extLst>
                </a:gridCol>
                <a:gridCol w="192697">
                  <a:extLst>
                    <a:ext uri="{9D8B030D-6E8A-4147-A177-3AD203B41FA5}">
                      <a16:colId xmlns:a16="http://schemas.microsoft.com/office/drawing/2014/main" val="1097100177"/>
                    </a:ext>
                  </a:extLst>
                </a:gridCol>
                <a:gridCol w="192697">
                  <a:extLst>
                    <a:ext uri="{9D8B030D-6E8A-4147-A177-3AD203B41FA5}">
                      <a16:colId xmlns:a16="http://schemas.microsoft.com/office/drawing/2014/main" val="1218830654"/>
                    </a:ext>
                  </a:extLst>
                </a:gridCol>
                <a:gridCol w="192697">
                  <a:extLst>
                    <a:ext uri="{9D8B030D-6E8A-4147-A177-3AD203B41FA5}">
                      <a16:colId xmlns:a16="http://schemas.microsoft.com/office/drawing/2014/main" val="1605613005"/>
                    </a:ext>
                  </a:extLst>
                </a:gridCol>
              </a:tblGrid>
              <a:tr h="370840">
                <a:tc>
                  <a:txBody>
                    <a:bodyPr/>
                    <a:lstStyle/>
                    <a:p>
                      <a:pPr algn="ctr" fontAlgn="t"/>
                      <a:r>
                        <a:rPr lang="en-IE" sz="600" b="0" i="0" u="none" strike="noStrike" dirty="0">
                          <a:solidFill>
                            <a:schemeClr val="bg1">
                              <a:lumMod val="50000"/>
                            </a:schemeClr>
                          </a:solidFill>
                          <a:effectLst/>
                          <a:latin typeface="Arial" panose="020B0604020202020204" pitchFamily="34" charset="0"/>
                        </a:rPr>
                        <a:t>Apr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Jun '20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Sep </a:t>
                      </a:r>
                    </a:p>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Nov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Apr ‘21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600" b="0" i="0" u="none" strike="noStrike">
                        <a:solidFill>
                          <a:schemeClr val="bg1">
                            <a:lumMod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600" b="0" i="0" u="none" strike="noStrike">
                          <a:solidFill>
                            <a:schemeClr val="bg1">
                              <a:lumMod val="50000"/>
                            </a:schemeClr>
                          </a:solidFill>
                          <a:effectLst/>
                          <a:latin typeface="Arial" panose="020B0604020202020204" pitchFamily="34" charset="0"/>
                        </a:rPr>
                        <a:t>Apr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Jun '20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Sep </a:t>
                      </a:r>
                    </a:p>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Nov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Apr ‘21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600" b="0" i="0" u="none" strike="noStrike">
                        <a:solidFill>
                          <a:schemeClr val="bg1">
                            <a:lumMod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600" b="0" i="0" u="none" strike="noStrike">
                          <a:solidFill>
                            <a:schemeClr val="bg1">
                              <a:lumMod val="50000"/>
                            </a:schemeClr>
                          </a:solidFill>
                          <a:effectLst/>
                          <a:latin typeface="Arial" panose="020B0604020202020204" pitchFamily="34" charset="0"/>
                        </a:rPr>
                        <a:t>Apr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Jun '20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Sep </a:t>
                      </a:r>
                    </a:p>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Nov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Apr ‘21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600" b="0" i="0" u="none" strike="noStrike">
                        <a:solidFill>
                          <a:schemeClr val="bg1">
                            <a:lumMod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600" b="0" i="0" u="none" strike="noStrike">
                          <a:solidFill>
                            <a:schemeClr val="bg1">
                              <a:lumMod val="50000"/>
                            </a:schemeClr>
                          </a:solidFill>
                          <a:effectLst/>
                          <a:latin typeface="Arial" panose="020B0604020202020204" pitchFamily="34" charset="0"/>
                        </a:rPr>
                        <a:t>Apr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Jun '20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Sep </a:t>
                      </a:r>
                    </a:p>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Nov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Apr ‘21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endParaRPr lang="en-IE" sz="600" b="0" i="0" u="none" strike="noStrike" dirty="0">
                        <a:solidFill>
                          <a:schemeClr val="bg1">
                            <a:lumMod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r>
                        <a:rPr lang="en-IE" sz="600" b="0" i="0" u="none" strike="noStrike">
                          <a:solidFill>
                            <a:schemeClr val="bg1">
                              <a:lumMod val="50000"/>
                            </a:schemeClr>
                          </a:solidFill>
                          <a:effectLst/>
                          <a:latin typeface="Arial" panose="020B0604020202020204" pitchFamily="34" charset="0"/>
                        </a:rPr>
                        <a:t>Apr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Jun '20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Sep </a:t>
                      </a:r>
                    </a:p>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a:solidFill>
                            <a:schemeClr val="bg1">
                              <a:lumMod val="50000"/>
                            </a:schemeClr>
                          </a:solidFill>
                          <a:effectLst/>
                          <a:latin typeface="Arial" panose="020B0604020202020204" pitchFamily="34" charset="0"/>
                        </a:rPr>
                        <a:t>‘2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Nov ‘20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600" b="0" i="0" u="none" strike="noStrike" dirty="0">
                          <a:solidFill>
                            <a:schemeClr val="bg1">
                              <a:lumMod val="50000"/>
                            </a:schemeClr>
                          </a:solidFill>
                          <a:effectLst/>
                          <a:latin typeface="Arial" panose="020B0604020202020204" pitchFamily="34" charset="0"/>
                        </a:rPr>
                        <a:t>Apr ‘21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1961030"/>
                  </a:ext>
                </a:extLst>
              </a:tr>
            </a:tbl>
          </a:graphicData>
        </a:graphic>
      </p:graphicFrame>
      <p:graphicFrame>
        <p:nvGraphicFramePr>
          <p:cNvPr id="19" name="Chart 18">
            <a:extLst>
              <a:ext uri="{FF2B5EF4-FFF2-40B4-BE49-F238E27FC236}">
                <a16:creationId xmlns:a16="http://schemas.microsoft.com/office/drawing/2014/main" id="{2886842F-4ED3-411D-9E66-CCEF33F3011A}"/>
              </a:ext>
            </a:extLst>
          </p:cNvPr>
          <p:cNvGraphicFramePr/>
          <p:nvPr>
            <p:extLst>
              <p:ext uri="{D42A27DB-BD31-4B8C-83A1-F6EECF244321}">
                <p14:modId xmlns:p14="http://schemas.microsoft.com/office/powerpoint/2010/main" val="1931954864"/>
              </p:ext>
            </p:extLst>
          </p:nvPr>
        </p:nvGraphicFramePr>
        <p:xfrm>
          <a:off x="2372181" y="857366"/>
          <a:ext cx="1376492" cy="363786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BFD741B1-E7E7-4852-93BF-8D14D13F237F}"/>
              </a:ext>
            </a:extLst>
          </p:cNvPr>
          <p:cNvSpPr/>
          <p:nvPr/>
        </p:nvSpPr>
        <p:spPr>
          <a:xfrm>
            <a:off x="147985" y="444859"/>
            <a:ext cx="2786660" cy="307777"/>
          </a:xfrm>
          <a:prstGeom prst="rect">
            <a:avLst/>
          </a:prstGeom>
        </p:spPr>
        <p:txBody>
          <a:bodyPr wrap="none">
            <a:spAutoFit/>
          </a:bodyPr>
          <a:lstStyle/>
          <a:p>
            <a:r>
              <a:rPr lang="en-IE" sz="1400" dirty="0">
                <a:solidFill>
                  <a:schemeClr val="tx1">
                    <a:lumMod val="65000"/>
                    <a:lumOff val="35000"/>
                  </a:schemeClr>
                </a:solidFill>
                <a:latin typeface="+mn-lt"/>
                <a:cs typeface="Arial" charset="0"/>
              </a:rPr>
              <a:t>Base: All with home broadband 900</a:t>
            </a:r>
          </a:p>
        </p:txBody>
      </p:sp>
      <p:graphicFrame>
        <p:nvGraphicFramePr>
          <p:cNvPr id="23" name="Chart 22">
            <a:extLst>
              <a:ext uri="{FF2B5EF4-FFF2-40B4-BE49-F238E27FC236}">
                <a16:creationId xmlns:a16="http://schemas.microsoft.com/office/drawing/2014/main" id="{71A31284-0F8F-4083-8490-10331DD494DF}"/>
              </a:ext>
            </a:extLst>
          </p:cNvPr>
          <p:cNvGraphicFramePr/>
          <p:nvPr>
            <p:extLst>
              <p:ext uri="{D42A27DB-BD31-4B8C-83A1-F6EECF244321}">
                <p14:modId xmlns:p14="http://schemas.microsoft.com/office/powerpoint/2010/main" val="1643348336"/>
              </p:ext>
            </p:extLst>
          </p:nvPr>
        </p:nvGraphicFramePr>
        <p:xfrm>
          <a:off x="3387862" y="857366"/>
          <a:ext cx="1376492" cy="3637866"/>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61B7F169-0232-466F-8F33-E59E70BC084C}"/>
              </a:ext>
            </a:extLst>
          </p:cNvPr>
          <p:cNvSpPr txBox="1"/>
          <p:nvPr/>
        </p:nvSpPr>
        <p:spPr>
          <a:xfrm>
            <a:off x="2165367" y="849815"/>
            <a:ext cx="1344967" cy="286487"/>
          </a:xfrm>
          <a:prstGeom prst="parallelogram">
            <a:avLst/>
          </a:prstGeom>
          <a:solidFill>
            <a:schemeClr val="bg1">
              <a:lumMod val="95000"/>
            </a:schemeClr>
          </a:solidFill>
        </p:spPr>
        <p:txBody>
          <a:bodyPr wrap="square" rtlCol="0">
            <a:spAutoFit/>
          </a:bodyPr>
          <a:lstStyle/>
          <a:p>
            <a:pPr algn="ctr" defTabSz="472171" eaLnBrk="1" hangingPunct="1"/>
            <a:r>
              <a:rPr lang="en-GB" sz="1200" b="1" dirty="0">
                <a:solidFill>
                  <a:schemeClr val="bg1">
                    <a:lumMod val="50000"/>
                  </a:schemeClr>
                </a:solidFill>
                <a:latin typeface="Calibri" panose="020F0502020204030204"/>
                <a:cs typeface="Arial" charset="0"/>
              </a:rPr>
              <a:t>% increased:</a:t>
            </a:r>
          </a:p>
        </p:txBody>
      </p:sp>
      <p:sp>
        <p:nvSpPr>
          <p:cNvPr id="31" name="Title 30">
            <a:extLst>
              <a:ext uri="{FF2B5EF4-FFF2-40B4-BE49-F238E27FC236}">
                <a16:creationId xmlns:a16="http://schemas.microsoft.com/office/drawing/2014/main" id="{144480A9-BC5A-4955-9AE0-9833A79679DC}"/>
              </a:ext>
            </a:extLst>
          </p:cNvPr>
          <p:cNvSpPr>
            <a:spLocks noGrp="1"/>
          </p:cNvSpPr>
          <p:nvPr>
            <p:ph type="title"/>
          </p:nvPr>
        </p:nvSpPr>
        <p:spPr>
          <a:xfrm>
            <a:off x="147985" y="55784"/>
            <a:ext cx="7952663" cy="370620"/>
          </a:xfrm>
        </p:spPr>
        <p:txBody>
          <a:bodyPr/>
          <a:lstStyle/>
          <a:p>
            <a:r>
              <a:rPr lang="en-IE" sz="2400" b="1" dirty="0">
                <a:latin typeface="Trebuchet MS" panose="020B0603020202020204" pitchFamily="34" charset="0"/>
              </a:rPr>
              <a:t>Broadband usage at home continues to increase</a:t>
            </a:r>
            <a:endParaRPr lang="en-IE" dirty="0"/>
          </a:p>
        </p:txBody>
      </p:sp>
      <p:graphicFrame>
        <p:nvGraphicFramePr>
          <p:cNvPr id="33" name="Chart 32">
            <a:extLst>
              <a:ext uri="{FF2B5EF4-FFF2-40B4-BE49-F238E27FC236}">
                <a16:creationId xmlns:a16="http://schemas.microsoft.com/office/drawing/2014/main" id="{D5026F99-A25B-4DF5-A0F3-8743889920FE}"/>
              </a:ext>
            </a:extLst>
          </p:cNvPr>
          <p:cNvGraphicFramePr/>
          <p:nvPr>
            <p:extLst>
              <p:ext uri="{D42A27DB-BD31-4B8C-83A1-F6EECF244321}">
                <p14:modId xmlns:p14="http://schemas.microsoft.com/office/powerpoint/2010/main" val="4271357372"/>
              </p:ext>
            </p:extLst>
          </p:nvPr>
        </p:nvGraphicFramePr>
        <p:xfrm>
          <a:off x="4322969" y="885638"/>
          <a:ext cx="1376492" cy="36378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e 5">
            <a:extLst>
              <a:ext uri="{FF2B5EF4-FFF2-40B4-BE49-F238E27FC236}">
                <a16:creationId xmlns:a16="http://schemas.microsoft.com/office/drawing/2014/main" id="{0A37C54B-55C3-4E26-A5F5-6B4E02B5CE74}"/>
              </a:ext>
            </a:extLst>
          </p:cNvPr>
          <p:cNvGraphicFramePr>
            <a:graphicFrameLocks noGrp="1"/>
          </p:cNvGraphicFramePr>
          <p:nvPr>
            <p:extLst>
              <p:ext uri="{D42A27DB-BD31-4B8C-83A1-F6EECF244321}">
                <p14:modId xmlns:p14="http://schemas.microsoft.com/office/powerpoint/2010/main" val="481947596"/>
              </p:ext>
            </p:extLst>
          </p:nvPr>
        </p:nvGraphicFramePr>
        <p:xfrm>
          <a:off x="138052" y="4260377"/>
          <a:ext cx="5962230" cy="339090"/>
        </p:xfrm>
        <a:graphic>
          <a:graphicData uri="http://schemas.openxmlformats.org/drawingml/2006/table">
            <a:tbl>
              <a:tblPr>
                <a:tableStyleId>{5C22544A-7EE6-4342-B048-85BDC9FD1C3A}</a:tableStyleId>
              </a:tblPr>
              <a:tblGrid>
                <a:gridCol w="1192446">
                  <a:extLst>
                    <a:ext uri="{9D8B030D-6E8A-4147-A177-3AD203B41FA5}">
                      <a16:colId xmlns:a16="http://schemas.microsoft.com/office/drawing/2014/main" val="4132052489"/>
                    </a:ext>
                  </a:extLst>
                </a:gridCol>
                <a:gridCol w="1192446">
                  <a:extLst>
                    <a:ext uri="{9D8B030D-6E8A-4147-A177-3AD203B41FA5}">
                      <a16:colId xmlns:a16="http://schemas.microsoft.com/office/drawing/2014/main" val="2563424301"/>
                    </a:ext>
                  </a:extLst>
                </a:gridCol>
                <a:gridCol w="1192446">
                  <a:extLst>
                    <a:ext uri="{9D8B030D-6E8A-4147-A177-3AD203B41FA5}">
                      <a16:colId xmlns:a16="http://schemas.microsoft.com/office/drawing/2014/main" val="2020262720"/>
                    </a:ext>
                  </a:extLst>
                </a:gridCol>
                <a:gridCol w="1192446">
                  <a:extLst>
                    <a:ext uri="{9D8B030D-6E8A-4147-A177-3AD203B41FA5}">
                      <a16:colId xmlns:a16="http://schemas.microsoft.com/office/drawing/2014/main" val="3200180408"/>
                    </a:ext>
                  </a:extLst>
                </a:gridCol>
                <a:gridCol w="1192446">
                  <a:extLst>
                    <a:ext uri="{9D8B030D-6E8A-4147-A177-3AD203B41FA5}">
                      <a16:colId xmlns:a16="http://schemas.microsoft.com/office/drawing/2014/main" val="1625610852"/>
                    </a:ext>
                  </a:extLst>
                </a:gridCol>
              </a:tblGrid>
              <a:tr h="152400">
                <a:tc gridSpan="5">
                  <a:txBody>
                    <a:bodyPr/>
                    <a:lstStyle/>
                    <a:p>
                      <a:pPr algn="ctr" fontAlgn="t"/>
                      <a:endParaRPr lang="en-IE" sz="1050" b="0" i="0" u="none" strike="noStrike" dirty="0">
                        <a:solidFill>
                          <a:schemeClr val="bg1">
                            <a:lumMod val="50000"/>
                          </a:schemeClr>
                        </a:solidFill>
                        <a:effectLst/>
                        <a:latin typeface="Arial" panose="020B0604020202020204" pitchFamily="34" charset="0"/>
                      </a:endParaRPr>
                    </a:p>
                  </a:txBody>
                  <a:tcPr marL="9525" marR="9525" marT="9525" marB="0">
                    <a:no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56451889"/>
                  </a:ext>
                </a:extLst>
              </a:tr>
              <a:tr h="152400">
                <a:tc>
                  <a:txBody>
                    <a:bodyPr/>
                    <a:lstStyle/>
                    <a:p>
                      <a:pPr algn="ctr" fontAlgn="t"/>
                      <a:r>
                        <a:rPr lang="en-IE" sz="1050" u="none" strike="noStrike" dirty="0">
                          <a:solidFill>
                            <a:schemeClr val="bg1">
                              <a:lumMod val="50000"/>
                            </a:schemeClr>
                          </a:solidFill>
                          <a:effectLst/>
                        </a:rPr>
                        <a:t>16-24</a:t>
                      </a:r>
                      <a:endParaRPr lang="en-IE" sz="1050" b="0" i="0" u="none" strike="noStrike" dirty="0">
                        <a:solidFill>
                          <a:schemeClr val="bg1">
                            <a:lumMod val="50000"/>
                          </a:schemeClr>
                        </a:solidFill>
                        <a:effectLst/>
                        <a:latin typeface="Arial" panose="020B0604020202020204" pitchFamily="34" charset="0"/>
                      </a:endParaRPr>
                    </a:p>
                  </a:txBody>
                  <a:tcPr marL="9525" marR="9525" marT="9525" marB="0">
                    <a:noFill/>
                  </a:tcPr>
                </a:tc>
                <a:tc>
                  <a:txBody>
                    <a:bodyPr/>
                    <a:lstStyle/>
                    <a:p>
                      <a:pPr algn="ctr" fontAlgn="t"/>
                      <a:r>
                        <a:rPr lang="en-IE" sz="1050" u="none" strike="noStrike" dirty="0">
                          <a:solidFill>
                            <a:schemeClr val="bg1">
                              <a:lumMod val="50000"/>
                            </a:schemeClr>
                          </a:solidFill>
                          <a:effectLst/>
                        </a:rPr>
                        <a:t>25-34</a:t>
                      </a:r>
                      <a:endParaRPr lang="en-IE" sz="1050" b="0" i="0" u="none" strike="noStrike" dirty="0">
                        <a:solidFill>
                          <a:schemeClr val="bg1">
                            <a:lumMod val="50000"/>
                          </a:schemeClr>
                        </a:solidFill>
                        <a:effectLst/>
                        <a:latin typeface="Arial" panose="020B0604020202020204" pitchFamily="34" charset="0"/>
                      </a:endParaRPr>
                    </a:p>
                  </a:txBody>
                  <a:tcPr marL="9525" marR="9525" marT="9525" marB="0">
                    <a:noFill/>
                  </a:tcPr>
                </a:tc>
                <a:tc>
                  <a:txBody>
                    <a:bodyPr/>
                    <a:lstStyle/>
                    <a:p>
                      <a:pPr algn="ctr" fontAlgn="t"/>
                      <a:r>
                        <a:rPr lang="en-IE" sz="1050" u="none" strike="noStrike" dirty="0">
                          <a:solidFill>
                            <a:schemeClr val="bg1">
                              <a:lumMod val="50000"/>
                            </a:schemeClr>
                          </a:solidFill>
                          <a:effectLst/>
                        </a:rPr>
                        <a:t>35-49</a:t>
                      </a:r>
                      <a:endParaRPr lang="en-IE" sz="1050" b="0" i="0" u="none" strike="noStrike" dirty="0">
                        <a:solidFill>
                          <a:schemeClr val="bg1">
                            <a:lumMod val="50000"/>
                          </a:schemeClr>
                        </a:solidFill>
                        <a:effectLst/>
                        <a:latin typeface="Arial" panose="020B0604020202020204" pitchFamily="34" charset="0"/>
                      </a:endParaRPr>
                    </a:p>
                  </a:txBody>
                  <a:tcPr marL="9525" marR="9525" marT="9525" marB="0">
                    <a:noFill/>
                  </a:tcPr>
                </a:tc>
                <a:tc>
                  <a:txBody>
                    <a:bodyPr/>
                    <a:lstStyle/>
                    <a:p>
                      <a:pPr algn="ctr" fontAlgn="t"/>
                      <a:r>
                        <a:rPr lang="en-IE" sz="1050" u="none" strike="noStrike">
                          <a:solidFill>
                            <a:schemeClr val="bg1">
                              <a:lumMod val="50000"/>
                            </a:schemeClr>
                          </a:solidFill>
                          <a:effectLst/>
                        </a:rPr>
                        <a:t>50-64</a:t>
                      </a:r>
                      <a:endParaRPr lang="en-IE" sz="1050" b="0" i="0" u="none" strike="noStrike">
                        <a:solidFill>
                          <a:schemeClr val="bg1">
                            <a:lumMod val="50000"/>
                          </a:schemeClr>
                        </a:solidFill>
                        <a:effectLst/>
                        <a:latin typeface="Arial" panose="020B0604020202020204" pitchFamily="34" charset="0"/>
                      </a:endParaRPr>
                    </a:p>
                  </a:txBody>
                  <a:tcPr marL="9525" marR="9525" marT="9525" marB="0">
                    <a:noFill/>
                  </a:tcPr>
                </a:tc>
                <a:tc>
                  <a:txBody>
                    <a:bodyPr/>
                    <a:lstStyle/>
                    <a:p>
                      <a:pPr algn="ctr" fontAlgn="t"/>
                      <a:r>
                        <a:rPr lang="en-IE" sz="1050" u="none" strike="noStrike" dirty="0">
                          <a:solidFill>
                            <a:schemeClr val="bg1">
                              <a:lumMod val="50000"/>
                            </a:schemeClr>
                          </a:solidFill>
                          <a:effectLst/>
                        </a:rPr>
                        <a:t>65+</a:t>
                      </a:r>
                      <a:endParaRPr lang="en-IE" sz="1050" b="0" i="0" u="none" strike="noStrike" dirty="0">
                        <a:solidFill>
                          <a:schemeClr val="bg1">
                            <a:lumMod val="50000"/>
                          </a:schemeClr>
                        </a:solidFill>
                        <a:effectLst/>
                        <a:latin typeface="Arial" panose="020B0604020202020204" pitchFamily="34" charset="0"/>
                      </a:endParaRPr>
                    </a:p>
                  </a:txBody>
                  <a:tcPr marL="9525" marR="9525" marT="9525" marB="0">
                    <a:noFill/>
                  </a:tcPr>
                </a:tc>
                <a:extLst>
                  <a:ext uri="{0D108BD9-81ED-4DB2-BD59-A6C34878D82A}">
                    <a16:rowId xmlns:a16="http://schemas.microsoft.com/office/drawing/2014/main" val="4040256031"/>
                  </a:ext>
                </a:extLst>
              </a:tr>
            </a:tbl>
          </a:graphicData>
        </a:graphic>
      </p:graphicFrame>
      <p:pic>
        <p:nvPicPr>
          <p:cNvPr id="21" name="Picture Placeholder 17">
            <a:extLst>
              <a:ext uri="{FF2B5EF4-FFF2-40B4-BE49-F238E27FC236}">
                <a16:creationId xmlns:a16="http://schemas.microsoft.com/office/drawing/2014/main" id="{16815B68-DA4A-401C-8BCE-A7B44810180E}"/>
              </a:ext>
            </a:extLst>
          </p:cNvPr>
          <p:cNvPicPr>
            <a:picLocks noChangeAspect="1"/>
          </p:cNvPicPr>
          <p:nvPr/>
        </p:nvPicPr>
        <p:blipFill rotWithShape="1">
          <a:blip r:embed="rId7"/>
          <a:srcRect l="16949" r="28638"/>
          <a:stretch/>
        </p:blipFill>
        <p:spPr>
          <a:xfrm>
            <a:off x="5763994" y="0"/>
            <a:ext cx="5588213" cy="6858000"/>
          </a:xfrm>
          <a:prstGeom prst="parallelogram">
            <a:avLst>
              <a:gd name="adj" fmla="val 25262"/>
            </a:avLst>
          </a:prstGeom>
        </p:spPr>
      </p:pic>
      <p:graphicFrame>
        <p:nvGraphicFramePr>
          <p:cNvPr id="24" name="Chart 23">
            <a:extLst>
              <a:ext uri="{FF2B5EF4-FFF2-40B4-BE49-F238E27FC236}">
                <a16:creationId xmlns:a16="http://schemas.microsoft.com/office/drawing/2014/main" id="{BEAED050-E8C5-4DC7-B2D4-87AE5E05BFCB}"/>
              </a:ext>
            </a:extLst>
          </p:cNvPr>
          <p:cNvGraphicFramePr/>
          <p:nvPr>
            <p:extLst>
              <p:ext uri="{D42A27DB-BD31-4B8C-83A1-F6EECF244321}">
                <p14:modId xmlns:p14="http://schemas.microsoft.com/office/powerpoint/2010/main" val="3144785600"/>
              </p:ext>
            </p:extLst>
          </p:nvPr>
        </p:nvGraphicFramePr>
        <p:xfrm>
          <a:off x="118243" y="4522775"/>
          <a:ext cx="5858601" cy="155315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5641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2-7|SR:4-6|DL:3"/>
  <p:tag name="PPADDMETHOD1" val="AM:5|TM:0|TC:1|TR:1"/>
  <p:tag name="PPGRIDAREAS1" val="DH:1|DC:4|DA:5|PF:91|ST:1|FC:2|LC:71|OC:96|OR:86"/>
</p:tagLst>
</file>

<file path=ppt/tags/tag10.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1.xml><?xml version="1.0" encoding="utf-8"?>
<p:tagLst xmlns:a="http://schemas.openxmlformats.org/drawingml/2006/main" xmlns:r="http://schemas.openxmlformats.org/officeDocument/2006/relationships" xmlns:p="http://schemas.openxmlformats.org/presentationml/2006/main">
  <p:tag name="PPPRESID" val="28341887"/>
</p:tagLst>
</file>

<file path=ppt/tags/tag12.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3.xml><?xml version="1.0" encoding="utf-8"?>
<p:tagLst xmlns:a="http://schemas.openxmlformats.org/drawingml/2006/main" xmlns:r="http://schemas.openxmlformats.org/officeDocument/2006/relationships" xmlns:p="http://schemas.openxmlformats.org/presentationml/2006/main">
  <p:tag name="PPPRESID" val="28341887"/>
</p:tagLst>
</file>

<file path=ppt/tags/tag14.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5.xml><?xml version="1.0" encoding="utf-8"?>
<p:tagLst xmlns:a="http://schemas.openxmlformats.org/drawingml/2006/main" xmlns:r="http://schemas.openxmlformats.org/officeDocument/2006/relationships" xmlns:p="http://schemas.openxmlformats.org/presentationml/2006/main">
  <p:tag name="PPPRESID" val="28341887"/>
</p:tagLst>
</file>

<file path=ppt/tags/tag16.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7.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8.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9.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2.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20.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21.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22.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23.xml><?xml version="1.0" encoding="utf-8"?>
<p:tagLst xmlns:a="http://schemas.openxmlformats.org/drawingml/2006/main" xmlns:r="http://schemas.openxmlformats.org/officeDocument/2006/relationships" xmlns:p="http://schemas.openxmlformats.org/presentationml/2006/main">
  <p:tag name="PPACTIONTYPE1" val="Data"/>
  <p:tag name="PPDATASOURCE1" val="14"/>
  <p:tag name="PPDATATABLE1" val="1"/>
  <p:tag name="PPFILTERSTRING1" val="TBR:0|TBC:0|NDFR:0|NDFC:0|NDTR:0|NDTC:0|QT:0|BNR:1|STB:1|DA:1|DSC:1|SST:1|SSV:0|SBV:1|OSC:1|OBR:0|RSV:1|RBV:0|PRF:0|PSF:0|IB:0|SLM:0|BS:F|RH:0|TC:1|DP:-1|NIP:0|NID:0|SP:0|MN:0|SS:::|RF:00000000000000000000000000|XPR:|XPC:|LDR:|LDC:|BAR:|STC:|SA:0,0,0,0|SI:|IER:String^IncludeWithLabels|IEC:String^IncludeWithLabels^`Total0NoSort^`-340NoSort^`35-540NoSort^`55+0NoSort^`ABC10NoSort^`C2DE0NoSort^`Urban0NoSort^`Rural0NoSort^`Dublin0NoSort^`East &amp; Midlands Ex. Dublin0NoSort^`East &amp; Midlands Region0NoSort^`Southern Region0NoSort^`North-West Region0NoSort|SR:|SC:|SX:"/>
  <p:tag name="PPSELECTEDAREA1" val="SC:2|SR:8-15|DL:3"/>
  <p:tag name="PPADDMETHOD1" val="AM:5|TM:0|TC:1|TR:1"/>
  <p:tag name="PPGRIDAREAS1" val="DH:1|DC:4|DA:5|PF:20|ST:1|FC:2|LC:14|OC:96|OR:15"/>
  <p:tag name="PPACTIONTYPE2" val="Sort"/>
  <p:tag name="PPSORTSTRING2" val="SF:T|S1:+2|O1:1|S2:|O2:0|S3:|O3:0|HR:1|HC:1|ET:|EB:=Any Other|EL:|ER:|WF:F"/>
  <p:tag name="PPACTIONTYPE3" val="Sort"/>
  <p:tag name="PPSORTSTRING3" val="SF:T|S1:+2|O1:1|S2:|O2:0|S3:|O3:0|HR:1|HC:1|ET:|EB:=Any Other|EL:|ER:|WF:F"/>
  <p:tag name="PPACTIONCOUNT" val="4"/>
  <p:tag name="PPACTIONTYPE4" val="Sort"/>
  <p:tag name="PPSORTSTRING4" val="SF:T|S1:+2|O1:1|S2:|O2:0|S3:|O3:0|HR:1|HC:1|ET:|EB:=Any Other|EL:|ER:|WF:F"/>
</p:tagLst>
</file>

<file path=ppt/tags/tag24.xml><?xml version="1.0" encoding="utf-8"?>
<p:tagLst xmlns:a="http://schemas.openxmlformats.org/drawingml/2006/main" xmlns:r="http://schemas.openxmlformats.org/officeDocument/2006/relationships" xmlns:p="http://schemas.openxmlformats.org/presentationml/2006/main">
  <p:tag name="PPOBJECTNAME" val="sideway stacked 6 top headings"/>
  <p:tag name="PPDESC" val=""/>
  <p:tag name="PPACTIONTYPE1" val="Data"/>
  <p:tag name="PPDATASOURCE1" val="4"/>
  <p:tag name="PPDATATABLE1" val="14"/>
  <p:tag name="PPFILTERSTRING1" val="TBR:0|TBC:0|NDFR:0|NDFC:0|NDTR:0|NDTC:0|QT:0|BNR:1|STB:1|DA:1|DSC:1|SST:1|SSV:0|SBV:1|OSC:1|OBR:0|RSV:1|RBV:0|PRF:0|PSF:0|IB:0|SLM:0|BS:F|RH:0|TC:1|DP:-1|NIP:0|NID:0|SP:0|MN:0|SS:::|RF:00000000000000000000000000|XPR:|XPC:|LDR:|LDC:|BAR:|STC:|SA:0,0,0,0|SI:|IER:String^IncludeWithLabels|IEC:String^IncludeWithLabels|SR:|SC:|SX:"/>
  <p:tag name="PPSELECTEDAREA1" val="SC:2-8|SR:6-11|DL:3"/>
  <p:tag name="PPADDMETHOD1" val="AM:5|TM:5|TC:1|TR:1"/>
  <p:tag name="PPGRIDAREAS1" val="DH:1|DC:4|DA:5|PF:16|ST:1|FC:2|LC:8|OC:7|OR:11"/>
  <p:tag name="PPACTIONTYPE2" val="Sort"/>
  <p:tag name="PPSORTSTRING2" val="SF:F|S1:+2|O1:1|S2:|O2:0|S3:|O3:0|HR:1|HC:1|ET:|EB:|EL:|ER:|WF:F"/>
  <p:tag name="PPACTIONCOUNT" val="3"/>
  <p:tag name="PPACTIONTYPE3" val="Map"/>
  <p:tag name="PPMAPSTRING3" val="&quot;Don't know (DO NOT READ OUT)`Don't know&quot;"/>
</p:tagLst>
</file>

<file path=ppt/tags/tag3.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4.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2-7|SR:4-6|DL:3"/>
  <p:tag name="PPADDMETHOD1" val="AM:5|TM:0|TC:1|TR:1"/>
  <p:tag name="PPGRIDAREAS1" val="DH:1|DC:4|DA:5|PF:91|ST:1|FC:2|LC:71|OC:96|OR:86"/>
</p:tagLst>
</file>

<file path=ppt/tags/tag5.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6.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7.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8.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9.xml><?xml version="1.0" encoding="utf-8"?>
<p:tagLst xmlns:a="http://schemas.openxmlformats.org/drawingml/2006/main" xmlns:r="http://schemas.openxmlformats.org/officeDocument/2006/relationships" xmlns:p="http://schemas.openxmlformats.org/presentationml/2006/main">
  <p:tag name="PPPRESID" val="28341887"/>
</p:tagLst>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ndA">
    <a:dk1>
      <a:sysClr val="windowText" lastClr="000000"/>
    </a:dk1>
    <a:lt1>
      <a:sysClr val="window" lastClr="FFFFFF"/>
    </a:lt1>
    <a:dk2>
      <a:srgbClr val="58595B"/>
    </a:dk2>
    <a:lt2>
      <a:srgbClr val="D8D8D8"/>
    </a:lt2>
    <a:accent1>
      <a:srgbClr val="008FC5"/>
    </a:accent1>
    <a:accent2>
      <a:srgbClr val="CD242B"/>
    </a:accent2>
    <a:accent3>
      <a:srgbClr val="99B43C"/>
    </a:accent3>
    <a:accent4>
      <a:srgbClr val="62297B"/>
    </a:accent4>
    <a:accent5>
      <a:srgbClr val="008D8F"/>
    </a:accent5>
    <a:accent6>
      <a:srgbClr val="FF6E1E"/>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BandA">
    <a:dk1>
      <a:sysClr val="windowText" lastClr="000000"/>
    </a:dk1>
    <a:lt1>
      <a:sysClr val="window" lastClr="FFFFFF"/>
    </a:lt1>
    <a:dk2>
      <a:srgbClr val="58595B"/>
    </a:dk2>
    <a:lt2>
      <a:srgbClr val="D8D8D8"/>
    </a:lt2>
    <a:accent1>
      <a:srgbClr val="008FC5"/>
    </a:accent1>
    <a:accent2>
      <a:srgbClr val="CD242B"/>
    </a:accent2>
    <a:accent3>
      <a:srgbClr val="99B43C"/>
    </a:accent3>
    <a:accent4>
      <a:srgbClr val="62297B"/>
    </a:accent4>
    <a:accent5>
      <a:srgbClr val="008D8F"/>
    </a:accent5>
    <a:accent6>
      <a:srgbClr val="FF6E1E"/>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andA">
    <a:dk1>
      <a:sysClr val="windowText" lastClr="000000"/>
    </a:dk1>
    <a:lt1>
      <a:sysClr val="window" lastClr="FFFFFF"/>
    </a:lt1>
    <a:dk2>
      <a:srgbClr val="58595B"/>
    </a:dk2>
    <a:lt2>
      <a:srgbClr val="D8D8D8"/>
    </a:lt2>
    <a:accent1>
      <a:srgbClr val="008FC5"/>
    </a:accent1>
    <a:accent2>
      <a:srgbClr val="CD242B"/>
    </a:accent2>
    <a:accent3>
      <a:srgbClr val="99B43C"/>
    </a:accent3>
    <a:accent4>
      <a:srgbClr val="62297B"/>
    </a:accent4>
    <a:accent5>
      <a:srgbClr val="008D8F"/>
    </a:accent5>
    <a:accent6>
      <a:srgbClr val="FF6E1E"/>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670a9eb-71b8-40ac-b35b-54b1c95478ba" xsi:nil="true"/>
    <SharedWithUsers xmlns="29c286f7-3f5c-48c0-b7a5-b9eda8ee27b7">
      <UserInfo>
        <DisplayName>Helen Ryan</DisplayName>
        <AccountId>46</AccountId>
        <AccountType/>
      </UserInfo>
      <UserInfo>
        <DisplayName>Anita Mullan</DisplayName>
        <AccountId>26</AccountId>
        <AccountType/>
      </UserInfo>
      <UserInfo>
        <DisplayName>Aimee Fuller</DisplayName>
        <AccountId>30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017563AD733C4FBA05E7C99DBAD8FF" ma:contentTypeVersion="13" ma:contentTypeDescription="Create a new document." ma:contentTypeScope="" ma:versionID="bd88490b4d26afa472c6da836951fdf3">
  <xsd:schema xmlns:xsd="http://www.w3.org/2001/XMLSchema" xmlns:xs="http://www.w3.org/2001/XMLSchema" xmlns:p="http://schemas.microsoft.com/office/2006/metadata/properties" xmlns:ns2="d670a9eb-71b8-40ac-b35b-54b1c95478ba" xmlns:ns3="29c286f7-3f5c-48c0-b7a5-b9eda8ee27b7" targetNamespace="http://schemas.microsoft.com/office/2006/metadata/properties" ma:root="true" ma:fieldsID="0bcec8966207ebc4222cedacecea8645" ns2:_="" ns3:_="">
    <xsd:import namespace="d670a9eb-71b8-40ac-b35b-54b1c95478ba"/>
    <xsd:import namespace="29c286f7-3f5c-48c0-b7a5-b9eda8ee2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0a9eb-71b8-40ac-b35b-54b1c95478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c286f7-3f5c-48c0-b7a5-b9eda8ee27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883FAE-B1AC-490E-9953-1359F094143A}">
  <ds:schemaRefs>
    <ds:schemaRef ds:uri="29c286f7-3f5c-48c0-b7a5-b9eda8ee27b7"/>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d670a9eb-71b8-40ac-b35b-54b1c95478ba"/>
    <ds:schemaRef ds:uri="http://purl.org/dc/dcmitype/"/>
  </ds:schemaRefs>
</ds:datastoreItem>
</file>

<file path=customXml/itemProps2.xml><?xml version="1.0" encoding="utf-8"?>
<ds:datastoreItem xmlns:ds="http://schemas.openxmlformats.org/officeDocument/2006/customXml" ds:itemID="{0AF0B43E-C61C-4971-B0D9-D4CD70FDB1F5}">
  <ds:schemaRefs>
    <ds:schemaRef ds:uri="29c286f7-3f5c-48c0-b7a5-b9eda8ee27b7"/>
    <ds:schemaRef ds:uri="d670a9eb-71b8-40ac-b35b-54b1c95478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C166E6-8666-4BF4-8F18-A93CC6927C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618</TotalTime>
  <Words>3920</Words>
  <Application>Microsoft Office PowerPoint</Application>
  <PresentationFormat>A4 Paper (210x297 mm)</PresentationFormat>
  <Paragraphs>1662</Paragraphs>
  <Slides>25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Trebuchet MS</vt:lpstr>
      <vt:lpstr>Verdana</vt:lpstr>
      <vt:lpstr>Wingdings</vt:lpstr>
      <vt:lpstr>1_Office Theme</vt:lpstr>
      <vt:lpstr>PowerPoint Presentation</vt:lpstr>
      <vt:lpstr>PowerPoint Presentation</vt:lpstr>
      <vt:lpstr>Almost all (95%) value being able to access and use broadband while at home during the ongoing Covid-19 pandemic</vt:lpstr>
      <vt:lpstr>4 in 5 broadband users continue to agree that their home broadband is adequate to meet the needs of their household</vt:lpstr>
      <vt:lpstr>3 in 4 strongly value being able to access and use their mobile phone during the ongoing Covid-19 pandemic (similar to Sept levels)</vt:lpstr>
      <vt:lpstr>Opinion of Home Broadband since the start of the ongoing Covid-19 pandemic</vt:lpstr>
      <vt:lpstr>Experience of making and receiving voice calls while at home on mobile since the start of the ongoing Covid-19 pandemic </vt:lpstr>
      <vt:lpstr>Experience of using 3G/4G data while at home on mobile since the start of the ongoing Covid-19 pandemic</vt:lpstr>
      <vt:lpstr>Broadband usage at home continues to increase</vt:lpstr>
      <vt:lpstr>Household usage perception of home broadband since the start of the ongoing Covid-19 pandemic</vt:lpstr>
      <vt:lpstr>Almost all who have broadband believe that any interruption to their home broadband service would be a problem during the Covid-19 pandemic</vt:lpstr>
      <vt:lpstr>Household &amp; Social activities conducted online since 1st of March 2020; % doing more</vt:lpstr>
      <vt:lpstr>Household and Social activities; % increased</vt:lpstr>
      <vt:lpstr>Usage of online shopping since 1st of March 2020; % increased</vt:lpstr>
      <vt:lpstr>Usage of online shopping since 1st of March 2020; % doing more x demographics</vt:lpstr>
      <vt:lpstr>54% would be willing to spend more on broadband service to get a better service – particularly the younger age cohort.</vt:lpstr>
      <vt:lpstr>1 in 3 are currently working from home to some degree.</vt:lpstr>
      <vt:lpstr>2 in 5 expect to be working from home (using a PC, laptop or tablet to undertake your normal work) to some extent for the next six months</vt:lpstr>
      <vt:lpstr>More than 9 in 10 of those currently working from home expect to continue working remotely to some degree for the next six months</vt:lpstr>
      <vt:lpstr>Work Related activities being conducted online since 1st of March 2020</vt:lpstr>
      <vt:lpstr>Work related activities</vt:lpstr>
      <vt:lpstr>Services used to carry out work-related activities while at home during the ongoing Covid-19 pandemic</vt:lpstr>
      <vt:lpstr>Extent each service is adequate for work related activities at home during Covid-19</vt:lpstr>
      <vt:lpstr>Usage of devices since the start of the Covid-19 pandemic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Quantitative Research Project Delivery</dc:title>
  <dc:creator>karyn@banda.ie</dc:creator>
  <cp:lastModifiedBy>John Regan</cp:lastModifiedBy>
  <cp:revision>48</cp:revision>
  <cp:lastPrinted>2020-12-16T09:49:13Z</cp:lastPrinted>
  <dcterms:created xsi:type="dcterms:W3CDTF">2018-04-25T15:26:47Z</dcterms:created>
  <dcterms:modified xsi:type="dcterms:W3CDTF">2021-04-30T13:02:48Z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0x0101009C017563AD733C4FBA05E7C99DBAD8FF</vt:lpwstr>
  </property>
  <property fmtid="{D5CDD505-2E9C-101B-9397-08002B2CF9AE}" pid="3" name="TitusGUID">
    <vt:lpwstr>63b36bb6-721b-42b0-b5e6-01beb5275309</vt:lpwstr>
  </property>
</Properties>
</file>