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0" r:id="rId5"/>
    <p:sldId id="259" r:id="rId6"/>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6550C2F-E347-8DB2-A379-A6ABA2B55BD1}" name="Alan Cox" initials="AC" userId="S::coxa@comreg.ie::a52e5900-33aa-439d-84ed-ab5becf16f23" providerId="AD"/>
  <p188:author id="{43E5B68C-36E1-BDC0-B1F0-E1E64E664B76}" name="Keith Underwood" initials="KU" userId="S::keith.underwood@comreg.ie::66f4deb6-ab82-4448-9e79-80a92e00f7ce"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8/10/relationships/authors" Targe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B9C2C-DA8A-4671-9331-31DC55F650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13DA7228-7785-4FC2-86E6-C6CB44D8DC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AA717F73-8E4A-461D-AB3C-E0978F4707FD}"/>
              </a:ext>
            </a:extLst>
          </p:cNvPr>
          <p:cNvSpPr>
            <a:spLocks noGrp="1"/>
          </p:cNvSpPr>
          <p:nvPr>
            <p:ph type="dt" sz="half" idx="10"/>
          </p:nvPr>
        </p:nvSpPr>
        <p:spPr/>
        <p:txBody>
          <a:bodyPr/>
          <a:lstStyle/>
          <a:p>
            <a:fld id="{EF5F93BA-C1C4-4541-AA4C-1E343800E828}" type="datetimeFigureOut">
              <a:rPr lang="en-IE" smtClean="0"/>
              <a:t>28/09/2023</a:t>
            </a:fld>
            <a:endParaRPr lang="en-IE"/>
          </a:p>
        </p:txBody>
      </p:sp>
      <p:sp>
        <p:nvSpPr>
          <p:cNvPr id="5" name="Footer Placeholder 4">
            <a:extLst>
              <a:ext uri="{FF2B5EF4-FFF2-40B4-BE49-F238E27FC236}">
                <a16:creationId xmlns:a16="http://schemas.microsoft.com/office/drawing/2014/main" id="{5517A630-38F4-4EA4-B8C1-3CFC4E72AD09}"/>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5FD87924-59A1-4E3B-AA48-D0498157B48A}"/>
              </a:ext>
            </a:extLst>
          </p:cNvPr>
          <p:cNvSpPr>
            <a:spLocks noGrp="1"/>
          </p:cNvSpPr>
          <p:nvPr>
            <p:ph type="sldNum" sz="quarter" idx="12"/>
          </p:nvPr>
        </p:nvSpPr>
        <p:spPr/>
        <p:txBody>
          <a:bodyPr/>
          <a:lstStyle/>
          <a:p>
            <a:fld id="{D0716E08-C2ED-4958-921B-7933DD478263}" type="slidenum">
              <a:rPr lang="en-IE" smtClean="0"/>
              <a:t>‹#›</a:t>
            </a:fld>
            <a:endParaRPr lang="en-IE"/>
          </a:p>
        </p:txBody>
      </p:sp>
    </p:spTree>
    <p:extLst>
      <p:ext uri="{BB962C8B-B14F-4D97-AF65-F5344CB8AC3E}">
        <p14:creationId xmlns:p14="http://schemas.microsoft.com/office/powerpoint/2010/main" val="3705042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CE85E-AD2A-4E0E-8AA1-66489398BD65}"/>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3E7E95B6-04A2-4CF1-9003-DF0EDFB3B09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BC26EA59-D464-4E6F-989B-83E814F6547E}"/>
              </a:ext>
            </a:extLst>
          </p:cNvPr>
          <p:cNvSpPr>
            <a:spLocks noGrp="1"/>
          </p:cNvSpPr>
          <p:nvPr>
            <p:ph type="dt" sz="half" idx="10"/>
          </p:nvPr>
        </p:nvSpPr>
        <p:spPr/>
        <p:txBody>
          <a:bodyPr/>
          <a:lstStyle/>
          <a:p>
            <a:fld id="{EF5F93BA-C1C4-4541-AA4C-1E343800E828}" type="datetimeFigureOut">
              <a:rPr lang="en-IE" smtClean="0"/>
              <a:t>28/09/2023</a:t>
            </a:fld>
            <a:endParaRPr lang="en-IE"/>
          </a:p>
        </p:txBody>
      </p:sp>
      <p:sp>
        <p:nvSpPr>
          <p:cNvPr id="5" name="Footer Placeholder 4">
            <a:extLst>
              <a:ext uri="{FF2B5EF4-FFF2-40B4-BE49-F238E27FC236}">
                <a16:creationId xmlns:a16="http://schemas.microsoft.com/office/drawing/2014/main" id="{CEE118DB-7C2D-442E-AB6F-3277764A7725}"/>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218BF6A0-F7BC-4B31-A57A-CF86C128BD93}"/>
              </a:ext>
            </a:extLst>
          </p:cNvPr>
          <p:cNvSpPr>
            <a:spLocks noGrp="1"/>
          </p:cNvSpPr>
          <p:nvPr>
            <p:ph type="sldNum" sz="quarter" idx="12"/>
          </p:nvPr>
        </p:nvSpPr>
        <p:spPr/>
        <p:txBody>
          <a:bodyPr/>
          <a:lstStyle/>
          <a:p>
            <a:fld id="{D0716E08-C2ED-4958-921B-7933DD478263}" type="slidenum">
              <a:rPr lang="en-IE" smtClean="0"/>
              <a:t>‹#›</a:t>
            </a:fld>
            <a:endParaRPr lang="en-IE"/>
          </a:p>
        </p:txBody>
      </p:sp>
    </p:spTree>
    <p:extLst>
      <p:ext uri="{BB962C8B-B14F-4D97-AF65-F5344CB8AC3E}">
        <p14:creationId xmlns:p14="http://schemas.microsoft.com/office/powerpoint/2010/main" val="549577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8B8F12D-8C62-4018-8BAC-FD3D15952BB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714797AD-AF5A-472B-AE81-3DCC1A2C75D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F2A6C7FE-E4B3-4BA0-B454-41BAE2839FB3}"/>
              </a:ext>
            </a:extLst>
          </p:cNvPr>
          <p:cNvSpPr>
            <a:spLocks noGrp="1"/>
          </p:cNvSpPr>
          <p:nvPr>
            <p:ph type="dt" sz="half" idx="10"/>
          </p:nvPr>
        </p:nvSpPr>
        <p:spPr/>
        <p:txBody>
          <a:bodyPr/>
          <a:lstStyle/>
          <a:p>
            <a:fld id="{EF5F93BA-C1C4-4541-AA4C-1E343800E828}" type="datetimeFigureOut">
              <a:rPr lang="en-IE" smtClean="0"/>
              <a:t>28/09/2023</a:t>
            </a:fld>
            <a:endParaRPr lang="en-IE"/>
          </a:p>
        </p:txBody>
      </p:sp>
      <p:sp>
        <p:nvSpPr>
          <p:cNvPr id="5" name="Footer Placeholder 4">
            <a:extLst>
              <a:ext uri="{FF2B5EF4-FFF2-40B4-BE49-F238E27FC236}">
                <a16:creationId xmlns:a16="http://schemas.microsoft.com/office/drawing/2014/main" id="{511D2E30-A989-4BB6-9776-CBF111C8FF25}"/>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22CA905E-9327-45FA-9890-4850E0ECBE9E}"/>
              </a:ext>
            </a:extLst>
          </p:cNvPr>
          <p:cNvSpPr>
            <a:spLocks noGrp="1"/>
          </p:cNvSpPr>
          <p:nvPr>
            <p:ph type="sldNum" sz="quarter" idx="12"/>
          </p:nvPr>
        </p:nvSpPr>
        <p:spPr/>
        <p:txBody>
          <a:bodyPr/>
          <a:lstStyle/>
          <a:p>
            <a:fld id="{D0716E08-C2ED-4958-921B-7933DD478263}" type="slidenum">
              <a:rPr lang="en-IE" smtClean="0"/>
              <a:t>‹#›</a:t>
            </a:fld>
            <a:endParaRPr lang="en-IE"/>
          </a:p>
        </p:txBody>
      </p:sp>
    </p:spTree>
    <p:extLst>
      <p:ext uri="{BB962C8B-B14F-4D97-AF65-F5344CB8AC3E}">
        <p14:creationId xmlns:p14="http://schemas.microsoft.com/office/powerpoint/2010/main" val="3580722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517A4-3CC3-45C8-9F55-24DB15E35577}"/>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F9459984-DD0D-4366-ACDD-7D9AE3679EC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47378AAB-A47D-4F88-8A7B-E810C13B7CC9}"/>
              </a:ext>
            </a:extLst>
          </p:cNvPr>
          <p:cNvSpPr>
            <a:spLocks noGrp="1"/>
          </p:cNvSpPr>
          <p:nvPr>
            <p:ph type="dt" sz="half" idx="10"/>
          </p:nvPr>
        </p:nvSpPr>
        <p:spPr/>
        <p:txBody>
          <a:bodyPr/>
          <a:lstStyle/>
          <a:p>
            <a:fld id="{EF5F93BA-C1C4-4541-AA4C-1E343800E828}" type="datetimeFigureOut">
              <a:rPr lang="en-IE" smtClean="0"/>
              <a:t>28/09/2023</a:t>
            </a:fld>
            <a:endParaRPr lang="en-IE"/>
          </a:p>
        </p:txBody>
      </p:sp>
      <p:sp>
        <p:nvSpPr>
          <p:cNvPr id="5" name="Footer Placeholder 4">
            <a:extLst>
              <a:ext uri="{FF2B5EF4-FFF2-40B4-BE49-F238E27FC236}">
                <a16:creationId xmlns:a16="http://schemas.microsoft.com/office/drawing/2014/main" id="{C5EE7FF3-C719-4D79-A974-4EF3C83A6BB3}"/>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4F95F3F7-4001-4125-BF0B-A48BCC9D853E}"/>
              </a:ext>
            </a:extLst>
          </p:cNvPr>
          <p:cNvSpPr>
            <a:spLocks noGrp="1"/>
          </p:cNvSpPr>
          <p:nvPr>
            <p:ph type="sldNum" sz="quarter" idx="12"/>
          </p:nvPr>
        </p:nvSpPr>
        <p:spPr/>
        <p:txBody>
          <a:bodyPr/>
          <a:lstStyle/>
          <a:p>
            <a:fld id="{D0716E08-C2ED-4958-921B-7933DD478263}" type="slidenum">
              <a:rPr lang="en-IE" smtClean="0"/>
              <a:t>‹#›</a:t>
            </a:fld>
            <a:endParaRPr lang="en-IE"/>
          </a:p>
        </p:txBody>
      </p:sp>
    </p:spTree>
    <p:extLst>
      <p:ext uri="{BB962C8B-B14F-4D97-AF65-F5344CB8AC3E}">
        <p14:creationId xmlns:p14="http://schemas.microsoft.com/office/powerpoint/2010/main" val="3196289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A72FB-77FB-4CD5-854A-B172314A3F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930A277D-28F8-4ECE-9D4A-4B515A88C6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469132-05D3-45BE-93EA-D94E5C795D23}"/>
              </a:ext>
            </a:extLst>
          </p:cNvPr>
          <p:cNvSpPr>
            <a:spLocks noGrp="1"/>
          </p:cNvSpPr>
          <p:nvPr>
            <p:ph type="dt" sz="half" idx="10"/>
          </p:nvPr>
        </p:nvSpPr>
        <p:spPr/>
        <p:txBody>
          <a:bodyPr/>
          <a:lstStyle/>
          <a:p>
            <a:fld id="{EF5F93BA-C1C4-4541-AA4C-1E343800E828}" type="datetimeFigureOut">
              <a:rPr lang="en-IE" smtClean="0"/>
              <a:t>28/09/2023</a:t>
            </a:fld>
            <a:endParaRPr lang="en-IE"/>
          </a:p>
        </p:txBody>
      </p:sp>
      <p:sp>
        <p:nvSpPr>
          <p:cNvPr id="5" name="Footer Placeholder 4">
            <a:extLst>
              <a:ext uri="{FF2B5EF4-FFF2-40B4-BE49-F238E27FC236}">
                <a16:creationId xmlns:a16="http://schemas.microsoft.com/office/drawing/2014/main" id="{11DD2E21-75D9-418B-B94A-4FC9EE614DC3}"/>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C960D3CD-A360-4C48-956F-7CC04ADE2F41}"/>
              </a:ext>
            </a:extLst>
          </p:cNvPr>
          <p:cNvSpPr>
            <a:spLocks noGrp="1"/>
          </p:cNvSpPr>
          <p:nvPr>
            <p:ph type="sldNum" sz="quarter" idx="12"/>
          </p:nvPr>
        </p:nvSpPr>
        <p:spPr/>
        <p:txBody>
          <a:bodyPr/>
          <a:lstStyle/>
          <a:p>
            <a:fld id="{D0716E08-C2ED-4958-921B-7933DD478263}" type="slidenum">
              <a:rPr lang="en-IE" smtClean="0"/>
              <a:t>‹#›</a:t>
            </a:fld>
            <a:endParaRPr lang="en-IE"/>
          </a:p>
        </p:txBody>
      </p:sp>
    </p:spTree>
    <p:extLst>
      <p:ext uri="{BB962C8B-B14F-4D97-AF65-F5344CB8AC3E}">
        <p14:creationId xmlns:p14="http://schemas.microsoft.com/office/powerpoint/2010/main" val="1951087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55414-8092-4F40-90B6-EA4CAEE7BD54}"/>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7B42EA34-E16A-401F-BDEE-442C6FF1105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ADA0A3A8-0988-4632-B50F-C439E8061E2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0DB7BE27-48AD-434A-A67E-822B96073E9A}"/>
              </a:ext>
            </a:extLst>
          </p:cNvPr>
          <p:cNvSpPr>
            <a:spLocks noGrp="1"/>
          </p:cNvSpPr>
          <p:nvPr>
            <p:ph type="dt" sz="half" idx="10"/>
          </p:nvPr>
        </p:nvSpPr>
        <p:spPr/>
        <p:txBody>
          <a:bodyPr/>
          <a:lstStyle/>
          <a:p>
            <a:fld id="{EF5F93BA-C1C4-4541-AA4C-1E343800E828}" type="datetimeFigureOut">
              <a:rPr lang="en-IE" smtClean="0"/>
              <a:t>28/09/2023</a:t>
            </a:fld>
            <a:endParaRPr lang="en-IE"/>
          </a:p>
        </p:txBody>
      </p:sp>
      <p:sp>
        <p:nvSpPr>
          <p:cNvPr id="6" name="Footer Placeholder 5">
            <a:extLst>
              <a:ext uri="{FF2B5EF4-FFF2-40B4-BE49-F238E27FC236}">
                <a16:creationId xmlns:a16="http://schemas.microsoft.com/office/drawing/2014/main" id="{248BFCA0-86B9-458F-BEB8-B107F98A7CC1}"/>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67A3AB22-11DA-4141-AFDC-CA52C3796EB0}"/>
              </a:ext>
            </a:extLst>
          </p:cNvPr>
          <p:cNvSpPr>
            <a:spLocks noGrp="1"/>
          </p:cNvSpPr>
          <p:nvPr>
            <p:ph type="sldNum" sz="quarter" idx="12"/>
          </p:nvPr>
        </p:nvSpPr>
        <p:spPr/>
        <p:txBody>
          <a:bodyPr/>
          <a:lstStyle/>
          <a:p>
            <a:fld id="{D0716E08-C2ED-4958-921B-7933DD478263}" type="slidenum">
              <a:rPr lang="en-IE" smtClean="0"/>
              <a:t>‹#›</a:t>
            </a:fld>
            <a:endParaRPr lang="en-IE"/>
          </a:p>
        </p:txBody>
      </p:sp>
    </p:spTree>
    <p:extLst>
      <p:ext uri="{BB962C8B-B14F-4D97-AF65-F5344CB8AC3E}">
        <p14:creationId xmlns:p14="http://schemas.microsoft.com/office/powerpoint/2010/main" val="2523924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30960-DB63-490A-8A2A-EBE09747ADD3}"/>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A52DC28C-EE0B-4BA9-852D-3C1004A835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C987E7-15C0-48B1-B47F-882E0C1E85F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7C09AA67-AA5C-4171-8135-11B3BD266F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ED9DFE-7F86-468E-840B-2E11340078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955CBF4E-8AC1-4E9C-B23B-FBD90093606F}"/>
              </a:ext>
            </a:extLst>
          </p:cNvPr>
          <p:cNvSpPr>
            <a:spLocks noGrp="1"/>
          </p:cNvSpPr>
          <p:nvPr>
            <p:ph type="dt" sz="half" idx="10"/>
          </p:nvPr>
        </p:nvSpPr>
        <p:spPr/>
        <p:txBody>
          <a:bodyPr/>
          <a:lstStyle/>
          <a:p>
            <a:fld id="{EF5F93BA-C1C4-4541-AA4C-1E343800E828}" type="datetimeFigureOut">
              <a:rPr lang="en-IE" smtClean="0"/>
              <a:t>28/09/2023</a:t>
            </a:fld>
            <a:endParaRPr lang="en-IE"/>
          </a:p>
        </p:txBody>
      </p:sp>
      <p:sp>
        <p:nvSpPr>
          <p:cNvPr id="8" name="Footer Placeholder 7">
            <a:extLst>
              <a:ext uri="{FF2B5EF4-FFF2-40B4-BE49-F238E27FC236}">
                <a16:creationId xmlns:a16="http://schemas.microsoft.com/office/drawing/2014/main" id="{06BD0043-049F-424C-8486-9FF1ACEED162}"/>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0C6A4CF8-6853-480C-AB54-A7D6C4C911A9}"/>
              </a:ext>
            </a:extLst>
          </p:cNvPr>
          <p:cNvSpPr>
            <a:spLocks noGrp="1"/>
          </p:cNvSpPr>
          <p:nvPr>
            <p:ph type="sldNum" sz="quarter" idx="12"/>
          </p:nvPr>
        </p:nvSpPr>
        <p:spPr/>
        <p:txBody>
          <a:bodyPr/>
          <a:lstStyle/>
          <a:p>
            <a:fld id="{D0716E08-C2ED-4958-921B-7933DD478263}" type="slidenum">
              <a:rPr lang="en-IE" smtClean="0"/>
              <a:t>‹#›</a:t>
            </a:fld>
            <a:endParaRPr lang="en-IE"/>
          </a:p>
        </p:txBody>
      </p:sp>
    </p:spTree>
    <p:extLst>
      <p:ext uri="{BB962C8B-B14F-4D97-AF65-F5344CB8AC3E}">
        <p14:creationId xmlns:p14="http://schemas.microsoft.com/office/powerpoint/2010/main" val="1419127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DA28C-D6E3-484F-8F4C-6DC3DAAD82FE}"/>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EA694E3D-577B-4D1E-A890-4BACE1F97E0F}"/>
              </a:ext>
            </a:extLst>
          </p:cNvPr>
          <p:cNvSpPr>
            <a:spLocks noGrp="1"/>
          </p:cNvSpPr>
          <p:nvPr>
            <p:ph type="dt" sz="half" idx="10"/>
          </p:nvPr>
        </p:nvSpPr>
        <p:spPr/>
        <p:txBody>
          <a:bodyPr/>
          <a:lstStyle/>
          <a:p>
            <a:fld id="{EF5F93BA-C1C4-4541-AA4C-1E343800E828}" type="datetimeFigureOut">
              <a:rPr lang="en-IE" smtClean="0"/>
              <a:t>28/09/2023</a:t>
            </a:fld>
            <a:endParaRPr lang="en-IE"/>
          </a:p>
        </p:txBody>
      </p:sp>
      <p:sp>
        <p:nvSpPr>
          <p:cNvPr id="4" name="Footer Placeholder 3">
            <a:extLst>
              <a:ext uri="{FF2B5EF4-FFF2-40B4-BE49-F238E27FC236}">
                <a16:creationId xmlns:a16="http://schemas.microsoft.com/office/drawing/2014/main" id="{79A53C3A-8F72-42B3-B675-3325F2823D36}"/>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F75CE309-D715-4FF0-8745-6CE2E3C6A4E7}"/>
              </a:ext>
            </a:extLst>
          </p:cNvPr>
          <p:cNvSpPr>
            <a:spLocks noGrp="1"/>
          </p:cNvSpPr>
          <p:nvPr>
            <p:ph type="sldNum" sz="quarter" idx="12"/>
          </p:nvPr>
        </p:nvSpPr>
        <p:spPr/>
        <p:txBody>
          <a:bodyPr/>
          <a:lstStyle/>
          <a:p>
            <a:fld id="{D0716E08-C2ED-4958-921B-7933DD478263}" type="slidenum">
              <a:rPr lang="en-IE" smtClean="0"/>
              <a:t>‹#›</a:t>
            </a:fld>
            <a:endParaRPr lang="en-IE"/>
          </a:p>
        </p:txBody>
      </p:sp>
    </p:spTree>
    <p:extLst>
      <p:ext uri="{BB962C8B-B14F-4D97-AF65-F5344CB8AC3E}">
        <p14:creationId xmlns:p14="http://schemas.microsoft.com/office/powerpoint/2010/main" val="2155031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268CF5-0E44-4144-BCB0-304AEE802721}"/>
              </a:ext>
            </a:extLst>
          </p:cNvPr>
          <p:cNvSpPr>
            <a:spLocks noGrp="1"/>
          </p:cNvSpPr>
          <p:nvPr>
            <p:ph type="dt" sz="half" idx="10"/>
          </p:nvPr>
        </p:nvSpPr>
        <p:spPr/>
        <p:txBody>
          <a:bodyPr/>
          <a:lstStyle/>
          <a:p>
            <a:fld id="{EF5F93BA-C1C4-4541-AA4C-1E343800E828}" type="datetimeFigureOut">
              <a:rPr lang="en-IE" smtClean="0"/>
              <a:t>28/09/2023</a:t>
            </a:fld>
            <a:endParaRPr lang="en-IE"/>
          </a:p>
        </p:txBody>
      </p:sp>
      <p:sp>
        <p:nvSpPr>
          <p:cNvPr id="3" name="Footer Placeholder 2">
            <a:extLst>
              <a:ext uri="{FF2B5EF4-FFF2-40B4-BE49-F238E27FC236}">
                <a16:creationId xmlns:a16="http://schemas.microsoft.com/office/drawing/2014/main" id="{96189304-CA22-4387-A001-1C47B42A83A6}"/>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70EF24CC-7723-4DA9-A2DA-04D5386EC8C4}"/>
              </a:ext>
            </a:extLst>
          </p:cNvPr>
          <p:cNvSpPr>
            <a:spLocks noGrp="1"/>
          </p:cNvSpPr>
          <p:nvPr>
            <p:ph type="sldNum" sz="quarter" idx="12"/>
          </p:nvPr>
        </p:nvSpPr>
        <p:spPr/>
        <p:txBody>
          <a:bodyPr/>
          <a:lstStyle/>
          <a:p>
            <a:fld id="{D0716E08-C2ED-4958-921B-7933DD478263}" type="slidenum">
              <a:rPr lang="en-IE" smtClean="0"/>
              <a:t>‹#›</a:t>
            </a:fld>
            <a:endParaRPr lang="en-IE"/>
          </a:p>
        </p:txBody>
      </p:sp>
    </p:spTree>
    <p:extLst>
      <p:ext uri="{BB962C8B-B14F-4D97-AF65-F5344CB8AC3E}">
        <p14:creationId xmlns:p14="http://schemas.microsoft.com/office/powerpoint/2010/main" val="2659568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23A09-F32D-4933-8486-B38E9FB4E4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2B1F16B0-546C-44F0-93B3-8631E2CBC7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3CF5492B-6AD0-4687-A8A5-4DC471EFCE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1245A5-926A-4706-89FD-D3F275CF4690}"/>
              </a:ext>
            </a:extLst>
          </p:cNvPr>
          <p:cNvSpPr>
            <a:spLocks noGrp="1"/>
          </p:cNvSpPr>
          <p:nvPr>
            <p:ph type="dt" sz="half" idx="10"/>
          </p:nvPr>
        </p:nvSpPr>
        <p:spPr/>
        <p:txBody>
          <a:bodyPr/>
          <a:lstStyle/>
          <a:p>
            <a:fld id="{EF5F93BA-C1C4-4541-AA4C-1E343800E828}" type="datetimeFigureOut">
              <a:rPr lang="en-IE" smtClean="0"/>
              <a:t>28/09/2023</a:t>
            </a:fld>
            <a:endParaRPr lang="en-IE"/>
          </a:p>
        </p:txBody>
      </p:sp>
      <p:sp>
        <p:nvSpPr>
          <p:cNvPr id="6" name="Footer Placeholder 5">
            <a:extLst>
              <a:ext uri="{FF2B5EF4-FFF2-40B4-BE49-F238E27FC236}">
                <a16:creationId xmlns:a16="http://schemas.microsoft.com/office/drawing/2014/main" id="{EDA1A8FF-1D0E-454D-95CF-002A1FA2A7C9}"/>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D90120C5-DF50-4DB2-8094-26BB7018F8D1}"/>
              </a:ext>
            </a:extLst>
          </p:cNvPr>
          <p:cNvSpPr>
            <a:spLocks noGrp="1"/>
          </p:cNvSpPr>
          <p:nvPr>
            <p:ph type="sldNum" sz="quarter" idx="12"/>
          </p:nvPr>
        </p:nvSpPr>
        <p:spPr/>
        <p:txBody>
          <a:bodyPr/>
          <a:lstStyle/>
          <a:p>
            <a:fld id="{D0716E08-C2ED-4958-921B-7933DD478263}" type="slidenum">
              <a:rPr lang="en-IE" smtClean="0"/>
              <a:t>‹#›</a:t>
            </a:fld>
            <a:endParaRPr lang="en-IE"/>
          </a:p>
        </p:txBody>
      </p:sp>
    </p:spTree>
    <p:extLst>
      <p:ext uri="{BB962C8B-B14F-4D97-AF65-F5344CB8AC3E}">
        <p14:creationId xmlns:p14="http://schemas.microsoft.com/office/powerpoint/2010/main" val="850751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076BD-9E61-451F-BD32-5B71C9A137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25910794-5D7F-4166-B372-91494D5161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BF244764-5E63-4F8B-97C4-848F4BDFC1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E429F9-779E-42F5-A8B7-028A80106B0F}"/>
              </a:ext>
            </a:extLst>
          </p:cNvPr>
          <p:cNvSpPr>
            <a:spLocks noGrp="1"/>
          </p:cNvSpPr>
          <p:nvPr>
            <p:ph type="dt" sz="half" idx="10"/>
          </p:nvPr>
        </p:nvSpPr>
        <p:spPr/>
        <p:txBody>
          <a:bodyPr/>
          <a:lstStyle/>
          <a:p>
            <a:fld id="{EF5F93BA-C1C4-4541-AA4C-1E343800E828}" type="datetimeFigureOut">
              <a:rPr lang="en-IE" smtClean="0"/>
              <a:t>28/09/2023</a:t>
            </a:fld>
            <a:endParaRPr lang="en-IE"/>
          </a:p>
        </p:txBody>
      </p:sp>
      <p:sp>
        <p:nvSpPr>
          <p:cNvPr id="6" name="Footer Placeholder 5">
            <a:extLst>
              <a:ext uri="{FF2B5EF4-FFF2-40B4-BE49-F238E27FC236}">
                <a16:creationId xmlns:a16="http://schemas.microsoft.com/office/drawing/2014/main" id="{2712C61E-9EE5-4C22-8AEE-B16082D293EF}"/>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98B9C560-9414-42BF-970D-ECEA1B5D938B}"/>
              </a:ext>
            </a:extLst>
          </p:cNvPr>
          <p:cNvSpPr>
            <a:spLocks noGrp="1"/>
          </p:cNvSpPr>
          <p:nvPr>
            <p:ph type="sldNum" sz="quarter" idx="12"/>
          </p:nvPr>
        </p:nvSpPr>
        <p:spPr/>
        <p:txBody>
          <a:bodyPr/>
          <a:lstStyle/>
          <a:p>
            <a:fld id="{D0716E08-C2ED-4958-921B-7933DD478263}" type="slidenum">
              <a:rPr lang="en-IE" smtClean="0"/>
              <a:t>‹#›</a:t>
            </a:fld>
            <a:endParaRPr lang="en-IE"/>
          </a:p>
        </p:txBody>
      </p:sp>
    </p:spTree>
    <p:extLst>
      <p:ext uri="{BB962C8B-B14F-4D97-AF65-F5344CB8AC3E}">
        <p14:creationId xmlns:p14="http://schemas.microsoft.com/office/powerpoint/2010/main" val="3058215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4EBC56-2387-4BB1-92B0-E64C9CDD5B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73CBE041-0968-4A31-99AD-368AE2A7F2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9CE88469-CF85-4839-B159-42810629B1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5F93BA-C1C4-4541-AA4C-1E343800E828}" type="datetimeFigureOut">
              <a:rPr lang="en-IE" smtClean="0"/>
              <a:t>28/09/2023</a:t>
            </a:fld>
            <a:endParaRPr lang="en-IE"/>
          </a:p>
        </p:txBody>
      </p:sp>
      <p:sp>
        <p:nvSpPr>
          <p:cNvPr id="5" name="Footer Placeholder 4">
            <a:extLst>
              <a:ext uri="{FF2B5EF4-FFF2-40B4-BE49-F238E27FC236}">
                <a16:creationId xmlns:a16="http://schemas.microsoft.com/office/drawing/2014/main" id="{9E92508D-72A6-437E-8BD0-69694D82CC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1E7A624E-C7F9-4769-A7D1-A8648D3636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716E08-C2ED-4958-921B-7933DD478263}" type="slidenum">
              <a:rPr lang="en-IE" smtClean="0"/>
              <a:t>‹#›</a:t>
            </a:fld>
            <a:endParaRPr lang="en-IE"/>
          </a:p>
        </p:txBody>
      </p:sp>
    </p:spTree>
    <p:extLst>
      <p:ext uri="{BB962C8B-B14F-4D97-AF65-F5344CB8AC3E}">
        <p14:creationId xmlns:p14="http://schemas.microsoft.com/office/powerpoint/2010/main" val="223477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comreg.ie/industry/electronic-communications/compliance-enforcement/misuse/"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ectangle: Rounded Corners 69">
            <a:extLst>
              <a:ext uri="{FF2B5EF4-FFF2-40B4-BE49-F238E27FC236}">
                <a16:creationId xmlns:a16="http://schemas.microsoft.com/office/drawing/2014/main" id="{241846F5-F208-BC79-332C-7F0C39F41D5B}"/>
              </a:ext>
            </a:extLst>
          </p:cNvPr>
          <p:cNvSpPr/>
          <p:nvPr/>
        </p:nvSpPr>
        <p:spPr>
          <a:xfrm>
            <a:off x="740481" y="4505574"/>
            <a:ext cx="3604615" cy="823663"/>
          </a:xfrm>
          <a:prstGeom prst="roundRect">
            <a:avLst>
              <a:gd name="adj" fmla="val 13281"/>
            </a:avLst>
          </a:prstGeom>
        </p:spPr>
        <p:style>
          <a:lnRef idx="2">
            <a:schemeClr val="accent1">
              <a:shade val="50000"/>
            </a:schemeClr>
          </a:lnRef>
          <a:fillRef idx="1">
            <a:schemeClr val="accent1"/>
          </a:fillRef>
          <a:effectRef idx="0">
            <a:schemeClr val="accent1"/>
          </a:effectRef>
          <a:fontRef idx="minor">
            <a:schemeClr val="lt1"/>
          </a:fontRef>
        </p:style>
        <p:txBody>
          <a:bodyPr wrap="none" tIns="36000" bIns="36000" rtlCol="0" anchor="t" anchorCtr="0"/>
          <a:lstStyle/>
          <a:p>
            <a:pPr algn="ctr"/>
            <a:r>
              <a:rPr lang="en-GB" sz="1300" b="1" dirty="0"/>
              <a:t>How will you know if your PBX has been hacked?</a:t>
            </a:r>
          </a:p>
        </p:txBody>
      </p:sp>
      <p:sp>
        <p:nvSpPr>
          <p:cNvPr id="42" name="Rectangle: Rounded Corners 41">
            <a:extLst>
              <a:ext uri="{FF2B5EF4-FFF2-40B4-BE49-F238E27FC236}">
                <a16:creationId xmlns:a16="http://schemas.microsoft.com/office/drawing/2014/main" id="{84D36AF2-6632-C90D-8A1B-2510D19E5469}"/>
              </a:ext>
            </a:extLst>
          </p:cNvPr>
          <p:cNvSpPr/>
          <p:nvPr/>
        </p:nvSpPr>
        <p:spPr>
          <a:xfrm>
            <a:off x="738018" y="4777726"/>
            <a:ext cx="10616731" cy="61367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69" name="Rectangle: Rounded Corners 68">
            <a:extLst>
              <a:ext uri="{FF2B5EF4-FFF2-40B4-BE49-F238E27FC236}">
                <a16:creationId xmlns:a16="http://schemas.microsoft.com/office/drawing/2014/main" id="{363A0F08-F7DC-30B4-FB8B-E97032F5F26F}"/>
              </a:ext>
            </a:extLst>
          </p:cNvPr>
          <p:cNvSpPr/>
          <p:nvPr/>
        </p:nvSpPr>
        <p:spPr>
          <a:xfrm>
            <a:off x="738840" y="3213591"/>
            <a:ext cx="2759734" cy="823663"/>
          </a:xfrm>
          <a:prstGeom prst="roundRect">
            <a:avLst>
              <a:gd name="adj" fmla="val 13281"/>
            </a:avLst>
          </a:prstGeom>
        </p:spPr>
        <p:style>
          <a:lnRef idx="2">
            <a:schemeClr val="accent1">
              <a:shade val="50000"/>
            </a:schemeClr>
          </a:lnRef>
          <a:fillRef idx="1">
            <a:schemeClr val="accent1"/>
          </a:fillRef>
          <a:effectRef idx="0">
            <a:schemeClr val="accent1"/>
          </a:effectRef>
          <a:fontRef idx="minor">
            <a:schemeClr val="lt1"/>
          </a:fontRef>
        </p:style>
        <p:txBody>
          <a:bodyPr wrap="none" tIns="36000" bIns="36000" rtlCol="0" anchor="t" anchorCtr="0"/>
          <a:lstStyle/>
          <a:p>
            <a:pPr algn="ctr"/>
            <a:r>
              <a:rPr lang="en-GB" sz="1300" b="1" dirty="0"/>
              <a:t>How can PBX Hacking generate profits?</a:t>
            </a:r>
          </a:p>
        </p:txBody>
      </p:sp>
      <p:sp>
        <p:nvSpPr>
          <p:cNvPr id="38" name="Rectangle: Rounded Corners 37">
            <a:extLst>
              <a:ext uri="{FF2B5EF4-FFF2-40B4-BE49-F238E27FC236}">
                <a16:creationId xmlns:a16="http://schemas.microsoft.com/office/drawing/2014/main" id="{7133C574-A516-3073-3862-9FD7BB8F3CDF}"/>
              </a:ext>
            </a:extLst>
          </p:cNvPr>
          <p:cNvSpPr/>
          <p:nvPr/>
        </p:nvSpPr>
        <p:spPr>
          <a:xfrm>
            <a:off x="734715" y="3484351"/>
            <a:ext cx="10616731" cy="94127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68" name="Rectangle: Rounded Corners 67">
            <a:extLst>
              <a:ext uri="{FF2B5EF4-FFF2-40B4-BE49-F238E27FC236}">
                <a16:creationId xmlns:a16="http://schemas.microsoft.com/office/drawing/2014/main" id="{E7D3DF4E-91A6-07FA-6035-0C0BFCE4863F}"/>
              </a:ext>
            </a:extLst>
          </p:cNvPr>
          <p:cNvSpPr/>
          <p:nvPr/>
        </p:nvSpPr>
        <p:spPr>
          <a:xfrm>
            <a:off x="762773" y="5494269"/>
            <a:ext cx="4555988" cy="823663"/>
          </a:xfrm>
          <a:prstGeom prst="roundRect">
            <a:avLst>
              <a:gd name="adj" fmla="val 17013"/>
            </a:avLst>
          </a:prstGeom>
        </p:spPr>
        <p:style>
          <a:lnRef idx="2">
            <a:schemeClr val="accent1">
              <a:shade val="50000"/>
            </a:schemeClr>
          </a:lnRef>
          <a:fillRef idx="1">
            <a:schemeClr val="accent1"/>
          </a:fillRef>
          <a:effectRef idx="0">
            <a:schemeClr val="accent1"/>
          </a:effectRef>
          <a:fontRef idx="minor">
            <a:schemeClr val="lt1"/>
          </a:fontRef>
        </p:style>
        <p:txBody>
          <a:bodyPr wrap="none" tIns="36000" bIns="36000" rtlCol="0" anchor="t" anchorCtr="0"/>
          <a:lstStyle/>
          <a:p>
            <a:pPr algn="ctr"/>
            <a:r>
              <a:rPr lang="en-GB" sz="1300" b="1" dirty="0"/>
              <a:t>How can a PBX owner minimise the risk of a Hacking Incident?</a:t>
            </a:r>
            <a:endParaRPr lang="en-GB" sz="1300" dirty="0"/>
          </a:p>
        </p:txBody>
      </p:sp>
      <p:sp>
        <p:nvSpPr>
          <p:cNvPr id="19" name="Rectangle: Rounded Corners 18">
            <a:extLst>
              <a:ext uri="{FF2B5EF4-FFF2-40B4-BE49-F238E27FC236}">
                <a16:creationId xmlns:a16="http://schemas.microsoft.com/office/drawing/2014/main" id="{9563D7BF-5F34-FF18-D507-B986BF2AE427}"/>
              </a:ext>
            </a:extLst>
          </p:cNvPr>
          <p:cNvSpPr/>
          <p:nvPr/>
        </p:nvSpPr>
        <p:spPr>
          <a:xfrm>
            <a:off x="762772" y="5800166"/>
            <a:ext cx="10616731" cy="92584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67" name="Rectangle: Rounded Corners 66">
            <a:extLst>
              <a:ext uri="{FF2B5EF4-FFF2-40B4-BE49-F238E27FC236}">
                <a16:creationId xmlns:a16="http://schemas.microsoft.com/office/drawing/2014/main" id="{20C2FB69-9118-523F-F04E-EAFD15F1BBF1}"/>
              </a:ext>
            </a:extLst>
          </p:cNvPr>
          <p:cNvSpPr/>
          <p:nvPr/>
        </p:nvSpPr>
        <p:spPr>
          <a:xfrm>
            <a:off x="3816803" y="2038725"/>
            <a:ext cx="1961036" cy="823663"/>
          </a:xfrm>
          <a:prstGeom prst="roundRect">
            <a:avLst>
              <a:gd name="adj" fmla="val 13281"/>
            </a:avLst>
          </a:prstGeom>
        </p:spPr>
        <p:style>
          <a:lnRef idx="2">
            <a:schemeClr val="accent1">
              <a:shade val="50000"/>
            </a:schemeClr>
          </a:lnRef>
          <a:fillRef idx="1">
            <a:schemeClr val="accent1"/>
          </a:fillRef>
          <a:effectRef idx="0">
            <a:schemeClr val="accent1"/>
          </a:effectRef>
          <a:fontRef idx="minor">
            <a:schemeClr val="lt1"/>
          </a:fontRef>
        </p:style>
        <p:txBody>
          <a:bodyPr wrap="none" tIns="36000" bIns="36000" rtlCol="0" anchor="t" anchorCtr="0"/>
          <a:lstStyle/>
          <a:p>
            <a:pPr algn="ctr"/>
            <a:r>
              <a:rPr lang="en-GB" sz="1300" b="1" dirty="0"/>
              <a:t>What is a PBX Hacking?</a:t>
            </a:r>
          </a:p>
        </p:txBody>
      </p:sp>
      <p:sp>
        <p:nvSpPr>
          <p:cNvPr id="66" name="Rectangle: Rounded Corners 65">
            <a:extLst>
              <a:ext uri="{FF2B5EF4-FFF2-40B4-BE49-F238E27FC236}">
                <a16:creationId xmlns:a16="http://schemas.microsoft.com/office/drawing/2014/main" id="{9E0A5A55-9A70-4751-BDC2-5B86227BDA15}"/>
              </a:ext>
            </a:extLst>
          </p:cNvPr>
          <p:cNvSpPr/>
          <p:nvPr/>
        </p:nvSpPr>
        <p:spPr>
          <a:xfrm>
            <a:off x="3818237" y="858127"/>
            <a:ext cx="1322229" cy="823663"/>
          </a:xfrm>
          <a:prstGeom prst="roundRect">
            <a:avLst>
              <a:gd name="adj" fmla="val 14214"/>
            </a:avLst>
          </a:prstGeom>
        </p:spPr>
        <p:style>
          <a:lnRef idx="2">
            <a:schemeClr val="accent1">
              <a:shade val="50000"/>
            </a:schemeClr>
          </a:lnRef>
          <a:fillRef idx="1">
            <a:schemeClr val="accent1"/>
          </a:fillRef>
          <a:effectRef idx="0">
            <a:schemeClr val="accent1"/>
          </a:effectRef>
          <a:fontRef idx="minor">
            <a:schemeClr val="lt1"/>
          </a:fontRef>
        </p:style>
        <p:txBody>
          <a:bodyPr wrap="none" tIns="36000" bIns="36000" rtlCol="0" anchor="t" anchorCtr="0"/>
          <a:lstStyle/>
          <a:p>
            <a:pPr algn="ctr"/>
            <a:r>
              <a:rPr lang="en-GB" sz="1400" b="1" dirty="0"/>
              <a:t>What is a PBX?</a:t>
            </a:r>
          </a:p>
        </p:txBody>
      </p:sp>
      <p:sp>
        <p:nvSpPr>
          <p:cNvPr id="14" name="Rectangle: Rounded Corners 13">
            <a:extLst>
              <a:ext uri="{FF2B5EF4-FFF2-40B4-BE49-F238E27FC236}">
                <a16:creationId xmlns:a16="http://schemas.microsoft.com/office/drawing/2014/main" id="{579D8620-BF20-D039-B6B0-EC3454422EA3}"/>
              </a:ext>
            </a:extLst>
          </p:cNvPr>
          <p:cNvSpPr/>
          <p:nvPr/>
        </p:nvSpPr>
        <p:spPr>
          <a:xfrm>
            <a:off x="3818239" y="1175118"/>
            <a:ext cx="7604012" cy="76285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34" name="Rectangle: Rounded Corners 33">
            <a:extLst>
              <a:ext uri="{FF2B5EF4-FFF2-40B4-BE49-F238E27FC236}">
                <a16:creationId xmlns:a16="http://schemas.microsoft.com/office/drawing/2014/main" id="{392283D4-A900-41DB-AA3D-8BE54A84C2D4}"/>
              </a:ext>
            </a:extLst>
          </p:cNvPr>
          <p:cNvSpPr/>
          <p:nvPr/>
        </p:nvSpPr>
        <p:spPr>
          <a:xfrm>
            <a:off x="603032" y="219954"/>
            <a:ext cx="8241411" cy="553362"/>
          </a:xfrm>
          <a:prstGeom prst="roundRect">
            <a:avLst>
              <a:gd name="adj" fmla="val 22415"/>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PBX Hacking – ComReg advice to PBX Owners</a:t>
            </a:r>
            <a:endParaRPr lang="en-IE" sz="2800" dirty="0">
              <a:solidFill>
                <a:schemeClr val="bg1"/>
              </a:solidFill>
            </a:endParaRPr>
          </a:p>
        </p:txBody>
      </p:sp>
      <p:pic>
        <p:nvPicPr>
          <p:cNvPr id="4" name="Picture 3">
            <a:extLst>
              <a:ext uri="{FF2B5EF4-FFF2-40B4-BE49-F238E27FC236}">
                <a16:creationId xmlns:a16="http://schemas.microsoft.com/office/drawing/2014/main" id="{76A16539-D946-2719-66C8-3C074215179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51844" y="131989"/>
            <a:ext cx="2396365" cy="845776"/>
          </a:xfrm>
          <a:prstGeom prst="rect">
            <a:avLst/>
          </a:prstGeom>
          <a:noFill/>
          <a:ln>
            <a:noFill/>
          </a:ln>
        </p:spPr>
      </p:pic>
      <p:sp>
        <p:nvSpPr>
          <p:cNvPr id="11" name="Content Placeholder 2">
            <a:extLst>
              <a:ext uri="{FF2B5EF4-FFF2-40B4-BE49-F238E27FC236}">
                <a16:creationId xmlns:a16="http://schemas.microsoft.com/office/drawing/2014/main" id="{A666FE56-E7DD-21AF-AEE4-71966CEED0E2}"/>
              </a:ext>
            </a:extLst>
          </p:cNvPr>
          <p:cNvSpPr>
            <a:spLocks noGrp="1"/>
          </p:cNvSpPr>
          <p:nvPr>
            <p:ph idx="1"/>
          </p:nvPr>
        </p:nvSpPr>
        <p:spPr>
          <a:xfrm>
            <a:off x="3816804" y="980046"/>
            <a:ext cx="7537946" cy="965869"/>
          </a:xfrm>
        </p:spPr>
        <p:txBody>
          <a:bodyPr>
            <a:normAutofit/>
          </a:bodyPr>
          <a:lstStyle/>
          <a:p>
            <a:pPr marL="0" indent="0">
              <a:buNone/>
            </a:pPr>
            <a:r>
              <a:rPr lang="en-GB" sz="1300" b="1" dirty="0"/>
              <a:t> </a:t>
            </a:r>
          </a:p>
          <a:p>
            <a:pPr marL="0" indent="0">
              <a:spcBef>
                <a:spcPts val="0"/>
              </a:spcBef>
              <a:buNone/>
            </a:pPr>
            <a:r>
              <a:rPr lang="en-US" sz="1200" dirty="0"/>
              <a:t>A PBX (private branch exchange) is a telephone system to manage an </a:t>
            </a:r>
            <a:r>
              <a:rPr lang="en-US" sz="1200" dirty="0" err="1"/>
              <a:t>organisation’s</a:t>
            </a:r>
            <a:r>
              <a:rPr lang="en-US" sz="1200" dirty="0"/>
              <a:t> phone calls. PBX owners include businesses, offices and schools. A PBX is made up of hardware and software that connects to communication devices such as telephones, hubs, switches, routers, etc. The PBX may be in the </a:t>
            </a:r>
            <a:r>
              <a:rPr lang="en-US" sz="1200" dirty="0" err="1"/>
              <a:t>organisation’s</a:t>
            </a:r>
            <a:r>
              <a:rPr lang="en-US" sz="1200" dirty="0"/>
              <a:t> premises, or it may be a virtual PBX hosted by a communications company. The PBX owner is responsible for the security of PBX’s on premises . </a:t>
            </a:r>
            <a:endParaRPr lang="en-GB" sz="1200" dirty="0"/>
          </a:p>
        </p:txBody>
      </p:sp>
      <p:sp>
        <p:nvSpPr>
          <p:cNvPr id="15" name="Rectangle: Rounded Corners 14">
            <a:extLst>
              <a:ext uri="{FF2B5EF4-FFF2-40B4-BE49-F238E27FC236}">
                <a16:creationId xmlns:a16="http://schemas.microsoft.com/office/drawing/2014/main" id="{FA936B50-2211-84F8-435F-F2F408CF5F59}"/>
              </a:ext>
            </a:extLst>
          </p:cNvPr>
          <p:cNvSpPr/>
          <p:nvPr/>
        </p:nvSpPr>
        <p:spPr>
          <a:xfrm>
            <a:off x="3818238" y="2327962"/>
            <a:ext cx="7580891" cy="78844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16" name="TextBox 15">
            <a:extLst>
              <a:ext uri="{FF2B5EF4-FFF2-40B4-BE49-F238E27FC236}">
                <a16:creationId xmlns:a16="http://schemas.microsoft.com/office/drawing/2014/main" id="{5EA5CE99-67F7-EAD6-B195-DE1490DA41F9}"/>
              </a:ext>
            </a:extLst>
          </p:cNvPr>
          <p:cNvSpPr txBox="1"/>
          <p:nvPr/>
        </p:nvSpPr>
        <p:spPr>
          <a:xfrm>
            <a:off x="3783976" y="2081869"/>
            <a:ext cx="7567470" cy="1027974"/>
          </a:xfrm>
          <a:prstGeom prst="rect">
            <a:avLst/>
          </a:prstGeom>
          <a:noFill/>
        </p:spPr>
        <p:txBody>
          <a:bodyPr wrap="square" rtlCol="0">
            <a:spAutoFit/>
          </a:bodyPr>
          <a:lstStyle/>
          <a:p>
            <a:pPr>
              <a:lnSpc>
                <a:spcPct val="70000"/>
              </a:lnSpc>
              <a:spcBef>
                <a:spcPts val="600"/>
              </a:spcBef>
              <a:spcAft>
                <a:spcPts val="600"/>
              </a:spcAft>
            </a:pPr>
            <a:endParaRPr lang="en-GB" b="1" dirty="0"/>
          </a:p>
          <a:p>
            <a:pPr>
              <a:lnSpc>
                <a:spcPct val="90000"/>
              </a:lnSpc>
            </a:pPr>
            <a:r>
              <a:rPr lang="en-US" sz="1200" dirty="0"/>
              <a:t>Hackers, located anywhere in the world, access a PBX usually through an unprotected remote access such as: </a:t>
            </a:r>
          </a:p>
          <a:p>
            <a:pPr marL="228600" indent="-228600">
              <a:lnSpc>
                <a:spcPct val="90000"/>
              </a:lnSpc>
              <a:buAutoNum type="arabicPeriod"/>
            </a:pPr>
            <a:r>
              <a:rPr lang="en-US" sz="1200" dirty="0"/>
              <a:t>a number on the PBX which is intended for use by the PBX maintainer or administrator,</a:t>
            </a:r>
          </a:p>
          <a:p>
            <a:pPr marL="228600" indent="-228600">
              <a:lnSpc>
                <a:spcPct val="90000"/>
              </a:lnSpc>
              <a:buAutoNum type="arabicPeriod"/>
            </a:pPr>
            <a:r>
              <a:rPr lang="en-US" sz="1200" dirty="0"/>
              <a:t>services provided by the PBX, for example voicemail. </a:t>
            </a:r>
          </a:p>
          <a:p>
            <a:pPr>
              <a:lnSpc>
                <a:spcPct val="90000"/>
              </a:lnSpc>
            </a:pPr>
            <a:r>
              <a:rPr lang="en-US" sz="1200" dirty="0"/>
              <a:t>The Hacker forces the PBX to make international calls, the PBX owner will be billed for these calls.</a:t>
            </a:r>
          </a:p>
        </p:txBody>
      </p:sp>
      <p:grpSp>
        <p:nvGrpSpPr>
          <p:cNvPr id="21" name="Group 20">
            <a:extLst>
              <a:ext uri="{FF2B5EF4-FFF2-40B4-BE49-F238E27FC236}">
                <a16:creationId xmlns:a16="http://schemas.microsoft.com/office/drawing/2014/main" id="{DEFACC4B-6B44-AB30-7CF7-EF9F2E5A160D}"/>
              </a:ext>
            </a:extLst>
          </p:cNvPr>
          <p:cNvGrpSpPr/>
          <p:nvPr/>
        </p:nvGrpSpPr>
        <p:grpSpPr>
          <a:xfrm>
            <a:off x="680684" y="974183"/>
            <a:ext cx="2721585" cy="1511998"/>
            <a:chOff x="680684" y="974183"/>
            <a:chExt cx="2721585" cy="1511998"/>
          </a:xfrm>
        </p:grpSpPr>
        <p:pic>
          <p:nvPicPr>
            <p:cNvPr id="22" name="Picture 21">
              <a:extLst>
                <a:ext uri="{FF2B5EF4-FFF2-40B4-BE49-F238E27FC236}">
                  <a16:creationId xmlns:a16="http://schemas.microsoft.com/office/drawing/2014/main" id="{408D6C01-5A2F-E41C-935C-5689387D3415}"/>
                </a:ext>
              </a:extLst>
            </p:cNvPr>
            <p:cNvPicPr>
              <a:picLocks noChangeAspect="1"/>
            </p:cNvPicPr>
            <p:nvPr/>
          </p:nvPicPr>
          <p:blipFill>
            <a:blip r:embed="rId3"/>
            <a:stretch>
              <a:fillRect/>
            </a:stretch>
          </p:blipFill>
          <p:spPr>
            <a:xfrm>
              <a:off x="680684" y="1281951"/>
              <a:ext cx="2113084" cy="1204230"/>
            </a:xfrm>
            <a:prstGeom prst="rect">
              <a:avLst/>
            </a:prstGeom>
          </p:spPr>
        </p:pic>
        <p:sp>
          <p:nvSpPr>
            <p:cNvPr id="25" name="TextBox 24">
              <a:extLst>
                <a:ext uri="{FF2B5EF4-FFF2-40B4-BE49-F238E27FC236}">
                  <a16:creationId xmlns:a16="http://schemas.microsoft.com/office/drawing/2014/main" id="{3A166614-56AB-2B77-94D3-24492E4DB477}"/>
                </a:ext>
              </a:extLst>
            </p:cNvPr>
            <p:cNvSpPr txBox="1"/>
            <p:nvPr/>
          </p:nvSpPr>
          <p:spPr>
            <a:xfrm>
              <a:off x="1401594" y="2255349"/>
              <a:ext cx="433132" cy="230832"/>
            </a:xfrm>
            <a:prstGeom prst="rect">
              <a:avLst/>
            </a:prstGeom>
            <a:noFill/>
          </p:spPr>
          <p:txBody>
            <a:bodyPr wrap="none" rtlCol="0">
              <a:spAutoFit/>
            </a:bodyPr>
            <a:lstStyle/>
            <a:p>
              <a:r>
                <a:rPr lang="en-GB" sz="900" b="1" dirty="0"/>
                <a:t>PSTN</a:t>
              </a:r>
              <a:endParaRPr lang="en-IE" sz="900" b="1" dirty="0"/>
            </a:p>
          </p:txBody>
        </p:sp>
        <p:pic>
          <p:nvPicPr>
            <p:cNvPr id="32" name="Picture 31">
              <a:extLst>
                <a:ext uri="{FF2B5EF4-FFF2-40B4-BE49-F238E27FC236}">
                  <a16:creationId xmlns:a16="http://schemas.microsoft.com/office/drawing/2014/main" id="{548A307F-6FF7-7AB8-77D3-EFDD2F629650}"/>
                </a:ext>
              </a:extLst>
            </p:cNvPr>
            <p:cNvPicPr>
              <a:picLocks noChangeAspect="1"/>
            </p:cNvPicPr>
            <p:nvPr/>
          </p:nvPicPr>
          <p:blipFill>
            <a:blip r:embed="rId4"/>
            <a:stretch>
              <a:fillRect/>
            </a:stretch>
          </p:blipFill>
          <p:spPr>
            <a:xfrm>
              <a:off x="2538088" y="974183"/>
              <a:ext cx="864181" cy="864181"/>
            </a:xfrm>
            <a:prstGeom prst="rect">
              <a:avLst/>
            </a:prstGeom>
          </p:spPr>
        </p:pic>
      </p:grpSp>
      <p:sp>
        <p:nvSpPr>
          <p:cNvPr id="35" name="Content Placeholder 2">
            <a:extLst>
              <a:ext uri="{FF2B5EF4-FFF2-40B4-BE49-F238E27FC236}">
                <a16:creationId xmlns:a16="http://schemas.microsoft.com/office/drawing/2014/main" id="{E63DFF48-1B35-21E3-5CCC-E816A53ECAB0}"/>
              </a:ext>
            </a:extLst>
          </p:cNvPr>
          <p:cNvSpPr txBox="1">
            <a:spLocks/>
          </p:cNvSpPr>
          <p:nvPr/>
        </p:nvSpPr>
        <p:spPr>
          <a:xfrm>
            <a:off x="690756" y="3336960"/>
            <a:ext cx="10678649" cy="270835"/>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IE" sz="1600" dirty="0"/>
          </a:p>
        </p:txBody>
      </p:sp>
      <p:sp>
        <p:nvSpPr>
          <p:cNvPr id="37" name="TextBox 36">
            <a:extLst>
              <a:ext uri="{FF2B5EF4-FFF2-40B4-BE49-F238E27FC236}">
                <a16:creationId xmlns:a16="http://schemas.microsoft.com/office/drawing/2014/main" id="{FEE064BD-7557-2A80-D605-E038115FC9F3}"/>
              </a:ext>
            </a:extLst>
          </p:cNvPr>
          <p:cNvSpPr txBox="1"/>
          <p:nvPr/>
        </p:nvSpPr>
        <p:spPr>
          <a:xfrm>
            <a:off x="747947" y="3263767"/>
            <a:ext cx="10603730" cy="1161857"/>
          </a:xfrm>
          <a:prstGeom prst="rect">
            <a:avLst/>
          </a:prstGeom>
          <a:noFill/>
        </p:spPr>
        <p:txBody>
          <a:bodyPr wrap="square" rtlCol="0">
            <a:spAutoFit/>
          </a:bodyPr>
          <a:lstStyle/>
          <a:p>
            <a:pPr>
              <a:lnSpc>
                <a:spcPct val="70000"/>
              </a:lnSpc>
              <a:spcBef>
                <a:spcPts val="600"/>
              </a:spcBef>
              <a:spcAft>
                <a:spcPts val="600"/>
              </a:spcAft>
            </a:pPr>
            <a:r>
              <a:rPr lang="en-GB" sz="1500" b="1" dirty="0"/>
              <a:t> </a:t>
            </a:r>
          </a:p>
          <a:p>
            <a:pPr>
              <a:lnSpc>
                <a:spcPct val="90000"/>
              </a:lnSpc>
            </a:pPr>
            <a:r>
              <a:rPr lang="en-US" sz="1200" dirty="0"/>
              <a:t>A hacker takes advantage of telephone calls transiting through a chain of several International Networks. Each transit carries a handling charge which is paid by the network handing over the call to the next network in the chain. Hackers normally dial countries that are the most expensive but seldom called destinations, because the margins are higher than frequently called destinations. The capability to detect and regulate fraudulent calls varies across countries. This may influence a hackers call destination. The revenues will be paid between the international networks but ultimately it is the caller who bears the cost. Hackers can use call generating and call answering equipment to make multiple short duration calls to escape detection and </a:t>
            </a:r>
            <a:r>
              <a:rPr lang="en-US" sz="1200" dirty="0" err="1"/>
              <a:t>maximise</a:t>
            </a:r>
            <a:r>
              <a:rPr lang="en-US" sz="1200" dirty="0"/>
              <a:t> revenue.</a:t>
            </a:r>
            <a:endParaRPr lang="en-IE" sz="1200" dirty="0"/>
          </a:p>
        </p:txBody>
      </p:sp>
      <p:sp>
        <p:nvSpPr>
          <p:cNvPr id="39" name="Content Placeholder 2">
            <a:extLst>
              <a:ext uri="{FF2B5EF4-FFF2-40B4-BE49-F238E27FC236}">
                <a16:creationId xmlns:a16="http://schemas.microsoft.com/office/drawing/2014/main" id="{7B546A4B-7742-9B07-6102-FCCA5A4D6D99}"/>
              </a:ext>
            </a:extLst>
          </p:cNvPr>
          <p:cNvSpPr txBox="1">
            <a:spLocks/>
          </p:cNvSpPr>
          <p:nvPr/>
        </p:nvSpPr>
        <p:spPr>
          <a:xfrm>
            <a:off x="738018" y="4513262"/>
            <a:ext cx="10539523" cy="12646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400" b="1" dirty="0"/>
              <a:t> </a:t>
            </a:r>
            <a:endParaRPr lang="en-GB" sz="1600" dirty="0"/>
          </a:p>
          <a:p>
            <a:pPr marL="0" indent="0">
              <a:spcBef>
                <a:spcPts val="600"/>
              </a:spcBef>
              <a:spcAft>
                <a:spcPts val="600"/>
              </a:spcAft>
              <a:buNone/>
            </a:pPr>
            <a:r>
              <a:rPr lang="en-GB" sz="1200" dirty="0"/>
              <a:t>Telecommunications providers are aware of the problem and have implemented procedures to identify suspect international call patterns. These patterns are normally  identifiable as repeated short duration calls to international destinations seldom called from Ireland. When telecommunications operators identify suspect call patterns, they normally block international calls from that PBX immediately and notify the PBX owner as soon as possible. </a:t>
            </a:r>
          </a:p>
        </p:txBody>
      </p:sp>
      <p:sp>
        <p:nvSpPr>
          <p:cNvPr id="18" name="Content Placeholder 2">
            <a:extLst>
              <a:ext uri="{FF2B5EF4-FFF2-40B4-BE49-F238E27FC236}">
                <a16:creationId xmlns:a16="http://schemas.microsoft.com/office/drawing/2014/main" id="{18D34774-340B-B95D-266D-B96DA57A377C}"/>
              </a:ext>
            </a:extLst>
          </p:cNvPr>
          <p:cNvSpPr txBox="1">
            <a:spLocks/>
          </p:cNvSpPr>
          <p:nvPr/>
        </p:nvSpPr>
        <p:spPr>
          <a:xfrm>
            <a:off x="762771" y="5474651"/>
            <a:ext cx="10794344" cy="1383349"/>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600"/>
              </a:spcAft>
              <a:buNone/>
            </a:pPr>
            <a:endParaRPr lang="en-GB" sz="2000" dirty="0"/>
          </a:p>
          <a:p>
            <a:pPr>
              <a:spcBef>
                <a:spcPts val="0"/>
              </a:spcBef>
              <a:buFont typeface="Arial" panose="020B0604020202020204" pitchFamily="34" charset="0"/>
              <a:buAutoNum type="arabicPeriod"/>
            </a:pPr>
            <a:r>
              <a:rPr lang="en-GB" sz="1200" dirty="0"/>
              <a:t>Ensure all remote access circuits have strong password protection, including voicemail access. Be sure to change passwords regularly.</a:t>
            </a:r>
          </a:p>
          <a:p>
            <a:pPr>
              <a:spcBef>
                <a:spcPts val="0"/>
              </a:spcBef>
              <a:buFont typeface="Arial" panose="020B0604020202020204" pitchFamily="34" charset="0"/>
              <a:buAutoNum type="arabicPeriod"/>
            </a:pPr>
            <a:r>
              <a:rPr lang="en-GB" sz="1200" dirty="0"/>
              <a:t>Use an approved PBX provider / maintainer. Confirm that they have implemented adequate password protection on their remote access to the PBX.</a:t>
            </a:r>
          </a:p>
          <a:p>
            <a:pPr>
              <a:spcBef>
                <a:spcPts val="0"/>
              </a:spcBef>
              <a:buAutoNum type="arabicPeriod"/>
            </a:pPr>
            <a:r>
              <a:rPr lang="en-GB" sz="1200" dirty="0"/>
              <a:t>Disable or restrict access to countries that staff don’t need to contact. The vast majority of hacked calls are made to destinations that are seldom called from Ireland.</a:t>
            </a:r>
          </a:p>
          <a:p>
            <a:pPr>
              <a:spcBef>
                <a:spcPts val="0"/>
              </a:spcBef>
              <a:buAutoNum type="arabicPeriod"/>
            </a:pPr>
            <a:r>
              <a:rPr lang="en-US" sz="1200" dirty="0"/>
              <a:t>Ensure that all security recommendations from your PBX supplier are followed.</a:t>
            </a:r>
            <a:endParaRPr lang="en-GB" sz="1200" dirty="0"/>
          </a:p>
        </p:txBody>
      </p:sp>
    </p:spTree>
    <p:extLst>
      <p:ext uri="{BB962C8B-B14F-4D97-AF65-F5344CB8AC3E}">
        <p14:creationId xmlns:p14="http://schemas.microsoft.com/office/powerpoint/2010/main" val="571592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Rounded Corners 62">
            <a:extLst>
              <a:ext uri="{FF2B5EF4-FFF2-40B4-BE49-F238E27FC236}">
                <a16:creationId xmlns:a16="http://schemas.microsoft.com/office/drawing/2014/main" id="{CDC677F8-80AA-507E-CE9D-FA0E5BBF7335}"/>
              </a:ext>
            </a:extLst>
          </p:cNvPr>
          <p:cNvSpPr/>
          <p:nvPr/>
        </p:nvSpPr>
        <p:spPr>
          <a:xfrm>
            <a:off x="3602125" y="862081"/>
            <a:ext cx="4912869" cy="823663"/>
          </a:xfrm>
          <a:prstGeom prst="roundRect">
            <a:avLst>
              <a:gd name="adj" fmla="val 21039"/>
            </a:avLst>
          </a:prstGeom>
        </p:spPr>
        <p:style>
          <a:lnRef idx="2">
            <a:schemeClr val="accent1">
              <a:shade val="50000"/>
            </a:schemeClr>
          </a:lnRef>
          <a:fillRef idx="1">
            <a:schemeClr val="accent1"/>
          </a:fillRef>
          <a:effectRef idx="0">
            <a:schemeClr val="accent1"/>
          </a:effectRef>
          <a:fontRef idx="minor">
            <a:schemeClr val="lt1"/>
          </a:fontRef>
        </p:style>
        <p:txBody>
          <a:bodyPr wrap="none" tIns="36000" bIns="36000" rtlCol="0" anchor="t" anchorCtr="0"/>
          <a:lstStyle/>
          <a:p>
            <a:pPr algn="ctr"/>
            <a:r>
              <a:rPr lang="en-GB" sz="1300" b="1" dirty="0"/>
              <a:t>What should a PBX Owner do when notified of a Hacking Incident?</a:t>
            </a:r>
          </a:p>
        </p:txBody>
      </p:sp>
      <p:sp>
        <p:nvSpPr>
          <p:cNvPr id="46" name="Rectangle: Rounded Corners 45">
            <a:extLst>
              <a:ext uri="{FF2B5EF4-FFF2-40B4-BE49-F238E27FC236}">
                <a16:creationId xmlns:a16="http://schemas.microsoft.com/office/drawing/2014/main" id="{A01D5DFF-A33D-92BA-70C1-28C528040637}"/>
              </a:ext>
            </a:extLst>
          </p:cNvPr>
          <p:cNvSpPr/>
          <p:nvPr/>
        </p:nvSpPr>
        <p:spPr>
          <a:xfrm>
            <a:off x="3597720" y="1192377"/>
            <a:ext cx="7856615" cy="1800147"/>
          </a:xfrm>
          <a:prstGeom prst="roundRect">
            <a:avLst>
              <a:gd name="adj" fmla="val 1400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58" name="Rectangle: Rounded Corners 57">
            <a:extLst>
              <a:ext uri="{FF2B5EF4-FFF2-40B4-BE49-F238E27FC236}">
                <a16:creationId xmlns:a16="http://schemas.microsoft.com/office/drawing/2014/main" id="{401828DA-0287-E1A7-7A45-E15B11605CC3}"/>
              </a:ext>
            </a:extLst>
          </p:cNvPr>
          <p:cNvSpPr/>
          <p:nvPr/>
        </p:nvSpPr>
        <p:spPr>
          <a:xfrm>
            <a:off x="614896" y="2964843"/>
            <a:ext cx="1839206" cy="823663"/>
          </a:xfrm>
          <a:prstGeom prst="roundRect">
            <a:avLst>
              <a:gd name="adj" fmla="val 16048"/>
            </a:avLst>
          </a:prstGeom>
        </p:spPr>
        <p:style>
          <a:lnRef idx="2">
            <a:schemeClr val="accent1">
              <a:shade val="50000"/>
            </a:schemeClr>
          </a:lnRef>
          <a:fillRef idx="1">
            <a:schemeClr val="accent1"/>
          </a:fillRef>
          <a:effectRef idx="0">
            <a:schemeClr val="accent1"/>
          </a:effectRef>
          <a:fontRef idx="minor">
            <a:schemeClr val="lt1"/>
          </a:fontRef>
        </p:style>
        <p:txBody>
          <a:bodyPr wrap="none" tIns="36000" bIns="36000" rtlCol="0" anchor="t" anchorCtr="0"/>
          <a:lstStyle/>
          <a:p>
            <a:pPr algn="ctr"/>
            <a:r>
              <a:rPr lang="en-GB" sz="1400" b="1" dirty="0"/>
              <a:t>What can </a:t>
            </a:r>
            <a:r>
              <a:rPr lang="en-GB" sz="1300" b="1" dirty="0"/>
              <a:t>ComReg</a:t>
            </a:r>
            <a:r>
              <a:rPr lang="en-GB" sz="1400" b="1" dirty="0"/>
              <a:t> do?</a:t>
            </a:r>
            <a:endParaRPr lang="en-IE" sz="1400" b="1" dirty="0"/>
          </a:p>
        </p:txBody>
      </p:sp>
      <p:sp>
        <p:nvSpPr>
          <p:cNvPr id="9" name="Rectangle: Rounded Corners 8">
            <a:extLst>
              <a:ext uri="{FF2B5EF4-FFF2-40B4-BE49-F238E27FC236}">
                <a16:creationId xmlns:a16="http://schemas.microsoft.com/office/drawing/2014/main" id="{6D934430-AC40-4AB1-81D4-F8DC6C61B34E}"/>
              </a:ext>
            </a:extLst>
          </p:cNvPr>
          <p:cNvSpPr/>
          <p:nvPr/>
        </p:nvSpPr>
        <p:spPr>
          <a:xfrm>
            <a:off x="639583" y="4592555"/>
            <a:ext cx="2958137" cy="823663"/>
          </a:xfrm>
          <a:prstGeom prst="roundRect">
            <a:avLst>
              <a:gd name="adj" fmla="val 19109"/>
            </a:avLst>
          </a:prstGeom>
        </p:spPr>
        <p:style>
          <a:lnRef idx="2">
            <a:schemeClr val="accent1">
              <a:shade val="50000"/>
            </a:schemeClr>
          </a:lnRef>
          <a:fillRef idx="1">
            <a:schemeClr val="accent1"/>
          </a:fillRef>
          <a:effectRef idx="0">
            <a:schemeClr val="accent1"/>
          </a:effectRef>
          <a:fontRef idx="minor">
            <a:schemeClr val="lt1"/>
          </a:fontRef>
        </p:style>
        <p:txBody>
          <a:bodyPr wrap="none" tIns="36000" bIns="36000" rtlCol="0" anchor="t" anchorCtr="0"/>
          <a:lstStyle/>
          <a:p>
            <a:pPr algn="ctr"/>
            <a:r>
              <a:rPr lang="en-GB" sz="1300" b="1" dirty="0"/>
              <a:t>How does ComReg become involved?</a:t>
            </a:r>
            <a:endParaRPr lang="en-IE" sz="1300" b="1" dirty="0"/>
          </a:p>
        </p:txBody>
      </p:sp>
      <p:sp>
        <p:nvSpPr>
          <p:cNvPr id="28" name="Rectangle: Rounded Corners 27">
            <a:extLst>
              <a:ext uri="{FF2B5EF4-FFF2-40B4-BE49-F238E27FC236}">
                <a16:creationId xmlns:a16="http://schemas.microsoft.com/office/drawing/2014/main" id="{286C42CC-46E3-2991-7D7C-0E3832B8E713}"/>
              </a:ext>
            </a:extLst>
          </p:cNvPr>
          <p:cNvSpPr/>
          <p:nvPr/>
        </p:nvSpPr>
        <p:spPr>
          <a:xfrm>
            <a:off x="639583" y="4953731"/>
            <a:ext cx="10845358" cy="1709156"/>
          </a:xfrm>
          <a:prstGeom prst="roundRect">
            <a:avLst>
              <a:gd name="adj" fmla="val 1198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just"/>
            <a:r>
              <a:rPr lang="en-GB" sz="1200" dirty="0">
                <a:solidFill>
                  <a:schemeClr val="tx1"/>
                </a:solidFill>
              </a:rPr>
              <a:t>ComReg can only stop revenue flows from hacked calls if it receives the required information before bills are paid by any operator in the chain of handling the call. It is important that PBX owners work together with their telecom’s provider. Further information is available at the following link. </a:t>
            </a:r>
            <a:r>
              <a:rPr lang="en-GB" sz="1200" dirty="0">
                <a:solidFill>
                  <a:schemeClr val="tx1"/>
                </a:solidFill>
                <a:hlinkClick r:id="rId2"/>
              </a:rPr>
              <a:t>https://www.comreg.ie/industry/electronic-communications/compliance-enforcement/misuse/</a:t>
            </a:r>
            <a:endParaRPr lang="en-GB" sz="1200" dirty="0">
              <a:solidFill>
                <a:schemeClr val="tx1"/>
              </a:solidFill>
            </a:endParaRPr>
          </a:p>
        </p:txBody>
      </p:sp>
      <p:sp>
        <p:nvSpPr>
          <p:cNvPr id="40" name="Content Placeholder 2">
            <a:extLst>
              <a:ext uri="{FF2B5EF4-FFF2-40B4-BE49-F238E27FC236}">
                <a16:creationId xmlns:a16="http://schemas.microsoft.com/office/drawing/2014/main" id="{A33E6E48-82A1-4242-ACA0-8B5276ECDCCF}"/>
              </a:ext>
            </a:extLst>
          </p:cNvPr>
          <p:cNvSpPr txBox="1">
            <a:spLocks/>
          </p:cNvSpPr>
          <p:nvPr/>
        </p:nvSpPr>
        <p:spPr>
          <a:xfrm>
            <a:off x="3759613" y="933275"/>
            <a:ext cx="7583041" cy="210826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000"/>
              </a:spcAft>
              <a:buNone/>
            </a:pPr>
            <a:r>
              <a:rPr lang="en-GB" sz="1400" b="1" dirty="0"/>
              <a:t> </a:t>
            </a:r>
            <a:endParaRPr lang="en-GB" sz="1400" dirty="0"/>
          </a:p>
          <a:p>
            <a:pPr marL="342900" indent="-342900">
              <a:spcBef>
                <a:spcPts val="0"/>
              </a:spcBef>
              <a:buFont typeface="+mj-lt"/>
              <a:buAutoNum type="arabicPeriod"/>
            </a:pPr>
            <a:r>
              <a:rPr lang="en-GB" sz="1200" dirty="0"/>
              <a:t>When notified by your telecommunications provider of a hacking incident it is advisable to follow their directions  and help them to limit the impact of the incident.</a:t>
            </a:r>
          </a:p>
          <a:p>
            <a:pPr marL="342900" indent="-342900">
              <a:spcBef>
                <a:spcPts val="0"/>
              </a:spcBef>
              <a:buFont typeface="+mj-lt"/>
              <a:buAutoNum type="arabicPeriod"/>
            </a:pPr>
            <a:r>
              <a:rPr lang="en-GB" sz="1200" dirty="0"/>
              <a:t>Hacking is a criminal offence so report the incident immediately to the Gardai and obtain a Garda Pulse Number (a number allocated to the reporting of the incident).</a:t>
            </a:r>
          </a:p>
          <a:p>
            <a:pPr marL="342900" indent="-342900">
              <a:spcBef>
                <a:spcPts val="0"/>
              </a:spcBef>
              <a:buFont typeface="+mj-lt"/>
              <a:buAutoNum type="arabicPeriod"/>
            </a:pPr>
            <a:r>
              <a:rPr lang="en-GB" sz="1200" dirty="0"/>
              <a:t>Provide the information below to your telecommunications provider as soon as possible. Delays can prevent ComReg intervention </a:t>
            </a:r>
          </a:p>
          <a:p>
            <a:pPr lvl="1">
              <a:spcBef>
                <a:spcPts val="0"/>
              </a:spcBef>
            </a:pPr>
            <a:r>
              <a:rPr lang="en-GB" sz="1200" dirty="0"/>
              <a:t>End User Details</a:t>
            </a:r>
          </a:p>
          <a:p>
            <a:pPr lvl="1">
              <a:spcBef>
                <a:spcPts val="0"/>
              </a:spcBef>
            </a:pPr>
            <a:r>
              <a:rPr lang="en-GB" sz="1200" dirty="0"/>
              <a:t>PBX details</a:t>
            </a:r>
          </a:p>
          <a:p>
            <a:pPr lvl="1" algn="just">
              <a:spcBef>
                <a:spcPts val="0"/>
              </a:spcBef>
            </a:pPr>
            <a:r>
              <a:rPr lang="en-GB" sz="1200" dirty="0"/>
              <a:t>Garda Pulse Number</a:t>
            </a:r>
          </a:p>
          <a:p>
            <a:pPr marL="342900" indent="-342900">
              <a:spcBef>
                <a:spcPts val="0"/>
              </a:spcBef>
              <a:buFont typeface="+mj-lt"/>
              <a:buAutoNum type="arabicPeriod"/>
            </a:pPr>
            <a:r>
              <a:rPr lang="en-GB" sz="1200" dirty="0"/>
              <a:t>Contact your PBX maintainer for a security review.</a:t>
            </a:r>
          </a:p>
          <a:p>
            <a:pPr marL="800100" lvl="1" indent="-342900">
              <a:buFont typeface="+mj-lt"/>
              <a:buAutoNum type="alphaLcPeriod"/>
            </a:pPr>
            <a:endParaRPr lang="en-GB" sz="800" dirty="0"/>
          </a:p>
          <a:p>
            <a:pPr marL="0" indent="0">
              <a:buNone/>
            </a:pPr>
            <a:endParaRPr lang="en-IE" sz="1600" dirty="0"/>
          </a:p>
        </p:txBody>
      </p:sp>
      <p:sp>
        <p:nvSpPr>
          <p:cNvPr id="12" name="Content Placeholder 2">
            <a:extLst>
              <a:ext uri="{FF2B5EF4-FFF2-40B4-BE49-F238E27FC236}">
                <a16:creationId xmlns:a16="http://schemas.microsoft.com/office/drawing/2014/main" id="{F519A47F-08BA-4703-B0D7-E42CDCEC436F}"/>
              </a:ext>
            </a:extLst>
          </p:cNvPr>
          <p:cNvSpPr txBox="1">
            <a:spLocks/>
          </p:cNvSpPr>
          <p:nvPr/>
        </p:nvSpPr>
        <p:spPr>
          <a:xfrm>
            <a:off x="-255154" y="4916608"/>
            <a:ext cx="10678649" cy="3100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1500" dirty="0"/>
          </a:p>
          <a:p>
            <a:pPr marL="0" indent="0">
              <a:buNone/>
            </a:pPr>
            <a:endParaRPr lang="en-GB" sz="1500" dirty="0"/>
          </a:p>
          <a:p>
            <a:pPr marL="0" indent="0">
              <a:buNone/>
            </a:pPr>
            <a:endParaRPr lang="en-IE" sz="1600" dirty="0"/>
          </a:p>
        </p:txBody>
      </p:sp>
      <p:sp>
        <p:nvSpPr>
          <p:cNvPr id="13" name="Rectangle: Rounded Corners 12">
            <a:extLst>
              <a:ext uri="{FF2B5EF4-FFF2-40B4-BE49-F238E27FC236}">
                <a16:creationId xmlns:a16="http://schemas.microsoft.com/office/drawing/2014/main" id="{59908497-83B7-43A2-8047-B874A11394EB}"/>
              </a:ext>
            </a:extLst>
          </p:cNvPr>
          <p:cNvSpPr/>
          <p:nvPr/>
        </p:nvSpPr>
        <p:spPr>
          <a:xfrm>
            <a:off x="1174514" y="5205999"/>
            <a:ext cx="1577907" cy="63912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10" name="TextBox 9">
            <a:extLst>
              <a:ext uri="{FF2B5EF4-FFF2-40B4-BE49-F238E27FC236}">
                <a16:creationId xmlns:a16="http://schemas.microsoft.com/office/drawing/2014/main" id="{B81A2CEE-F867-4955-BEBB-0C95A9C24ABE}"/>
              </a:ext>
            </a:extLst>
          </p:cNvPr>
          <p:cNvSpPr txBox="1"/>
          <p:nvPr/>
        </p:nvSpPr>
        <p:spPr>
          <a:xfrm>
            <a:off x="1054329" y="5189778"/>
            <a:ext cx="1794643" cy="646331"/>
          </a:xfrm>
          <a:prstGeom prst="rect">
            <a:avLst/>
          </a:prstGeom>
          <a:noFill/>
        </p:spPr>
        <p:txBody>
          <a:bodyPr wrap="square" rtlCol="0">
            <a:spAutoFit/>
          </a:bodyPr>
          <a:lstStyle/>
          <a:p>
            <a:pPr algn="ctr"/>
            <a:r>
              <a:rPr lang="en-GB" sz="1200" dirty="0"/>
              <a:t>Telecoms Provider</a:t>
            </a:r>
          </a:p>
          <a:p>
            <a:pPr algn="ctr"/>
            <a:r>
              <a:rPr lang="en-GB" sz="1200" dirty="0"/>
              <a:t>detects malicious calls </a:t>
            </a:r>
          </a:p>
          <a:p>
            <a:pPr algn="ctr"/>
            <a:r>
              <a:rPr lang="en-GB" sz="1200" dirty="0"/>
              <a:t>&amp; blocks further calls</a:t>
            </a:r>
            <a:endParaRPr lang="en-IE" sz="1200" dirty="0"/>
          </a:p>
        </p:txBody>
      </p:sp>
      <p:sp>
        <p:nvSpPr>
          <p:cNvPr id="20" name="Rectangle: Rounded Corners 19">
            <a:extLst>
              <a:ext uri="{FF2B5EF4-FFF2-40B4-BE49-F238E27FC236}">
                <a16:creationId xmlns:a16="http://schemas.microsoft.com/office/drawing/2014/main" id="{CC667D0A-A15D-46A5-A741-804112308FBF}"/>
              </a:ext>
            </a:extLst>
          </p:cNvPr>
          <p:cNvSpPr/>
          <p:nvPr/>
        </p:nvSpPr>
        <p:spPr>
          <a:xfrm>
            <a:off x="4766723" y="5197057"/>
            <a:ext cx="1718950" cy="69775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23" name="Rectangle: Rounded Corners 22">
            <a:extLst>
              <a:ext uri="{FF2B5EF4-FFF2-40B4-BE49-F238E27FC236}">
                <a16:creationId xmlns:a16="http://schemas.microsoft.com/office/drawing/2014/main" id="{7788552F-2446-411D-8572-3346B3EB0179}"/>
              </a:ext>
            </a:extLst>
          </p:cNvPr>
          <p:cNvSpPr/>
          <p:nvPr/>
        </p:nvSpPr>
        <p:spPr>
          <a:xfrm>
            <a:off x="3106964" y="5189778"/>
            <a:ext cx="1289985" cy="69775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24" name="TextBox 23">
            <a:extLst>
              <a:ext uri="{FF2B5EF4-FFF2-40B4-BE49-F238E27FC236}">
                <a16:creationId xmlns:a16="http://schemas.microsoft.com/office/drawing/2014/main" id="{3B66CDEE-AFAE-43C4-B7C0-3BFE4C73EA79}"/>
              </a:ext>
            </a:extLst>
          </p:cNvPr>
          <p:cNvSpPr txBox="1"/>
          <p:nvPr/>
        </p:nvSpPr>
        <p:spPr>
          <a:xfrm>
            <a:off x="3021706" y="5238065"/>
            <a:ext cx="1475814" cy="646331"/>
          </a:xfrm>
          <a:prstGeom prst="rect">
            <a:avLst/>
          </a:prstGeom>
          <a:noFill/>
        </p:spPr>
        <p:txBody>
          <a:bodyPr wrap="square" rtlCol="0">
            <a:spAutoFit/>
          </a:bodyPr>
          <a:lstStyle/>
          <a:p>
            <a:pPr algn="ctr"/>
            <a:r>
              <a:rPr lang="en-GB" sz="1200" dirty="0"/>
              <a:t>Telecoms  Provider notifies PBX owner</a:t>
            </a:r>
          </a:p>
          <a:p>
            <a:pPr algn="ctr"/>
            <a:r>
              <a:rPr lang="en-GB" sz="1200" dirty="0"/>
              <a:t> of hacking</a:t>
            </a:r>
          </a:p>
        </p:txBody>
      </p:sp>
      <p:sp>
        <p:nvSpPr>
          <p:cNvPr id="26" name="Rectangle: Rounded Corners 25">
            <a:extLst>
              <a:ext uri="{FF2B5EF4-FFF2-40B4-BE49-F238E27FC236}">
                <a16:creationId xmlns:a16="http://schemas.microsoft.com/office/drawing/2014/main" id="{1FF879B6-3739-4285-9D56-1E13C92FE056}"/>
              </a:ext>
            </a:extLst>
          </p:cNvPr>
          <p:cNvSpPr/>
          <p:nvPr/>
        </p:nvSpPr>
        <p:spPr>
          <a:xfrm>
            <a:off x="6796509" y="5173708"/>
            <a:ext cx="1638058" cy="69775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27" name="TextBox 26">
            <a:extLst>
              <a:ext uri="{FF2B5EF4-FFF2-40B4-BE49-F238E27FC236}">
                <a16:creationId xmlns:a16="http://schemas.microsoft.com/office/drawing/2014/main" id="{ABFE5E40-0671-4EDE-BBCF-88076F5EEBB8}"/>
              </a:ext>
            </a:extLst>
          </p:cNvPr>
          <p:cNvSpPr txBox="1"/>
          <p:nvPr/>
        </p:nvSpPr>
        <p:spPr>
          <a:xfrm>
            <a:off x="4659166" y="5231189"/>
            <a:ext cx="1881670" cy="646331"/>
          </a:xfrm>
          <a:prstGeom prst="rect">
            <a:avLst/>
          </a:prstGeom>
          <a:noFill/>
        </p:spPr>
        <p:txBody>
          <a:bodyPr wrap="square" rtlCol="0">
            <a:spAutoFit/>
          </a:bodyPr>
          <a:lstStyle/>
          <a:p>
            <a:pPr algn="ctr"/>
            <a:r>
              <a:rPr lang="en-GB" sz="1200" dirty="0"/>
              <a:t>Telecoms Provider obtains relevant information from PBX owner</a:t>
            </a:r>
            <a:endParaRPr lang="en-IE" sz="1200" dirty="0"/>
          </a:p>
        </p:txBody>
      </p:sp>
      <p:sp>
        <p:nvSpPr>
          <p:cNvPr id="29" name="Rectangle: Rounded Corners 28">
            <a:extLst>
              <a:ext uri="{FF2B5EF4-FFF2-40B4-BE49-F238E27FC236}">
                <a16:creationId xmlns:a16="http://schemas.microsoft.com/office/drawing/2014/main" id="{6E2316C8-2EEC-4934-979C-E665E17109E9}"/>
              </a:ext>
            </a:extLst>
          </p:cNvPr>
          <p:cNvSpPr/>
          <p:nvPr/>
        </p:nvSpPr>
        <p:spPr>
          <a:xfrm>
            <a:off x="8854785" y="5179768"/>
            <a:ext cx="1993093" cy="69775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schemeClr val="bg1"/>
              </a:solidFill>
            </a:endParaRPr>
          </a:p>
        </p:txBody>
      </p:sp>
      <p:sp>
        <p:nvSpPr>
          <p:cNvPr id="30" name="TextBox 29">
            <a:extLst>
              <a:ext uri="{FF2B5EF4-FFF2-40B4-BE49-F238E27FC236}">
                <a16:creationId xmlns:a16="http://schemas.microsoft.com/office/drawing/2014/main" id="{A8630ED6-589D-4D19-A120-8AB6CD3EF8CC}"/>
              </a:ext>
            </a:extLst>
          </p:cNvPr>
          <p:cNvSpPr txBox="1"/>
          <p:nvPr/>
        </p:nvSpPr>
        <p:spPr>
          <a:xfrm>
            <a:off x="6671946" y="5214527"/>
            <a:ext cx="1789670" cy="646331"/>
          </a:xfrm>
          <a:prstGeom prst="rect">
            <a:avLst/>
          </a:prstGeom>
          <a:noFill/>
        </p:spPr>
        <p:txBody>
          <a:bodyPr wrap="square" rtlCol="0">
            <a:spAutoFit/>
          </a:bodyPr>
          <a:lstStyle/>
          <a:p>
            <a:pPr algn="ctr"/>
            <a:r>
              <a:rPr lang="en-GB" sz="1200" dirty="0"/>
              <a:t>Telecoms Provider </a:t>
            </a:r>
          </a:p>
          <a:p>
            <a:pPr algn="ctr"/>
            <a:r>
              <a:rPr lang="en-GB" sz="1200" dirty="0"/>
              <a:t>reports hacking to ComReg</a:t>
            </a:r>
            <a:endParaRPr lang="en-IE" sz="1200" dirty="0"/>
          </a:p>
        </p:txBody>
      </p:sp>
      <p:sp>
        <p:nvSpPr>
          <p:cNvPr id="31" name="Arrow: Right 30">
            <a:extLst>
              <a:ext uri="{FF2B5EF4-FFF2-40B4-BE49-F238E27FC236}">
                <a16:creationId xmlns:a16="http://schemas.microsoft.com/office/drawing/2014/main" id="{A71580F2-CB24-4048-89ED-2DA084202A9B}"/>
              </a:ext>
            </a:extLst>
          </p:cNvPr>
          <p:cNvSpPr/>
          <p:nvPr/>
        </p:nvSpPr>
        <p:spPr>
          <a:xfrm>
            <a:off x="2770828" y="5494984"/>
            <a:ext cx="306376" cy="1187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Arrow: Right 35">
            <a:extLst>
              <a:ext uri="{FF2B5EF4-FFF2-40B4-BE49-F238E27FC236}">
                <a16:creationId xmlns:a16="http://schemas.microsoft.com/office/drawing/2014/main" id="{28B749BF-9E2E-42A7-A5E2-31944870506F}"/>
              </a:ext>
            </a:extLst>
          </p:cNvPr>
          <p:cNvSpPr/>
          <p:nvPr/>
        </p:nvSpPr>
        <p:spPr>
          <a:xfrm>
            <a:off x="4414922" y="5489603"/>
            <a:ext cx="314007" cy="1052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TextBox 40">
            <a:extLst>
              <a:ext uri="{FF2B5EF4-FFF2-40B4-BE49-F238E27FC236}">
                <a16:creationId xmlns:a16="http://schemas.microsoft.com/office/drawing/2014/main" id="{E61676E0-33A1-4F84-9953-F84C30E6593D}"/>
              </a:ext>
            </a:extLst>
          </p:cNvPr>
          <p:cNvSpPr txBox="1"/>
          <p:nvPr/>
        </p:nvSpPr>
        <p:spPr>
          <a:xfrm>
            <a:off x="8852394" y="5222767"/>
            <a:ext cx="1988929" cy="646331"/>
          </a:xfrm>
          <a:prstGeom prst="rect">
            <a:avLst/>
          </a:prstGeom>
          <a:noFill/>
        </p:spPr>
        <p:txBody>
          <a:bodyPr wrap="square" rtlCol="0">
            <a:spAutoFit/>
          </a:bodyPr>
          <a:lstStyle/>
          <a:p>
            <a:pPr algn="ctr"/>
            <a:r>
              <a:rPr lang="en-GB" sz="1200" dirty="0"/>
              <a:t>ComReg reviews the report &amp; may issue a Withhold Revenue Order.</a:t>
            </a:r>
            <a:endParaRPr lang="en-IE" sz="1200" dirty="0"/>
          </a:p>
        </p:txBody>
      </p:sp>
      <p:sp>
        <p:nvSpPr>
          <p:cNvPr id="61" name="Arrow: Right 60">
            <a:extLst>
              <a:ext uri="{FF2B5EF4-FFF2-40B4-BE49-F238E27FC236}">
                <a16:creationId xmlns:a16="http://schemas.microsoft.com/office/drawing/2014/main" id="{BB4DF5F9-D580-450D-A224-68074AADC781}"/>
              </a:ext>
            </a:extLst>
          </p:cNvPr>
          <p:cNvSpPr/>
          <p:nvPr/>
        </p:nvSpPr>
        <p:spPr>
          <a:xfrm>
            <a:off x="6512847" y="5476485"/>
            <a:ext cx="264098" cy="1328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Arrow: Right 61">
            <a:extLst>
              <a:ext uri="{FF2B5EF4-FFF2-40B4-BE49-F238E27FC236}">
                <a16:creationId xmlns:a16="http://schemas.microsoft.com/office/drawing/2014/main" id="{C4E84940-F7DE-4DEE-A1BC-D63FFBD4D384}"/>
              </a:ext>
            </a:extLst>
          </p:cNvPr>
          <p:cNvSpPr/>
          <p:nvPr/>
        </p:nvSpPr>
        <p:spPr>
          <a:xfrm>
            <a:off x="8467573" y="5439019"/>
            <a:ext cx="378266" cy="1454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Rounded Corners 33">
            <a:extLst>
              <a:ext uri="{FF2B5EF4-FFF2-40B4-BE49-F238E27FC236}">
                <a16:creationId xmlns:a16="http://schemas.microsoft.com/office/drawing/2014/main" id="{392283D4-A900-41DB-AA3D-8BE54A84C2D4}"/>
              </a:ext>
            </a:extLst>
          </p:cNvPr>
          <p:cNvSpPr/>
          <p:nvPr/>
        </p:nvSpPr>
        <p:spPr>
          <a:xfrm>
            <a:off x="603032" y="219954"/>
            <a:ext cx="8241411" cy="553362"/>
          </a:xfrm>
          <a:prstGeom prst="roundRect">
            <a:avLst>
              <a:gd name="adj" fmla="val 22415"/>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PBX Hacking – ComReg advice to PBX Owners</a:t>
            </a:r>
            <a:endParaRPr lang="en-IE" sz="2800" dirty="0">
              <a:solidFill>
                <a:schemeClr val="bg1"/>
              </a:solidFill>
            </a:endParaRPr>
          </a:p>
        </p:txBody>
      </p:sp>
      <p:sp>
        <p:nvSpPr>
          <p:cNvPr id="2" name="Rectangle: Rounded Corners 1">
            <a:extLst>
              <a:ext uri="{FF2B5EF4-FFF2-40B4-BE49-F238E27FC236}">
                <a16:creationId xmlns:a16="http://schemas.microsoft.com/office/drawing/2014/main" id="{6D6FA81E-7FD7-C296-88D7-2241504FA014}"/>
              </a:ext>
            </a:extLst>
          </p:cNvPr>
          <p:cNvSpPr/>
          <p:nvPr/>
        </p:nvSpPr>
        <p:spPr>
          <a:xfrm>
            <a:off x="623704" y="3294185"/>
            <a:ext cx="10845358" cy="1250891"/>
          </a:xfrm>
          <a:prstGeom prst="roundRect">
            <a:avLst>
              <a:gd name="adj"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5" name="Content Placeholder 2">
            <a:extLst>
              <a:ext uri="{FF2B5EF4-FFF2-40B4-BE49-F238E27FC236}">
                <a16:creationId xmlns:a16="http://schemas.microsoft.com/office/drawing/2014/main" id="{7461EFAB-0D89-CB33-7687-D2A040C16CD3}"/>
              </a:ext>
            </a:extLst>
          </p:cNvPr>
          <p:cNvSpPr txBox="1">
            <a:spLocks/>
          </p:cNvSpPr>
          <p:nvPr/>
        </p:nvSpPr>
        <p:spPr>
          <a:xfrm>
            <a:off x="707058" y="3275196"/>
            <a:ext cx="10678649" cy="12602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600"/>
              </a:spcBef>
              <a:buNone/>
            </a:pPr>
            <a:r>
              <a:rPr lang="en-US" sz="1200" dirty="0"/>
              <a:t>When requested by a telecommunications provider, ComReg can review a hacking incident with the objective of protecting end users where appropriate and proportionate. ComReg can, under Regulation 83(2) of the European Union Electronic Regulations Code Regulations 2022 (S.I. 444 of 2022), </a:t>
            </a:r>
            <a:r>
              <a:rPr lang="en-US" sz="1200" dirty="0" err="1"/>
              <a:t>authorise</a:t>
            </a:r>
            <a:r>
              <a:rPr lang="en-US" sz="1200" dirty="0"/>
              <a:t> an Irish based telecommunications provider to withhold relevant revenues to its onward telecommunications provider if the calls are the result of fraud or misuse of numbers. ComReg uses this authority with discretion.  Where the telecommunications provider promptly provides details concerning the incident, ComReg may intervene. We will take into account factors such as the value of the calls, whether appropriate security measures were in place to prevent the hacking, and whether the incident was reported to the Gardai. If ComReg intervenes, it can mean a significant reduction in the call charges billed to the PBX owner. </a:t>
            </a:r>
          </a:p>
          <a:p>
            <a:pPr marL="0" indent="0" algn="just">
              <a:spcBef>
                <a:spcPts val="300"/>
              </a:spcBef>
              <a:buNone/>
            </a:pPr>
            <a:r>
              <a:rPr lang="en-US" sz="1200" dirty="0"/>
              <a:t>ComReg will only intervene on the first hacking incident and when the Garda report has been confirmed and Pulse number provided.</a:t>
            </a:r>
            <a:endParaRPr lang="en-US" sz="1200" dirty="0">
              <a:solidFill>
                <a:srgbClr val="FF0000"/>
              </a:solidFill>
            </a:endParaRPr>
          </a:p>
        </p:txBody>
      </p:sp>
      <p:grpSp>
        <p:nvGrpSpPr>
          <p:cNvPr id="3" name="Group 2">
            <a:extLst>
              <a:ext uri="{FF2B5EF4-FFF2-40B4-BE49-F238E27FC236}">
                <a16:creationId xmlns:a16="http://schemas.microsoft.com/office/drawing/2014/main" id="{98756F00-2E1C-C87A-99F1-816BF187F524}"/>
              </a:ext>
            </a:extLst>
          </p:cNvPr>
          <p:cNvGrpSpPr/>
          <p:nvPr/>
        </p:nvGrpSpPr>
        <p:grpSpPr>
          <a:xfrm>
            <a:off x="680684" y="974183"/>
            <a:ext cx="2721585" cy="1511998"/>
            <a:chOff x="680684" y="974183"/>
            <a:chExt cx="2721585" cy="1511998"/>
          </a:xfrm>
        </p:grpSpPr>
        <p:pic>
          <p:nvPicPr>
            <p:cNvPr id="6" name="Picture 5">
              <a:extLst>
                <a:ext uri="{FF2B5EF4-FFF2-40B4-BE49-F238E27FC236}">
                  <a16:creationId xmlns:a16="http://schemas.microsoft.com/office/drawing/2014/main" id="{9B4C8A4F-FB96-2F5B-F610-94E636D481DB}"/>
                </a:ext>
              </a:extLst>
            </p:cNvPr>
            <p:cNvPicPr>
              <a:picLocks noChangeAspect="1"/>
            </p:cNvPicPr>
            <p:nvPr/>
          </p:nvPicPr>
          <p:blipFill>
            <a:blip r:embed="rId3"/>
            <a:stretch>
              <a:fillRect/>
            </a:stretch>
          </p:blipFill>
          <p:spPr>
            <a:xfrm>
              <a:off x="680684" y="1281951"/>
              <a:ext cx="2113084" cy="1204230"/>
            </a:xfrm>
            <a:prstGeom prst="rect">
              <a:avLst/>
            </a:prstGeom>
          </p:spPr>
        </p:pic>
        <p:sp>
          <p:nvSpPr>
            <p:cNvPr id="7" name="TextBox 6">
              <a:extLst>
                <a:ext uri="{FF2B5EF4-FFF2-40B4-BE49-F238E27FC236}">
                  <a16:creationId xmlns:a16="http://schemas.microsoft.com/office/drawing/2014/main" id="{063950A8-3E09-2BCB-80A0-A76259B2FFA5}"/>
                </a:ext>
              </a:extLst>
            </p:cNvPr>
            <p:cNvSpPr txBox="1"/>
            <p:nvPr/>
          </p:nvSpPr>
          <p:spPr>
            <a:xfrm>
              <a:off x="1401594" y="2255349"/>
              <a:ext cx="433132" cy="230832"/>
            </a:xfrm>
            <a:prstGeom prst="rect">
              <a:avLst/>
            </a:prstGeom>
            <a:noFill/>
          </p:spPr>
          <p:txBody>
            <a:bodyPr wrap="none" rtlCol="0">
              <a:spAutoFit/>
            </a:bodyPr>
            <a:lstStyle/>
            <a:p>
              <a:r>
                <a:rPr lang="en-GB" sz="900" b="1" dirty="0"/>
                <a:t>PSTN</a:t>
              </a:r>
              <a:endParaRPr lang="en-IE" sz="900" b="1" dirty="0"/>
            </a:p>
          </p:txBody>
        </p:sp>
        <p:pic>
          <p:nvPicPr>
            <p:cNvPr id="8" name="Picture 7">
              <a:extLst>
                <a:ext uri="{FF2B5EF4-FFF2-40B4-BE49-F238E27FC236}">
                  <a16:creationId xmlns:a16="http://schemas.microsoft.com/office/drawing/2014/main" id="{4D3FB583-452E-BAE5-084C-730D14EC2692}"/>
                </a:ext>
              </a:extLst>
            </p:cNvPr>
            <p:cNvPicPr>
              <a:picLocks noChangeAspect="1"/>
            </p:cNvPicPr>
            <p:nvPr/>
          </p:nvPicPr>
          <p:blipFill>
            <a:blip r:embed="rId4"/>
            <a:stretch>
              <a:fillRect/>
            </a:stretch>
          </p:blipFill>
          <p:spPr>
            <a:xfrm>
              <a:off x="2538088" y="974183"/>
              <a:ext cx="864181" cy="864181"/>
            </a:xfrm>
            <a:prstGeom prst="rect">
              <a:avLst/>
            </a:prstGeom>
          </p:spPr>
        </p:pic>
      </p:grpSp>
      <p:pic>
        <p:nvPicPr>
          <p:cNvPr id="4" name="Picture 3">
            <a:extLst>
              <a:ext uri="{FF2B5EF4-FFF2-40B4-BE49-F238E27FC236}">
                <a16:creationId xmlns:a16="http://schemas.microsoft.com/office/drawing/2014/main" id="{76A16539-D946-2719-66C8-3C0742151791}"/>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9068875" y="163793"/>
            <a:ext cx="2396365" cy="845776"/>
          </a:xfrm>
          <a:prstGeom prst="rect">
            <a:avLst/>
          </a:prstGeom>
          <a:noFill/>
          <a:ln>
            <a:noFill/>
          </a:ln>
        </p:spPr>
      </p:pic>
    </p:spTree>
    <p:extLst>
      <p:ext uri="{BB962C8B-B14F-4D97-AF65-F5344CB8AC3E}">
        <p14:creationId xmlns:p14="http://schemas.microsoft.com/office/powerpoint/2010/main" val="3163080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E629F32126BD47A23A9C225658FCB5" ma:contentTypeVersion="14" ma:contentTypeDescription="Create a new document." ma:contentTypeScope="" ma:versionID="f31c454bfc30f3d2bb64391f6b88b69a">
  <xsd:schema xmlns:xsd="http://www.w3.org/2001/XMLSchema" xmlns:xs="http://www.w3.org/2001/XMLSchema" xmlns:p="http://schemas.microsoft.com/office/2006/metadata/properties" xmlns:ns2="51a50aee-9e38-4025-ac9c-aad6fca6d32e" xmlns:ns3="d04f749a-0c06-4eb4-b8db-6141a4197a52" targetNamespace="http://schemas.microsoft.com/office/2006/metadata/properties" ma:root="true" ma:fieldsID="a932b2ab3d6162a404f8bd26fc3a6cdb" ns2:_="" ns3:_="">
    <xsd:import namespace="51a50aee-9e38-4025-ac9c-aad6fca6d32e"/>
    <xsd:import namespace="d04f749a-0c06-4eb4-b8db-6141a4197a52"/>
    <xsd:element name="properties">
      <xsd:complexType>
        <xsd:sequence>
          <xsd:element name="documentManagement">
            <xsd:complexType>
              <xsd:all>
                <xsd:element ref="ns2:Document_x0020_Type"/>
                <xsd:element ref="ns2:Test"/>
                <xsd:element ref="ns2:Status"/>
                <xsd:element ref="ns2:Case_x0020_Officer" minOccurs="0"/>
                <xsd:element ref="ns2:Document_x0020_Link"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a50aee-9e38-4025-ac9c-aad6fca6d32e" elementFormDefault="qualified">
    <xsd:import namespace="http://schemas.microsoft.com/office/2006/documentManagement/types"/>
    <xsd:import namespace="http://schemas.microsoft.com/office/infopath/2007/PartnerControls"/>
    <xsd:element name="Document_x0020_Type" ma:index="2" ma:displayName="Document Type" ma:format="Dropdown" ma:internalName="Document_x0020_Type">
      <xsd:simpleType>
        <xsd:restriction base="dms:Choice">
          <xsd:enumeration value="Case/Project Document"/>
          <xsd:enumeration value="Email Archive"/>
          <xsd:enumeration value="Regulation 8 Email"/>
          <xsd:enumeration value="Evidence"/>
          <xsd:enumeration value="Compliance Process"/>
          <xsd:enumeration value="Industry Document"/>
          <xsd:enumeration value="Report"/>
          <xsd:enumeration value="Template"/>
          <xsd:enumeration value="Legal Advice"/>
          <xsd:enumeration value="IFD"/>
          <xsd:enumeration value="Single Information Point File"/>
        </xsd:restriction>
      </xsd:simpleType>
    </xsd:element>
    <xsd:element name="Test" ma:index="3" ma:displayName="Case" ma:list="{509d4f4f-39e0-46fd-9c50-c2d7c71f6723}" ma:internalName="Test" ma:showField="Document_x0020_Link">
      <xsd:simpleType>
        <xsd:restriction base="dms:Lookup"/>
      </xsd:simpleType>
    </xsd:element>
    <xsd:element name="Status" ma:index="4" ma:displayName="Status" ma:format="Dropdown" ma:internalName="Status">
      <xsd:simpleType>
        <xsd:restriction base="dms:Choice">
          <xsd:enumeration value="Draft"/>
          <xsd:enumeration value="Final"/>
          <xsd:enumeration value="Published"/>
          <xsd:enumeration value="Withdrawn"/>
        </xsd:restriction>
      </xsd:simpleType>
    </xsd:element>
    <xsd:element name="Case_x0020_Officer" ma:index="5" nillable="true" ma:displayName="Case Officer" ma:list="UserInfo" ma:SharePointGroup="0" ma:internalName="Case_x0020_Offic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ocument_x0020_Link" ma:index="11" nillable="true" ma:displayName="Document Link" ma:hidden="true" ma:internalName="Document_x0020_Link"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04f749a-0c06-4eb4-b8db-6141a4197a52"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ocument_x0020_Type xmlns="51a50aee-9e38-4025-ac9c-aad6fca6d32e">Case/Project Document</Document_x0020_Type>
    <Case_x0020_Officer xmlns="51a50aee-9e38-4025-ac9c-aad6fca6d32e">
      <UserInfo>
        <DisplayName>Alan Cox</DisplayName>
        <AccountId>527</AccountId>
        <AccountType/>
      </UserInfo>
    </Case_x0020_Officer>
    <Status xmlns="51a50aee-9e38-4025-ac9c-aad6fca6d32e">Draft</Status>
    <Test xmlns="51a50aee-9e38-4025-ac9c-aad6fca6d32e">1666</Test>
    <Document_x0020_Link xmlns="51a50aee-9e38-4025-ac9c-aad6fca6d32e" xsi:nil="true"/>
  </documentManagement>
</p:properties>
</file>

<file path=customXml/itemProps1.xml><?xml version="1.0" encoding="utf-8"?>
<ds:datastoreItem xmlns:ds="http://schemas.openxmlformats.org/officeDocument/2006/customXml" ds:itemID="{4938BDF1-9C3C-493C-AD42-EE1D0CC442C7}"/>
</file>

<file path=customXml/itemProps2.xml><?xml version="1.0" encoding="utf-8"?>
<ds:datastoreItem xmlns:ds="http://schemas.openxmlformats.org/officeDocument/2006/customXml" ds:itemID="{4F9FA8D2-B9F2-4166-8F44-F974E110CE8C}"/>
</file>

<file path=customXml/itemProps3.xml><?xml version="1.0" encoding="utf-8"?>
<ds:datastoreItem xmlns:ds="http://schemas.openxmlformats.org/officeDocument/2006/customXml" ds:itemID="{9E2CE0ED-9904-4005-98E7-277A7D6A3FFD}"/>
</file>

<file path=docProps/app.xml><?xml version="1.0" encoding="utf-8"?>
<Properties xmlns="http://schemas.openxmlformats.org/officeDocument/2006/extended-properties" xmlns:vt="http://schemas.openxmlformats.org/officeDocument/2006/docPropsVTypes">
  <TotalTime>48</TotalTime>
  <Words>901</Words>
  <Application>Microsoft Office PowerPoint</Application>
  <PresentationFormat>Widescreen</PresentationFormat>
  <Paragraphs>49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 Cox</dc:creator>
  <cp:lastModifiedBy>Alan Cox</cp:lastModifiedBy>
  <cp:revision>35</cp:revision>
  <cp:lastPrinted>2023-03-22T09:50:30Z</cp:lastPrinted>
  <dcterms:created xsi:type="dcterms:W3CDTF">2023-01-18T10:07:07Z</dcterms:created>
  <dcterms:modified xsi:type="dcterms:W3CDTF">2023-09-28T11:20:48Z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0x01010079E629F32126BD47A23A9C225658FCB5</vt:lpwstr>
  </property>
</Properties>
</file>